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39" d="100"/>
          <a:sy n="39" d="100"/>
        </p:scale>
        <p:origin x="4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2/24/2018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2/24/2018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1a">
            <a:hlinkClick r:id="" action="ppaction://media"/>
            <a:extLst>
              <a:ext uri="{FF2B5EF4-FFF2-40B4-BE49-F238E27FC236}">
                <a16:creationId xmlns:a16="http://schemas.microsoft.com/office/drawing/2014/main" id="{8EB95CAE-49F9-40C9-ABF1-FB92EDBC9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5"/>
          <a:srcRect b="3396"/>
          <a:stretch/>
        </p:blipFill>
        <p:spPr>
          <a:xfrm>
            <a:off x="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11:</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828800" y="3640138"/>
            <a:ext cx="9144000" cy="1655762"/>
          </a:xfrm>
        </p:spPr>
        <p:txBody>
          <a:bodyPr>
            <a:normAutofit/>
          </a:bodyPr>
          <a:lstStyle/>
          <a:p>
            <a:r>
              <a:rPr lang="en-US" sz="4000" dirty="0">
                <a:solidFill>
                  <a:schemeClr val="bg1"/>
                </a:solidFill>
              </a:rPr>
              <a:t>World War I</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AB6CFF-9E35-4336-BE9F-1DA36D29AD8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638749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8E199-1778-4E23-B41E-014B246B9773}"/>
              </a:ext>
            </a:extLst>
          </p:cNvPr>
          <p:cNvPicPr>
            <a:picLocks noChangeAspect="1"/>
          </p:cNvPicPr>
          <p:nvPr/>
        </p:nvPicPr>
        <p:blipFill rotWithShape="1">
          <a:blip r:embed="rId2"/>
          <a:srcRect l="-36118" r="1810" b="-2"/>
          <a:stretch/>
        </p:blipFill>
        <p:spPr>
          <a:xfrm>
            <a:off x="4201297" y="3511295"/>
            <a:ext cx="7990703"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4" name="Picture 3">
            <a:extLst>
              <a:ext uri="{FF2B5EF4-FFF2-40B4-BE49-F238E27FC236}">
                <a16:creationId xmlns:a16="http://schemas.microsoft.com/office/drawing/2014/main" id="{0DBE2981-6E12-497E-9FF2-EF06E172248E}"/>
              </a:ext>
            </a:extLst>
          </p:cNvPr>
          <p:cNvPicPr>
            <a:picLocks noChangeAspect="1"/>
          </p:cNvPicPr>
          <p:nvPr/>
        </p:nvPicPr>
        <p:blipFill rotWithShape="1">
          <a:blip r:embed="rId3"/>
          <a:srcRect t="13056" r="-25840" b="-2"/>
          <a:stretch/>
        </p:blipFill>
        <p:spPr>
          <a:xfrm>
            <a:off x="20" y="3511295"/>
            <a:ext cx="799070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pic>
        <p:nvPicPr>
          <p:cNvPr id="3" name="Picture 2">
            <a:extLst>
              <a:ext uri="{FF2B5EF4-FFF2-40B4-BE49-F238E27FC236}">
                <a16:creationId xmlns:a16="http://schemas.microsoft.com/office/drawing/2014/main" id="{D1CB0EA0-A1FB-4E06-B01E-4407A8B2C022}"/>
              </a:ext>
            </a:extLst>
          </p:cNvPr>
          <p:cNvPicPr>
            <a:picLocks noChangeAspect="1"/>
          </p:cNvPicPr>
          <p:nvPr/>
        </p:nvPicPr>
        <p:blipFill rotWithShape="1">
          <a:blip r:embed="rId4"/>
          <a:srcRect l="-2" t="24926" r="34135" b="3514"/>
          <a:stretch/>
        </p:blipFill>
        <p:spPr>
          <a:xfrm>
            <a:off x="5436973" y="0"/>
            <a:ext cx="6755007"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Picture 4">
            <a:extLst>
              <a:ext uri="{FF2B5EF4-FFF2-40B4-BE49-F238E27FC236}">
                <a16:creationId xmlns:a16="http://schemas.microsoft.com/office/drawing/2014/main" id="{9EA0A8F1-9061-4453-B333-A51903E6381F}"/>
              </a:ext>
            </a:extLst>
          </p:cNvPr>
          <p:cNvPicPr>
            <a:picLocks noChangeAspect="1"/>
          </p:cNvPicPr>
          <p:nvPr/>
        </p:nvPicPr>
        <p:blipFill rotWithShape="1">
          <a:blip r:embed="rId5"/>
          <a:srcRect l="1" t="4539" r="-7563" b="16614"/>
          <a:stretch/>
        </p:blipFill>
        <p:spPr>
          <a:xfrm>
            <a:off x="0" y="-1"/>
            <a:ext cx="6755007" cy="3346706"/>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spTree>
    <p:extLst>
      <p:ext uri="{BB962C8B-B14F-4D97-AF65-F5344CB8AC3E}">
        <p14:creationId xmlns:p14="http://schemas.microsoft.com/office/powerpoint/2010/main" val="69619252"/>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4AD2A-3F0C-455B-BFCB-8EEECF8C52DF}"/>
              </a:ext>
            </a:extLst>
          </p:cNvPr>
          <p:cNvPicPr>
            <a:picLocks noChangeAspect="1"/>
          </p:cNvPicPr>
          <p:nvPr/>
        </p:nvPicPr>
        <p:blipFill>
          <a:blip r:embed="rId2"/>
          <a:stretch>
            <a:fillRect/>
          </a:stretch>
        </p:blipFill>
        <p:spPr>
          <a:xfrm>
            <a:off x="303126" y="0"/>
            <a:ext cx="4521607" cy="6858000"/>
          </a:xfrm>
          <a:prstGeom prst="rect">
            <a:avLst/>
          </a:prstGeom>
        </p:spPr>
      </p:pic>
      <p:sp>
        <p:nvSpPr>
          <p:cNvPr id="3" name="Rectangle 2">
            <a:extLst>
              <a:ext uri="{FF2B5EF4-FFF2-40B4-BE49-F238E27FC236}">
                <a16:creationId xmlns:a16="http://schemas.microsoft.com/office/drawing/2014/main" id="{B018F6C9-3DE3-4C14-8AFE-C0C52ACF190A}"/>
              </a:ext>
            </a:extLst>
          </p:cNvPr>
          <p:cNvSpPr/>
          <p:nvPr/>
        </p:nvSpPr>
        <p:spPr>
          <a:xfrm>
            <a:off x="5395784" y="366623"/>
            <a:ext cx="6096000" cy="6124754"/>
          </a:xfrm>
          <a:prstGeom prst="rect">
            <a:avLst/>
          </a:prstGeom>
        </p:spPr>
        <p:txBody>
          <a:bodyPr>
            <a:spAutoFit/>
          </a:bodyPr>
          <a:lstStyle/>
          <a:p>
            <a:r>
              <a:rPr lang="en-US" sz="2800" dirty="0"/>
              <a:t>“The Pope approves of Austria’s harsh treatment of Serbia. He has no great opinion of the armies of Russia and France in the event of a war with Germany. The Cardinal Secretary of State does not see when Austria could make war if she does not decide to do so now….” There, in true </a:t>
            </a:r>
            <a:r>
              <a:rPr lang="en-US" sz="2800" dirty="0" err="1"/>
              <a:t>colours</a:t>
            </a:r>
            <a:r>
              <a:rPr lang="en-US" sz="2800" dirty="0"/>
              <a:t>, is the Vicar of Christ [the pope], the gentle apostle of peace, the Holy Pontiff whom pious authors represent as having died of sorrow at seeing the outbreak of war. — Edmund Paris. The Vatican against Europe, The Wickliffe Press, p. 14.</a:t>
            </a:r>
          </a:p>
        </p:txBody>
      </p:sp>
    </p:spTree>
    <p:extLst>
      <p:ext uri="{BB962C8B-B14F-4D97-AF65-F5344CB8AC3E}">
        <p14:creationId xmlns:p14="http://schemas.microsoft.com/office/powerpoint/2010/main" val="6197788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855B72-960C-4356-97A3-CD6C4E411EAB}"/>
              </a:ext>
            </a:extLst>
          </p:cNvPr>
          <p:cNvSpPr txBox="1"/>
          <p:nvPr/>
        </p:nvSpPr>
        <p:spPr>
          <a:xfrm>
            <a:off x="1355215" y="5732241"/>
            <a:ext cx="4740785" cy="646331"/>
          </a:xfrm>
          <a:prstGeom prst="rect">
            <a:avLst/>
          </a:prstGeom>
          <a:noFill/>
        </p:spPr>
        <p:txBody>
          <a:bodyPr wrap="none" rtlCol="0">
            <a:spAutoFit/>
          </a:bodyPr>
          <a:lstStyle/>
          <a:p>
            <a:r>
              <a:rPr lang="en-US" sz="3600" dirty="0"/>
              <a:t>Pope Pius X (1903-1914)</a:t>
            </a:r>
          </a:p>
        </p:txBody>
      </p:sp>
      <p:pic>
        <p:nvPicPr>
          <p:cNvPr id="4" name="Picture 3">
            <a:extLst>
              <a:ext uri="{FF2B5EF4-FFF2-40B4-BE49-F238E27FC236}">
                <a16:creationId xmlns:a16="http://schemas.microsoft.com/office/drawing/2014/main" id="{826B3F4F-0068-4215-9EC1-2C8D0A9D2963}"/>
              </a:ext>
            </a:extLst>
          </p:cNvPr>
          <p:cNvPicPr>
            <a:picLocks noChangeAspect="1"/>
          </p:cNvPicPr>
          <p:nvPr/>
        </p:nvPicPr>
        <p:blipFill>
          <a:blip r:embed="rId2"/>
          <a:stretch>
            <a:fillRect/>
          </a:stretch>
        </p:blipFill>
        <p:spPr>
          <a:xfrm>
            <a:off x="0" y="0"/>
            <a:ext cx="7442680" cy="5362832"/>
          </a:xfrm>
          <a:prstGeom prst="rect">
            <a:avLst/>
          </a:prstGeom>
        </p:spPr>
      </p:pic>
      <p:pic>
        <p:nvPicPr>
          <p:cNvPr id="5" name="Picture 4">
            <a:extLst>
              <a:ext uri="{FF2B5EF4-FFF2-40B4-BE49-F238E27FC236}">
                <a16:creationId xmlns:a16="http://schemas.microsoft.com/office/drawing/2014/main" id="{5A68FAE9-E222-4C5C-AF5B-5764FCE13208}"/>
              </a:ext>
            </a:extLst>
          </p:cNvPr>
          <p:cNvPicPr>
            <a:picLocks noChangeAspect="1"/>
          </p:cNvPicPr>
          <p:nvPr/>
        </p:nvPicPr>
        <p:blipFill>
          <a:blip r:embed="rId3"/>
          <a:stretch>
            <a:fillRect/>
          </a:stretch>
        </p:blipFill>
        <p:spPr>
          <a:xfrm>
            <a:off x="7406935" y="0"/>
            <a:ext cx="4785065" cy="6995117"/>
          </a:xfrm>
          <a:prstGeom prst="rect">
            <a:avLst/>
          </a:prstGeom>
        </p:spPr>
      </p:pic>
    </p:spTree>
    <p:extLst>
      <p:ext uri="{BB962C8B-B14F-4D97-AF65-F5344CB8AC3E}">
        <p14:creationId xmlns:p14="http://schemas.microsoft.com/office/powerpoint/2010/main" val="2636524034"/>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431C6-3362-4B11-86C9-A2A4605BC6BD}"/>
              </a:ext>
            </a:extLst>
          </p:cNvPr>
          <p:cNvPicPr>
            <a:picLocks noChangeAspect="1"/>
          </p:cNvPicPr>
          <p:nvPr/>
        </p:nvPicPr>
        <p:blipFill>
          <a:blip r:embed="rId2"/>
          <a:stretch>
            <a:fillRect/>
          </a:stretch>
        </p:blipFill>
        <p:spPr>
          <a:xfrm>
            <a:off x="0" y="700087"/>
            <a:ext cx="8262551" cy="5781675"/>
          </a:xfrm>
          <a:prstGeom prst="rect">
            <a:avLst/>
          </a:prstGeom>
        </p:spPr>
      </p:pic>
      <p:pic>
        <p:nvPicPr>
          <p:cNvPr id="3" name="Picture 2">
            <a:extLst>
              <a:ext uri="{FF2B5EF4-FFF2-40B4-BE49-F238E27FC236}">
                <a16:creationId xmlns:a16="http://schemas.microsoft.com/office/drawing/2014/main" id="{B9C172DD-2CD3-4701-9B2A-DC401B653227}"/>
              </a:ext>
            </a:extLst>
          </p:cNvPr>
          <p:cNvPicPr>
            <a:picLocks noChangeAspect="1"/>
          </p:cNvPicPr>
          <p:nvPr/>
        </p:nvPicPr>
        <p:blipFill rotWithShape="1">
          <a:blip r:embed="rId3"/>
          <a:srcRect l="17703" r="17838"/>
          <a:stretch/>
        </p:blipFill>
        <p:spPr>
          <a:xfrm>
            <a:off x="8262551" y="1433511"/>
            <a:ext cx="3929449" cy="4314825"/>
          </a:xfrm>
          <a:prstGeom prst="rect">
            <a:avLst/>
          </a:prstGeom>
        </p:spPr>
      </p:pic>
    </p:spTree>
    <p:extLst>
      <p:ext uri="{BB962C8B-B14F-4D97-AF65-F5344CB8AC3E}">
        <p14:creationId xmlns:p14="http://schemas.microsoft.com/office/powerpoint/2010/main" val="8607012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23B93-7B27-4643-840B-1CA3D5EE814B}"/>
              </a:ext>
            </a:extLst>
          </p:cNvPr>
          <p:cNvPicPr>
            <a:picLocks noChangeAspect="1"/>
          </p:cNvPicPr>
          <p:nvPr/>
        </p:nvPicPr>
        <p:blipFill>
          <a:blip r:embed="rId2"/>
          <a:stretch>
            <a:fillRect/>
          </a:stretch>
        </p:blipFill>
        <p:spPr>
          <a:xfrm>
            <a:off x="0" y="-1"/>
            <a:ext cx="5143500" cy="6858000"/>
          </a:xfrm>
          <a:prstGeom prst="rect">
            <a:avLst/>
          </a:prstGeom>
        </p:spPr>
      </p:pic>
      <p:pic>
        <p:nvPicPr>
          <p:cNvPr id="3" name="Picture 2">
            <a:extLst>
              <a:ext uri="{FF2B5EF4-FFF2-40B4-BE49-F238E27FC236}">
                <a16:creationId xmlns:a16="http://schemas.microsoft.com/office/drawing/2014/main" id="{F235C2C5-3824-41C2-9E2D-3CA9F92294F9}"/>
              </a:ext>
            </a:extLst>
          </p:cNvPr>
          <p:cNvPicPr>
            <a:picLocks noChangeAspect="1"/>
          </p:cNvPicPr>
          <p:nvPr/>
        </p:nvPicPr>
        <p:blipFill rotWithShape="1">
          <a:blip r:embed="rId3"/>
          <a:srcRect t="9729"/>
          <a:stretch/>
        </p:blipFill>
        <p:spPr>
          <a:xfrm>
            <a:off x="5143500" y="979933"/>
            <a:ext cx="7234766" cy="4898132"/>
          </a:xfrm>
          <a:prstGeom prst="rect">
            <a:avLst/>
          </a:prstGeom>
        </p:spPr>
      </p:pic>
    </p:spTree>
    <p:extLst>
      <p:ext uri="{BB962C8B-B14F-4D97-AF65-F5344CB8AC3E}">
        <p14:creationId xmlns:p14="http://schemas.microsoft.com/office/powerpoint/2010/main" val="24974158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1E45C-43D5-4757-B91C-B174F6BD1FDB}"/>
              </a:ext>
            </a:extLst>
          </p:cNvPr>
          <p:cNvPicPr>
            <a:picLocks noChangeAspect="1"/>
          </p:cNvPicPr>
          <p:nvPr/>
        </p:nvPicPr>
        <p:blipFill>
          <a:blip r:embed="rId2"/>
          <a:stretch>
            <a:fillRect/>
          </a:stretch>
        </p:blipFill>
        <p:spPr>
          <a:xfrm>
            <a:off x="0" y="0"/>
            <a:ext cx="5143500" cy="6858000"/>
          </a:xfrm>
          <a:prstGeom prst="rect">
            <a:avLst/>
          </a:prstGeom>
        </p:spPr>
      </p:pic>
      <p:pic>
        <p:nvPicPr>
          <p:cNvPr id="3" name="Picture 2">
            <a:extLst>
              <a:ext uri="{FF2B5EF4-FFF2-40B4-BE49-F238E27FC236}">
                <a16:creationId xmlns:a16="http://schemas.microsoft.com/office/drawing/2014/main" id="{25E1DEFA-BE6F-43E6-B2F5-DF29921B0E6D}"/>
              </a:ext>
            </a:extLst>
          </p:cNvPr>
          <p:cNvPicPr>
            <a:picLocks noChangeAspect="1"/>
          </p:cNvPicPr>
          <p:nvPr/>
        </p:nvPicPr>
        <p:blipFill>
          <a:blip r:embed="rId3"/>
          <a:stretch>
            <a:fillRect/>
          </a:stretch>
        </p:blipFill>
        <p:spPr>
          <a:xfrm>
            <a:off x="5143500" y="902179"/>
            <a:ext cx="7048500" cy="5053641"/>
          </a:xfrm>
          <a:prstGeom prst="rect">
            <a:avLst/>
          </a:prstGeom>
        </p:spPr>
      </p:pic>
    </p:spTree>
    <p:extLst>
      <p:ext uri="{BB962C8B-B14F-4D97-AF65-F5344CB8AC3E}">
        <p14:creationId xmlns:p14="http://schemas.microsoft.com/office/powerpoint/2010/main" val="421260949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7951A-1C6B-4C6B-9316-CB5233E7A793}"/>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42916267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33B09-FDA7-4D97-9AF9-BC4E417F51AF}"/>
              </a:ext>
            </a:extLst>
          </p:cNvPr>
          <p:cNvPicPr>
            <a:picLocks noChangeAspect="1"/>
          </p:cNvPicPr>
          <p:nvPr/>
        </p:nvPicPr>
        <p:blipFill>
          <a:blip r:embed="rId2"/>
          <a:stretch>
            <a:fillRect/>
          </a:stretch>
        </p:blipFill>
        <p:spPr>
          <a:xfrm>
            <a:off x="0" y="0"/>
            <a:ext cx="4342628" cy="5797632"/>
          </a:xfrm>
          <a:prstGeom prst="rect">
            <a:avLst/>
          </a:prstGeom>
        </p:spPr>
      </p:pic>
      <p:sp>
        <p:nvSpPr>
          <p:cNvPr id="3" name="TextBox 2">
            <a:extLst>
              <a:ext uri="{FF2B5EF4-FFF2-40B4-BE49-F238E27FC236}">
                <a16:creationId xmlns:a16="http://schemas.microsoft.com/office/drawing/2014/main" id="{C8A7305A-ED91-41C9-9693-56DA1D6D5818}"/>
              </a:ext>
            </a:extLst>
          </p:cNvPr>
          <p:cNvSpPr txBox="1"/>
          <p:nvPr/>
        </p:nvSpPr>
        <p:spPr>
          <a:xfrm>
            <a:off x="222421" y="5797632"/>
            <a:ext cx="11022227" cy="923330"/>
          </a:xfrm>
          <a:prstGeom prst="rect">
            <a:avLst/>
          </a:prstGeom>
          <a:noFill/>
        </p:spPr>
        <p:txBody>
          <a:bodyPr wrap="square" rtlCol="0">
            <a:spAutoFit/>
          </a:bodyPr>
          <a:lstStyle/>
          <a:p>
            <a:r>
              <a:rPr lang="en-US" sz="5400" dirty="0">
                <a:latin typeface="AngsanaUPC" panose="02020603050405020304" pitchFamily="18" charset="-34"/>
                <a:cs typeface="AngsanaUPC" panose="02020603050405020304" pitchFamily="18" charset="-34"/>
              </a:rPr>
              <a:t>Russian Emperor Alexander I (1801-1825)</a:t>
            </a:r>
          </a:p>
        </p:txBody>
      </p:sp>
      <p:pic>
        <p:nvPicPr>
          <p:cNvPr id="4" name="Picture 3">
            <a:extLst>
              <a:ext uri="{FF2B5EF4-FFF2-40B4-BE49-F238E27FC236}">
                <a16:creationId xmlns:a16="http://schemas.microsoft.com/office/drawing/2014/main" id="{5F16C38D-FC33-461B-AF4A-9D2C83803637}"/>
              </a:ext>
            </a:extLst>
          </p:cNvPr>
          <p:cNvPicPr>
            <a:picLocks noChangeAspect="1"/>
          </p:cNvPicPr>
          <p:nvPr/>
        </p:nvPicPr>
        <p:blipFill>
          <a:blip r:embed="rId3"/>
          <a:stretch>
            <a:fillRect/>
          </a:stretch>
        </p:blipFill>
        <p:spPr>
          <a:xfrm>
            <a:off x="4342628" y="-1"/>
            <a:ext cx="7849372" cy="5797632"/>
          </a:xfrm>
          <a:prstGeom prst="rect">
            <a:avLst/>
          </a:prstGeom>
        </p:spPr>
      </p:pic>
    </p:spTree>
    <p:extLst>
      <p:ext uri="{BB962C8B-B14F-4D97-AF65-F5344CB8AC3E}">
        <p14:creationId xmlns:p14="http://schemas.microsoft.com/office/powerpoint/2010/main" val="198360574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34D1F8-CF84-4225-93F1-78984B986977}"/>
              </a:ext>
            </a:extLst>
          </p:cNvPr>
          <p:cNvSpPr/>
          <p:nvPr/>
        </p:nvSpPr>
        <p:spPr>
          <a:xfrm>
            <a:off x="5338637" y="674400"/>
            <a:ext cx="6096000" cy="5509200"/>
          </a:xfrm>
          <a:prstGeom prst="rect">
            <a:avLst/>
          </a:prstGeom>
        </p:spPr>
        <p:txBody>
          <a:bodyPr>
            <a:spAutoFit/>
          </a:bodyPr>
          <a:lstStyle/>
          <a:p>
            <a:r>
              <a:rPr lang="en-US" sz="3200" dirty="0"/>
              <a:t>The Russian emperor, Alexander, was currently compelled to issue a royal decree in 1816, by which he expelled them [the Jesuits] from St. Petersburg and Moscow. This proving ineffectual, he issued another in 1820, excluding them entirely from the Russian dominions. — R.W. Thompson, The Footprints of the Jesuits, Hunt and Eaton, pp. 245, 246.</a:t>
            </a:r>
          </a:p>
        </p:txBody>
      </p:sp>
      <p:pic>
        <p:nvPicPr>
          <p:cNvPr id="3" name="Picture 2">
            <a:extLst>
              <a:ext uri="{FF2B5EF4-FFF2-40B4-BE49-F238E27FC236}">
                <a16:creationId xmlns:a16="http://schemas.microsoft.com/office/drawing/2014/main" id="{9014E053-754C-44B6-823F-6BAA3B0A7653}"/>
              </a:ext>
            </a:extLst>
          </p:cNvPr>
          <p:cNvPicPr>
            <a:picLocks noChangeAspect="1"/>
          </p:cNvPicPr>
          <p:nvPr/>
        </p:nvPicPr>
        <p:blipFill>
          <a:blip r:embed="rId2"/>
          <a:stretch>
            <a:fillRect/>
          </a:stretch>
        </p:blipFill>
        <p:spPr>
          <a:xfrm>
            <a:off x="757363" y="588021"/>
            <a:ext cx="4028817" cy="5595579"/>
          </a:xfrm>
          <a:prstGeom prst="rect">
            <a:avLst/>
          </a:prstGeom>
        </p:spPr>
      </p:pic>
    </p:spTree>
    <p:extLst>
      <p:ext uri="{BB962C8B-B14F-4D97-AF65-F5344CB8AC3E}">
        <p14:creationId xmlns:p14="http://schemas.microsoft.com/office/powerpoint/2010/main" val="385774426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B7E53-2B36-4C71-8B9F-056174E6F1DD}"/>
              </a:ext>
            </a:extLst>
          </p:cNvPr>
          <p:cNvPicPr>
            <a:picLocks noChangeAspect="1"/>
          </p:cNvPicPr>
          <p:nvPr/>
        </p:nvPicPr>
        <p:blipFill>
          <a:blip r:embed="rId2"/>
          <a:stretch>
            <a:fillRect/>
          </a:stretch>
        </p:blipFill>
        <p:spPr>
          <a:xfrm>
            <a:off x="0" y="-974"/>
            <a:ext cx="12192000" cy="6859948"/>
          </a:xfrm>
          <a:prstGeom prst="rect">
            <a:avLst/>
          </a:prstGeom>
        </p:spPr>
      </p:pic>
    </p:spTree>
    <p:extLst>
      <p:ext uri="{BB962C8B-B14F-4D97-AF65-F5344CB8AC3E}">
        <p14:creationId xmlns:p14="http://schemas.microsoft.com/office/powerpoint/2010/main" val="20623496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FC5A2-6518-4C7C-B92A-B59E44E705A9}"/>
              </a:ext>
            </a:extLst>
          </p:cNvPr>
          <p:cNvPicPr>
            <a:picLocks noChangeAspect="1"/>
          </p:cNvPicPr>
          <p:nvPr/>
        </p:nvPicPr>
        <p:blipFill>
          <a:blip r:embed="rId2"/>
          <a:stretch>
            <a:fillRect/>
          </a:stretch>
        </p:blipFill>
        <p:spPr>
          <a:xfrm>
            <a:off x="433387" y="0"/>
            <a:ext cx="4629680" cy="6016234"/>
          </a:xfrm>
          <a:prstGeom prst="rect">
            <a:avLst/>
          </a:prstGeom>
        </p:spPr>
      </p:pic>
      <p:sp>
        <p:nvSpPr>
          <p:cNvPr id="3" name="TextBox 2">
            <a:extLst>
              <a:ext uri="{FF2B5EF4-FFF2-40B4-BE49-F238E27FC236}">
                <a16:creationId xmlns:a16="http://schemas.microsoft.com/office/drawing/2014/main" id="{B973B582-F6C1-489A-AB65-2791A8F82302}"/>
              </a:ext>
            </a:extLst>
          </p:cNvPr>
          <p:cNvSpPr txBox="1"/>
          <p:nvPr/>
        </p:nvSpPr>
        <p:spPr>
          <a:xfrm>
            <a:off x="165981" y="6214533"/>
            <a:ext cx="5164491" cy="523220"/>
          </a:xfrm>
          <a:prstGeom prst="rect">
            <a:avLst/>
          </a:prstGeom>
          <a:noFill/>
        </p:spPr>
        <p:txBody>
          <a:bodyPr wrap="none" rtlCol="0">
            <a:spAutoFit/>
          </a:bodyPr>
          <a:lstStyle/>
          <a:p>
            <a:r>
              <a:rPr lang="en-US" sz="2800" dirty="0">
                <a:solidFill>
                  <a:schemeClr val="bg1"/>
                </a:solidFill>
              </a:rPr>
              <a:t>Alexander II of Russia (1855-1881)</a:t>
            </a:r>
          </a:p>
        </p:txBody>
      </p:sp>
      <p:sp>
        <p:nvSpPr>
          <p:cNvPr id="4" name="Rectangle 3">
            <a:extLst>
              <a:ext uri="{FF2B5EF4-FFF2-40B4-BE49-F238E27FC236}">
                <a16:creationId xmlns:a16="http://schemas.microsoft.com/office/drawing/2014/main" id="{D48EF403-BED9-4F4D-9D39-6AB4DDB273B3}"/>
              </a:ext>
            </a:extLst>
          </p:cNvPr>
          <p:cNvSpPr/>
          <p:nvPr/>
        </p:nvSpPr>
        <p:spPr>
          <a:xfrm>
            <a:off x="5063065" y="173706"/>
            <a:ext cx="7128933" cy="2800767"/>
          </a:xfrm>
          <a:prstGeom prst="rect">
            <a:avLst/>
          </a:prstGeom>
        </p:spPr>
        <p:txBody>
          <a:bodyPr wrap="square">
            <a:spAutoFit/>
          </a:bodyPr>
          <a:lstStyle/>
          <a:p>
            <a:r>
              <a:rPr lang="en-US" sz="2200" dirty="0">
                <a:solidFill>
                  <a:srgbClr val="FFC000"/>
                </a:solidFill>
              </a:rPr>
              <a:t>Alexander II had progressed well with his great reforms and had attached his signature to a Constitution to be adopted by Russia. The next day a bomb was thrown at his carriage, which killed and wounded a number of Cossacks, who accompanied the carriage. The Emperor in deep sympathy left the carriage to look at the dying men, when a second bomb blew him to pieces. — Arno </a:t>
            </a:r>
            <a:r>
              <a:rPr lang="en-US" sz="2200" dirty="0" err="1">
                <a:solidFill>
                  <a:srgbClr val="FFC000"/>
                </a:solidFill>
              </a:rPr>
              <a:t>Gaebelien</a:t>
            </a:r>
            <a:r>
              <a:rPr lang="en-US" sz="2200" dirty="0">
                <a:solidFill>
                  <a:srgbClr val="FFC000"/>
                </a:solidFill>
              </a:rPr>
              <a:t>, Conflict of the Ages, The Exhorters, p. 85.</a:t>
            </a:r>
          </a:p>
        </p:txBody>
      </p:sp>
      <p:pic>
        <p:nvPicPr>
          <p:cNvPr id="5" name="Picture 4">
            <a:extLst>
              <a:ext uri="{FF2B5EF4-FFF2-40B4-BE49-F238E27FC236}">
                <a16:creationId xmlns:a16="http://schemas.microsoft.com/office/drawing/2014/main" id="{008108D5-6C46-4283-9BCD-B95041D262E4}"/>
              </a:ext>
            </a:extLst>
          </p:cNvPr>
          <p:cNvPicPr>
            <a:picLocks noChangeAspect="1"/>
          </p:cNvPicPr>
          <p:nvPr/>
        </p:nvPicPr>
        <p:blipFill rotWithShape="1">
          <a:blip r:embed="rId3"/>
          <a:srcRect l="9019" r="2928" b="6087"/>
          <a:stretch/>
        </p:blipFill>
        <p:spPr>
          <a:xfrm>
            <a:off x="5063066" y="2956757"/>
            <a:ext cx="7128933" cy="3059478"/>
          </a:xfrm>
          <a:prstGeom prst="rect">
            <a:avLst/>
          </a:prstGeom>
        </p:spPr>
      </p:pic>
    </p:spTree>
    <p:extLst>
      <p:ext uri="{BB962C8B-B14F-4D97-AF65-F5344CB8AC3E}">
        <p14:creationId xmlns:p14="http://schemas.microsoft.com/office/powerpoint/2010/main" val="27183005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223E9-B8C8-4561-B176-B93BAF5C8A51}"/>
              </a:ext>
            </a:extLst>
          </p:cNvPr>
          <p:cNvPicPr>
            <a:picLocks noChangeAspect="1"/>
          </p:cNvPicPr>
          <p:nvPr/>
        </p:nvPicPr>
        <p:blipFill>
          <a:blip r:embed="rId2"/>
          <a:stretch>
            <a:fillRect/>
          </a:stretch>
        </p:blipFill>
        <p:spPr>
          <a:xfrm>
            <a:off x="635808" y="0"/>
            <a:ext cx="10920382" cy="6858000"/>
          </a:xfrm>
          <a:prstGeom prst="rect">
            <a:avLst/>
          </a:prstGeom>
        </p:spPr>
      </p:pic>
    </p:spTree>
    <p:extLst>
      <p:ext uri="{BB962C8B-B14F-4D97-AF65-F5344CB8AC3E}">
        <p14:creationId xmlns:p14="http://schemas.microsoft.com/office/powerpoint/2010/main" val="7219559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CF425-FA25-4380-8C2F-3DDAC23CF65C}"/>
              </a:ext>
            </a:extLst>
          </p:cNvPr>
          <p:cNvPicPr>
            <a:picLocks noChangeAspect="1"/>
          </p:cNvPicPr>
          <p:nvPr/>
        </p:nvPicPr>
        <p:blipFill>
          <a:blip r:embed="rId2"/>
          <a:stretch>
            <a:fillRect/>
          </a:stretch>
        </p:blipFill>
        <p:spPr>
          <a:xfrm>
            <a:off x="758825" y="0"/>
            <a:ext cx="3965576" cy="5874241"/>
          </a:xfrm>
          <a:prstGeom prst="rect">
            <a:avLst/>
          </a:prstGeom>
        </p:spPr>
      </p:pic>
      <p:sp>
        <p:nvSpPr>
          <p:cNvPr id="4" name="TextBox 3">
            <a:extLst>
              <a:ext uri="{FF2B5EF4-FFF2-40B4-BE49-F238E27FC236}">
                <a16:creationId xmlns:a16="http://schemas.microsoft.com/office/drawing/2014/main" id="{2B589FB0-E41D-40E4-BD65-8B40EB2257BB}"/>
              </a:ext>
            </a:extLst>
          </p:cNvPr>
          <p:cNvSpPr txBox="1"/>
          <p:nvPr/>
        </p:nvSpPr>
        <p:spPr>
          <a:xfrm>
            <a:off x="118533" y="6028267"/>
            <a:ext cx="5420395" cy="646331"/>
          </a:xfrm>
          <a:prstGeom prst="rect">
            <a:avLst/>
          </a:prstGeom>
          <a:noFill/>
        </p:spPr>
        <p:txBody>
          <a:bodyPr wrap="none" rtlCol="0">
            <a:spAutoFit/>
          </a:bodyPr>
          <a:lstStyle/>
          <a:p>
            <a:r>
              <a:rPr lang="en-US" sz="3600" dirty="0">
                <a:solidFill>
                  <a:schemeClr val="bg1"/>
                </a:solidFill>
              </a:rPr>
              <a:t>Czar Nicholas II (1894-1917)</a:t>
            </a:r>
          </a:p>
        </p:txBody>
      </p:sp>
      <p:pic>
        <p:nvPicPr>
          <p:cNvPr id="5" name="Picture 4">
            <a:extLst>
              <a:ext uri="{FF2B5EF4-FFF2-40B4-BE49-F238E27FC236}">
                <a16:creationId xmlns:a16="http://schemas.microsoft.com/office/drawing/2014/main" id="{E749ABF7-AA16-4DBC-B7C6-60937F2FE7E9}"/>
              </a:ext>
            </a:extLst>
          </p:cNvPr>
          <p:cNvPicPr>
            <a:picLocks noChangeAspect="1"/>
          </p:cNvPicPr>
          <p:nvPr/>
        </p:nvPicPr>
        <p:blipFill>
          <a:blip r:embed="rId3"/>
          <a:stretch>
            <a:fillRect/>
          </a:stretch>
        </p:blipFill>
        <p:spPr>
          <a:xfrm>
            <a:off x="6499376" y="0"/>
            <a:ext cx="4408714" cy="6858000"/>
          </a:xfrm>
          <a:prstGeom prst="rect">
            <a:avLst/>
          </a:prstGeom>
        </p:spPr>
      </p:pic>
    </p:spTree>
    <p:extLst>
      <p:ext uri="{BB962C8B-B14F-4D97-AF65-F5344CB8AC3E}">
        <p14:creationId xmlns:p14="http://schemas.microsoft.com/office/powerpoint/2010/main" val="40255084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90AC9-134B-417B-BC56-41C9326A931A}"/>
              </a:ext>
            </a:extLst>
          </p:cNvPr>
          <p:cNvPicPr>
            <a:picLocks noChangeAspect="1"/>
          </p:cNvPicPr>
          <p:nvPr/>
        </p:nvPicPr>
        <p:blipFill>
          <a:blip r:embed="rId2"/>
          <a:stretch>
            <a:fillRect/>
          </a:stretch>
        </p:blipFill>
        <p:spPr>
          <a:xfrm>
            <a:off x="0" y="0"/>
            <a:ext cx="3742267" cy="6057795"/>
          </a:xfrm>
          <a:prstGeom prst="rect">
            <a:avLst/>
          </a:prstGeom>
        </p:spPr>
      </p:pic>
      <p:sp>
        <p:nvSpPr>
          <p:cNvPr id="3" name="TextBox 2">
            <a:extLst>
              <a:ext uri="{FF2B5EF4-FFF2-40B4-BE49-F238E27FC236}">
                <a16:creationId xmlns:a16="http://schemas.microsoft.com/office/drawing/2014/main" id="{4A9E7509-BB1D-4982-8A9A-8F0B4A6E3AED}"/>
              </a:ext>
            </a:extLst>
          </p:cNvPr>
          <p:cNvSpPr txBox="1"/>
          <p:nvPr/>
        </p:nvSpPr>
        <p:spPr>
          <a:xfrm>
            <a:off x="602341" y="6057795"/>
            <a:ext cx="2276585" cy="523220"/>
          </a:xfrm>
          <a:prstGeom prst="rect">
            <a:avLst/>
          </a:prstGeom>
          <a:noFill/>
        </p:spPr>
        <p:txBody>
          <a:bodyPr wrap="none" rtlCol="0">
            <a:spAutoFit/>
          </a:bodyPr>
          <a:lstStyle/>
          <a:p>
            <a:r>
              <a:rPr lang="en-US" sz="2800" dirty="0"/>
              <a:t>Vladimir Lenin</a:t>
            </a:r>
          </a:p>
        </p:txBody>
      </p:sp>
      <p:pic>
        <p:nvPicPr>
          <p:cNvPr id="5" name="Picture 4">
            <a:extLst>
              <a:ext uri="{FF2B5EF4-FFF2-40B4-BE49-F238E27FC236}">
                <a16:creationId xmlns:a16="http://schemas.microsoft.com/office/drawing/2014/main" id="{6571F8FE-FBFC-4C52-BDFB-34B8DE785AA3}"/>
              </a:ext>
            </a:extLst>
          </p:cNvPr>
          <p:cNvPicPr>
            <a:picLocks noChangeAspect="1"/>
          </p:cNvPicPr>
          <p:nvPr/>
        </p:nvPicPr>
        <p:blipFill>
          <a:blip r:embed="rId3"/>
          <a:stretch>
            <a:fillRect/>
          </a:stretch>
        </p:blipFill>
        <p:spPr>
          <a:xfrm>
            <a:off x="4031567" y="1280068"/>
            <a:ext cx="3962553" cy="2377532"/>
          </a:xfrm>
          <a:prstGeom prst="rect">
            <a:avLst/>
          </a:prstGeom>
        </p:spPr>
      </p:pic>
      <p:sp>
        <p:nvSpPr>
          <p:cNvPr id="6" name="Rectangle 5">
            <a:extLst>
              <a:ext uri="{FF2B5EF4-FFF2-40B4-BE49-F238E27FC236}">
                <a16:creationId xmlns:a16="http://schemas.microsoft.com/office/drawing/2014/main" id="{41378306-4F6D-4E72-B30E-4BC46C7D9F36}"/>
              </a:ext>
            </a:extLst>
          </p:cNvPr>
          <p:cNvSpPr/>
          <p:nvPr/>
        </p:nvSpPr>
        <p:spPr>
          <a:xfrm>
            <a:off x="3742268" y="4496588"/>
            <a:ext cx="8449732" cy="2554545"/>
          </a:xfrm>
          <a:prstGeom prst="rect">
            <a:avLst/>
          </a:prstGeom>
        </p:spPr>
        <p:txBody>
          <a:bodyPr wrap="square">
            <a:spAutoFit/>
          </a:bodyPr>
          <a:lstStyle/>
          <a:p>
            <a:endParaRPr lang="en-US" dirty="0"/>
          </a:p>
          <a:p>
            <a:r>
              <a:rPr lang="en-US" sz="2200" b="1" dirty="0"/>
              <a:t>        </a:t>
            </a:r>
            <a:r>
              <a:rPr lang="en-US" sz="2000" b="1" dirty="0"/>
              <a:t>The instruments of this new alliance between the Soviets and the Vatican were to be the Jesuits, described as the hereditary enemies of the Orthodox Church. Reportedly, there were large numbers of representatives of the Jesuit Order in Moscow during the Revolution. — James </a:t>
            </a:r>
            <a:r>
              <a:rPr lang="en-US" sz="2000" b="1" dirty="0" err="1"/>
              <a:t>Zatko</a:t>
            </a:r>
            <a:r>
              <a:rPr lang="en-US" sz="2000" b="1" dirty="0"/>
              <a:t>, Descent into Darkness, University of Notre Dame Press, p. 111.</a:t>
            </a:r>
          </a:p>
          <a:p>
            <a:endParaRPr lang="en-US" sz="2000" b="1" dirty="0"/>
          </a:p>
          <a:p>
            <a:r>
              <a:rPr lang="en-US" sz="2000" b="1" dirty="0"/>
              <a:t>        </a:t>
            </a:r>
            <a:endParaRPr lang="en-US" dirty="0"/>
          </a:p>
        </p:txBody>
      </p:sp>
      <p:pic>
        <p:nvPicPr>
          <p:cNvPr id="7" name="Picture 6">
            <a:extLst>
              <a:ext uri="{FF2B5EF4-FFF2-40B4-BE49-F238E27FC236}">
                <a16:creationId xmlns:a16="http://schemas.microsoft.com/office/drawing/2014/main" id="{BDB4579D-C74E-4511-B4BA-ED66BAB7FC4F}"/>
              </a:ext>
            </a:extLst>
          </p:cNvPr>
          <p:cNvPicPr>
            <a:picLocks noChangeAspect="1"/>
          </p:cNvPicPr>
          <p:nvPr/>
        </p:nvPicPr>
        <p:blipFill>
          <a:blip r:embed="rId4"/>
          <a:stretch>
            <a:fillRect/>
          </a:stretch>
        </p:blipFill>
        <p:spPr>
          <a:xfrm>
            <a:off x="8324320" y="62241"/>
            <a:ext cx="2955924" cy="4496588"/>
          </a:xfrm>
          <a:prstGeom prst="rect">
            <a:avLst/>
          </a:prstGeom>
        </p:spPr>
      </p:pic>
    </p:spTree>
    <p:extLst>
      <p:ext uri="{BB962C8B-B14F-4D97-AF65-F5344CB8AC3E}">
        <p14:creationId xmlns:p14="http://schemas.microsoft.com/office/powerpoint/2010/main" val="263741360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644D91-EA2B-4695-9911-265A946E5C70}"/>
              </a:ext>
            </a:extLst>
          </p:cNvPr>
          <p:cNvSpPr/>
          <p:nvPr/>
        </p:nvSpPr>
        <p:spPr>
          <a:xfrm>
            <a:off x="3793066" y="3927643"/>
            <a:ext cx="8314266" cy="3046988"/>
          </a:xfrm>
          <a:prstGeom prst="rect">
            <a:avLst/>
          </a:prstGeom>
        </p:spPr>
        <p:txBody>
          <a:bodyPr wrap="square">
            <a:spAutoFit/>
          </a:bodyPr>
          <a:lstStyle/>
          <a:p>
            <a:r>
              <a:rPr lang="en-US" sz="2400" b="1" dirty="0">
                <a:solidFill>
                  <a:schemeClr val="bg1"/>
                </a:solidFill>
              </a:rPr>
              <a:t>Among the 1,766,188 victims up to the beginning of 1922, figures obtained from the Soviet documents, nearly five thousand were priests, teachers, nuns, etc. of the Orthodox Church.... Nearly 100,000 Lutherans banished..... Whole villages were wiped out.... Thousands of churches of the different branches have been demolished and the work of destruction goes on...... — Arno </a:t>
            </a:r>
            <a:r>
              <a:rPr lang="en-US" sz="2400" b="1" dirty="0" err="1">
                <a:solidFill>
                  <a:schemeClr val="bg1"/>
                </a:solidFill>
              </a:rPr>
              <a:t>Gaebelien</a:t>
            </a:r>
            <a:r>
              <a:rPr lang="en-US" sz="2400" b="1" dirty="0">
                <a:solidFill>
                  <a:schemeClr val="bg1"/>
                </a:solidFill>
              </a:rPr>
              <a:t>, Conflict of the Ages, The Exhorters, pp. 103-106.</a:t>
            </a:r>
          </a:p>
        </p:txBody>
      </p:sp>
      <p:pic>
        <p:nvPicPr>
          <p:cNvPr id="3" name="Picture 2">
            <a:extLst>
              <a:ext uri="{FF2B5EF4-FFF2-40B4-BE49-F238E27FC236}">
                <a16:creationId xmlns:a16="http://schemas.microsoft.com/office/drawing/2014/main" id="{D95C2493-6767-4499-BEFD-7916C8FE7D44}"/>
              </a:ext>
            </a:extLst>
          </p:cNvPr>
          <p:cNvPicPr>
            <a:picLocks noChangeAspect="1"/>
          </p:cNvPicPr>
          <p:nvPr/>
        </p:nvPicPr>
        <p:blipFill rotWithShape="1">
          <a:blip r:embed="rId2"/>
          <a:srcRect r="25417"/>
          <a:stretch/>
        </p:blipFill>
        <p:spPr>
          <a:xfrm>
            <a:off x="3708399" y="1"/>
            <a:ext cx="8483601" cy="3139118"/>
          </a:xfrm>
          <a:prstGeom prst="rect">
            <a:avLst/>
          </a:prstGeom>
        </p:spPr>
      </p:pic>
      <p:sp>
        <p:nvSpPr>
          <p:cNvPr id="4" name="TextBox 3">
            <a:extLst>
              <a:ext uri="{FF2B5EF4-FFF2-40B4-BE49-F238E27FC236}">
                <a16:creationId xmlns:a16="http://schemas.microsoft.com/office/drawing/2014/main" id="{75C5CDDF-780E-45E0-8C92-11FB6EE60FD6}"/>
              </a:ext>
            </a:extLst>
          </p:cNvPr>
          <p:cNvSpPr txBox="1"/>
          <p:nvPr/>
        </p:nvSpPr>
        <p:spPr>
          <a:xfrm>
            <a:off x="4297532" y="3179438"/>
            <a:ext cx="7305333" cy="707886"/>
          </a:xfrm>
          <a:prstGeom prst="rect">
            <a:avLst/>
          </a:prstGeom>
          <a:noFill/>
        </p:spPr>
        <p:txBody>
          <a:bodyPr wrap="none" rtlCol="0">
            <a:spAutoFit/>
          </a:bodyPr>
          <a:lstStyle/>
          <a:p>
            <a:r>
              <a:rPr lang="en-US" sz="4000" dirty="0">
                <a:solidFill>
                  <a:schemeClr val="bg1"/>
                </a:solidFill>
              </a:rPr>
              <a:t>Lenin               Trotsky              Stalin</a:t>
            </a:r>
          </a:p>
        </p:txBody>
      </p:sp>
      <p:pic>
        <p:nvPicPr>
          <p:cNvPr id="5" name="Picture 4">
            <a:extLst>
              <a:ext uri="{FF2B5EF4-FFF2-40B4-BE49-F238E27FC236}">
                <a16:creationId xmlns:a16="http://schemas.microsoft.com/office/drawing/2014/main" id="{B9625365-5922-4936-98AA-5767CD2DD770}"/>
              </a:ext>
            </a:extLst>
          </p:cNvPr>
          <p:cNvPicPr>
            <a:picLocks noChangeAspect="1"/>
          </p:cNvPicPr>
          <p:nvPr/>
        </p:nvPicPr>
        <p:blipFill>
          <a:blip r:embed="rId3"/>
          <a:stretch>
            <a:fillRect/>
          </a:stretch>
        </p:blipFill>
        <p:spPr>
          <a:xfrm>
            <a:off x="287438" y="1563749"/>
            <a:ext cx="3420961" cy="4864022"/>
          </a:xfrm>
          <a:prstGeom prst="rect">
            <a:avLst/>
          </a:prstGeom>
        </p:spPr>
      </p:pic>
    </p:spTree>
    <p:extLst>
      <p:ext uri="{BB962C8B-B14F-4D97-AF65-F5344CB8AC3E}">
        <p14:creationId xmlns:p14="http://schemas.microsoft.com/office/powerpoint/2010/main" val="14841324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B78558-D4FB-48EF-995C-796C2AEFA1BA}"/>
              </a:ext>
            </a:extLst>
          </p:cNvPr>
          <p:cNvPicPr>
            <a:picLocks noChangeAspect="1"/>
          </p:cNvPicPr>
          <p:nvPr/>
        </p:nvPicPr>
        <p:blipFill rotWithShape="1">
          <a:blip r:embed="rId2"/>
          <a:srcRect b="30371"/>
          <a:stretch/>
        </p:blipFill>
        <p:spPr>
          <a:xfrm>
            <a:off x="0" y="0"/>
            <a:ext cx="12192000" cy="6612467"/>
          </a:xfrm>
          <a:prstGeom prst="rect">
            <a:avLst/>
          </a:prstGeom>
        </p:spPr>
      </p:pic>
    </p:spTree>
    <p:extLst>
      <p:ext uri="{BB962C8B-B14F-4D97-AF65-F5344CB8AC3E}">
        <p14:creationId xmlns:p14="http://schemas.microsoft.com/office/powerpoint/2010/main" val="383780780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5E797-31CF-4B27-A1B3-2051F08AE9AB}"/>
              </a:ext>
            </a:extLst>
          </p:cNvPr>
          <p:cNvPicPr>
            <a:picLocks noChangeAspect="1"/>
          </p:cNvPicPr>
          <p:nvPr/>
        </p:nvPicPr>
        <p:blipFill>
          <a:blip r:embed="rId2"/>
          <a:stretch>
            <a:fillRect/>
          </a:stretch>
        </p:blipFill>
        <p:spPr>
          <a:xfrm>
            <a:off x="488950" y="0"/>
            <a:ext cx="4452890" cy="6858000"/>
          </a:xfrm>
          <a:prstGeom prst="rect">
            <a:avLst/>
          </a:prstGeom>
        </p:spPr>
      </p:pic>
      <p:pic>
        <p:nvPicPr>
          <p:cNvPr id="3" name="Picture 2">
            <a:extLst>
              <a:ext uri="{FF2B5EF4-FFF2-40B4-BE49-F238E27FC236}">
                <a16:creationId xmlns:a16="http://schemas.microsoft.com/office/drawing/2014/main" id="{44470C98-8B7B-4BBB-B975-95681CA96498}"/>
              </a:ext>
            </a:extLst>
          </p:cNvPr>
          <p:cNvPicPr>
            <a:picLocks noChangeAspect="1"/>
          </p:cNvPicPr>
          <p:nvPr/>
        </p:nvPicPr>
        <p:blipFill>
          <a:blip r:embed="rId3"/>
          <a:stretch>
            <a:fillRect/>
          </a:stretch>
        </p:blipFill>
        <p:spPr>
          <a:xfrm>
            <a:off x="9445624" y="1202268"/>
            <a:ext cx="2525572" cy="3843866"/>
          </a:xfrm>
          <a:prstGeom prst="rect">
            <a:avLst/>
          </a:prstGeom>
        </p:spPr>
      </p:pic>
      <p:sp>
        <p:nvSpPr>
          <p:cNvPr id="5" name="Rectangle 4">
            <a:extLst>
              <a:ext uri="{FF2B5EF4-FFF2-40B4-BE49-F238E27FC236}">
                <a16:creationId xmlns:a16="http://schemas.microsoft.com/office/drawing/2014/main" id="{F385F381-39E0-469E-ADEE-83B34864E535}"/>
              </a:ext>
            </a:extLst>
          </p:cNvPr>
          <p:cNvSpPr/>
          <p:nvPr/>
        </p:nvSpPr>
        <p:spPr>
          <a:xfrm>
            <a:off x="5170198" y="1228397"/>
            <a:ext cx="4047067" cy="4401205"/>
          </a:xfrm>
          <a:prstGeom prst="rect">
            <a:avLst/>
          </a:prstGeom>
        </p:spPr>
        <p:txBody>
          <a:bodyPr wrap="square">
            <a:spAutoFit/>
          </a:bodyPr>
          <a:lstStyle/>
          <a:p>
            <a:r>
              <a:rPr lang="en-US" sz="2800" dirty="0"/>
              <a:t>William Franklin Sands, a director of the Federal Reserve Bank of New York, had just contributed $1,000,000 to the Bolsheviks. — Anthony Sutton, Wall Street and the Bolshevik Revolution, Veritas Publishing, pp. 133, 134.</a:t>
            </a:r>
          </a:p>
        </p:txBody>
      </p:sp>
    </p:spTree>
    <p:extLst>
      <p:ext uri="{BB962C8B-B14F-4D97-AF65-F5344CB8AC3E}">
        <p14:creationId xmlns:p14="http://schemas.microsoft.com/office/powerpoint/2010/main" val="27974286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7456A-3533-4709-B70B-DC26596D1E67}"/>
              </a:ext>
            </a:extLst>
          </p:cNvPr>
          <p:cNvPicPr>
            <a:picLocks noChangeAspect="1"/>
          </p:cNvPicPr>
          <p:nvPr/>
        </p:nvPicPr>
        <p:blipFill>
          <a:blip r:embed="rId2"/>
          <a:stretch>
            <a:fillRect/>
          </a:stretch>
        </p:blipFill>
        <p:spPr>
          <a:xfrm>
            <a:off x="900251" y="0"/>
            <a:ext cx="4449096" cy="6858000"/>
          </a:xfrm>
          <a:prstGeom prst="rect">
            <a:avLst/>
          </a:prstGeom>
        </p:spPr>
      </p:pic>
      <p:sp>
        <p:nvSpPr>
          <p:cNvPr id="3" name="Rectangle 2">
            <a:extLst>
              <a:ext uri="{FF2B5EF4-FFF2-40B4-BE49-F238E27FC236}">
                <a16:creationId xmlns:a16="http://schemas.microsoft.com/office/drawing/2014/main" id="{4A8C7E62-728F-4D14-B610-A56B55999D6C}"/>
              </a:ext>
            </a:extLst>
          </p:cNvPr>
          <p:cNvSpPr/>
          <p:nvPr/>
        </p:nvSpPr>
        <p:spPr>
          <a:xfrm>
            <a:off x="5706533" y="1417303"/>
            <a:ext cx="6096000" cy="4401205"/>
          </a:xfrm>
          <a:prstGeom prst="rect">
            <a:avLst/>
          </a:prstGeom>
        </p:spPr>
        <p:txBody>
          <a:bodyPr>
            <a:spAutoFit/>
          </a:bodyPr>
          <a:lstStyle/>
          <a:p>
            <a:r>
              <a:rPr lang="en-US" sz="2800" dirty="0">
                <a:solidFill>
                  <a:schemeClr val="bg1"/>
                </a:solidFill>
              </a:rPr>
              <a:t>In the February 3, 1949, issue of the New York Journal American, Schiff’s grandson, John, was quoted by columnist </a:t>
            </a:r>
            <a:r>
              <a:rPr lang="en-US" sz="2800" dirty="0" err="1">
                <a:solidFill>
                  <a:schemeClr val="bg1"/>
                </a:solidFill>
              </a:rPr>
              <a:t>Cholly</a:t>
            </a:r>
            <a:r>
              <a:rPr lang="en-US" sz="2800" dirty="0">
                <a:solidFill>
                  <a:schemeClr val="bg1"/>
                </a:solidFill>
              </a:rPr>
              <a:t> Knickerbocker as saying that his grandfather [Jacob Schiff] had given about twenty million dollars for the triumph of Communism in Russia. — G. Edward Griffin, The Creature from Jekyll Island, American Opinion Publishing, p. 265.</a:t>
            </a:r>
          </a:p>
        </p:txBody>
      </p:sp>
    </p:spTree>
    <p:extLst>
      <p:ext uri="{BB962C8B-B14F-4D97-AF65-F5344CB8AC3E}">
        <p14:creationId xmlns:p14="http://schemas.microsoft.com/office/powerpoint/2010/main" val="75078170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B466F-08F3-4425-A30F-DD93CE1E1D8D}"/>
              </a:ext>
            </a:extLst>
          </p:cNvPr>
          <p:cNvPicPr>
            <a:picLocks noChangeAspect="1"/>
          </p:cNvPicPr>
          <p:nvPr/>
        </p:nvPicPr>
        <p:blipFill>
          <a:blip r:embed="rId2"/>
          <a:stretch>
            <a:fillRect/>
          </a:stretch>
        </p:blipFill>
        <p:spPr>
          <a:xfrm>
            <a:off x="585257" y="0"/>
            <a:ext cx="4359275" cy="6080041"/>
          </a:xfrm>
          <a:prstGeom prst="rect">
            <a:avLst/>
          </a:prstGeom>
        </p:spPr>
      </p:pic>
      <p:sp>
        <p:nvSpPr>
          <p:cNvPr id="3" name="TextBox 2">
            <a:extLst>
              <a:ext uri="{FF2B5EF4-FFF2-40B4-BE49-F238E27FC236}">
                <a16:creationId xmlns:a16="http://schemas.microsoft.com/office/drawing/2014/main" id="{1B6E3918-543F-45E5-9012-F31F41E96F5D}"/>
              </a:ext>
            </a:extLst>
          </p:cNvPr>
          <p:cNvSpPr txBox="1"/>
          <p:nvPr/>
        </p:nvSpPr>
        <p:spPr>
          <a:xfrm>
            <a:off x="1710266" y="6273225"/>
            <a:ext cx="2128083" cy="584775"/>
          </a:xfrm>
          <a:prstGeom prst="rect">
            <a:avLst/>
          </a:prstGeom>
          <a:noFill/>
        </p:spPr>
        <p:txBody>
          <a:bodyPr wrap="none" rtlCol="0">
            <a:spAutoFit/>
          </a:bodyPr>
          <a:lstStyle/>
          <a:p>
            <a:r>
              <a:rPr lang="en-US" sz="3200" dirty="0"/>
              <a:t>Jacob Schiff</a:t>
            </a:r>
          </a:p>
        </p:txBody>
      </p:sp>
      <p:pic>
        <p:nvPicPr>
          <p:cNvPr id="4" name="Picture 3">
            <a:extLst>
              <a:ext uri="{FF2B5EF4-FFF2-40B4-BE49-F238E27FC236}">
                <a16:creationId xmlns:a16="http://schemas.microsoft.com/office/drawing/2014/main" id="{331847D6-16BF-495E-8FD6-877D74A4968A}"/>
              </a:ext>
            </a:extLst>
          </p:cNvPr>
          <p:cNvPicPr>
            <a:picLocks noChangeAspect="1"/>
          </p:cNvPicPr>
          <p:nvPr/>
        </p:nvPicPr>
        <p:blipFill>
          <a:blip r:embed="rId3"/>
          <a:stretch>
            <a:fillRect/>
          </a:stretch>
        </p:blipFill>
        <p:spPr>
          <a:xfrm>
            <a:off x="5759980" y="426462"/>
            <a:ext cx="5846763" cy="5846763"/>
          </a:xfrm>
          <a:prstGeom prst="rect">
            <a:avLst/>
          </a:prstGeom>
        </p:spPr>
      </p:pic>
    </p:spTree>
    <p:extLst>
      <p:ext uri="{BB962C8B-B14F-4D97-AF65-F5344CB8AC3E}">
        <p14:creationId xmlns:p14="http://schemas.microsoft.com/office/powerpoint/2010/main" val="103992781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90384-0ACE-4824-8997-748861D8FD46}"/>
              </a:ext>
            </a:extLst>
          </p:cNvPr>
          <p:cNvPicPr>
            <a:picLocks noChangeAspect="1"/>
          </p:cNvPicPr>
          <p:nvPr/>
        </p:nvPicPr>
        <p:blipFill>
          <a:blip r:embed="rId2"/>
          <a:stretch>
            <a:fillRect/>
          </a:stretch>
        </p:blipFill>
        <p:spPr>
          <a:xfrm>
            <a:off x="0" y="304800"/>
            <a:ext cx="12192000" cy="6248400"/>
          </a:xfrm>
          <a:prstGeom prst="rect">
            <a:avLst/>
          </a:prstGeom>
        </p:spPr>
      </p:pic>
    </p:spTree>
    <p:extLst>
      <p:ext uri="{BB962C8B-B14F-4D97-AF65-F5344CB8AC3E}">
        <p14:creationId xmlns:p14="http://schemas.microsoft.com/office/powerpoint/2010/main" val="123557976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CDDFB-5EAE-4A06-98B4-08CC0B6AC10E}"/>
              </a:ext>
            </a:extLst>
          </p:cNvPr>
          <p:cNvPicPr>
            <a:picLocks noChangeAspect="1"/>
          </p:cNvPicPr>
          <p:nvPr/>
        </p:nvPicPr>
        <p:blipFill rotWithShape="1">
          <a:blip r:embed="rId2"/>
          <a:srcRect r="2752" b="4253"/>
          <a:stretch/>
        </p:blipFill>
        <p:spPr>
          <a:xfrm>
            <a:off x="-403" y="0"/>
            <a:ext cx="5935536" cy="6858000"/>
          </a:xfrm>
          <a:prstGeom prst="rect">
            <a:avLst/>
          </a:prstGeom>
        </p:spPr>
      </p:pic>
      <p:pic>
        <p:nvPicPr>
          <p:cNvPr id="3" name="Picture 2">
            <a:extLst>
              <a:ext uri="{FF2B5EF4-FFF2-40B4-BE49-F238E27FC236}">
                <a16:creationId xmlns:a16="http://schemas.microsoft.com/office/drawing/2014/main" id="{497D5775-433A-41D6-ABC4-53674789D6AA}"/>
              </a:ext>
            </a:extLst>
          </p:cNvPr>
          <p:cNvPicPr>
            <a:picLocks noChangeAspect="1"/>
          </p:cNvPicPr>
          <p:nvPr/>
        </p:nvPicPr>
        <p:blipFill>
          <a:blip r:embed="rId3"/>
          <a:stretch>
            <a:fillRect/>
          </a:stretch>
        </p:blipFill>
        <p:spPr>
          <a:xfrm>
            <a:off x="6256865" y="0"/>
            <a:ext cx="5935135" cy="6858000"/>
          </a:xfrm>
          <a:prstGeom prst="rect">
            <a:avLst/>
          </a:prstGeom>
        </p:spPr>
      </p:pic>
    </p:spTree>
    <p:extLst>
      <p:ext uri="{BB962C8B-B14F-4D97-AF65-F5344CB8AC3E}">
        <p14:creationId xmlns:p14="http://schemas.microsoft.com/office/powerpoint/2010/main" val="18897400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9CBA47-1962-4D35-B475-675B98C42BC9}"/>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7992911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28F11B-6AEF-4997-AFA0-8449CC593509}"/>
              </a:ext>
            </a:extLst>
          </p:cNvPr>
          <p:cNvPicPr>
            <a:picLocks noChangeAspect="1"/>
          </p:cNvPicPr>
          <p:nvPr/>
        </p:nvPicPr>
        <p:blipFill>
          <a:blip r:embed="rId2"/>
          <a:stretch>
            <a:fillRect/>
          </a:stretch>
        </p:blipFill>
        <p:spPr>
          <a:xfrm>
            <a:off x="1845567" y="0"/>
            <a:ext cx="8500864" cy="6858000"/>
          </a:xfrm>
          <a:prstGeom prst="rect">
            <a:avLst/>
          </a:prstGeom>
        </p:spPr>
      </p:pic>
    </p:spTree>
    <p:extLst>
      <p:ext uri="{BB962C8B-B14F-4D97-AF65-F5344CB8AC3E}">
        <p14:creationId xmlns:p14="http://schemas.microsoft.com/office/powerpoint/2010/main" val="23222892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84811-5A2A-4975-8D7F-507F6563FD03}"/>
              </a:ext>
            </a:extLst>
          </p:cNvPr>
          <p:cNvPicPr>
            <a:picLocks noChangeAspect="1"/>
          </p:cNvPicPr>
          <p:nvPr/>
        </p:nvPicPr>
        <p:blipFill>
          <a:blip r:embed="rId2"/>
          <a:stretch>
            <a:fillRect/>
          </a:stretch>
        </p:blipFill>
        <p:spPr>
          <a:xfrm>
            <a:off x="-1" y="0"/>
            <a:ext cx="12192001" cy="6858001"/>
          </a:xfrm>
          <a:prstGeom prst="rect">
            <a:avLst/>
          </a:prstGeom>
        </p:spPr>
      </p:pic>
      <p:pic>
        <p:nvPicPr>
          <p:cNvPr id="4" name="Picture 3">
            <a:extLst>
              <a:ext uri="{FF2B5EF4-FFF2-40B4-BE49-F238E27FC236}">
                <a16:creationId xmlns:a16="http://schemas.microsoft.com/office/drawing/2014/main" id="{82ED18EE-711D-4D9B-BBAE-3394CC30A63C}"/>
              </a:ext>
            </a:extLst>
          </p:cNvPr>
          <p:cNvPicPr>
            <a:picLocks noChangeAspect="1"/>
          </p:cNvPicPr>
          <p:nvPr/>
        </p:nvPicPr>
        <p:blipFill>
          <a:blip r:embed="rId3"/>
          <a:stretch>
            <a:fillRect/>
          </a:stretch>
        </p:blipFill>
        <p:spPr>
          <a:xfrm>
            <a:off x="0" y="2167467"/>
            <a:ext cx="12191999" cy="4690533"/>
          </a:xfrm>
          <a:prstGeom prst="rect">
            <a:avLst/>
          </a:prstGeom>
        </p:spPr>
      </p:pic>
    </p:spTree>
    <p:extLst>
      <p:ext uri="{BB962C8B-B14F-4D97-AF65-F5344CB8AC3E}">
        <p14:creationId xmlns:p14="http://schemas.microsoft.com/office/powerpoint/2010/main" val="288587327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60E4CE-6D23-4222-AC75-B4248485CC9F}"/>
              </a:ext>
            </a:extLst>
          </p:cNvPr>
          <p:cNvPicPr>
            <a:picLocks noChangeAspect="1"/>
          </p:cNvPicPr>
          <p:nvPr/>
        </p:nvPicPr>
        <p:blipFill>
          <a:blip r:embed="rId2"/>
          <a:stretch>
            <a:fillRect/>
          </a:stretch>
        </p:blipFill>
        <p:spPr>
          <a:xfrm>
            <a:off x="2122" y="-1195"/>
            <a:ext cx="12189878" cy="6859195"/>
          </a:xfrm>
          <a:prstGeom prst="rect">
            <a:avLst/>
          </a:prstGeom>
        </p:spPr>
      </p:pic>
    </p:spTree>
    <p:extLst>
      <p:ext uri="{BB962C8B-B14F-4D97-AF65-F5344CB8AC3E}">
        <p14:creationId xmlns:p14="http://schemas.microsoft.com/office/powerpoint/2010/main" val="18508575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347D7F-D285-422F-A45F-9725530444E7}"/>
              </a:ext>
            </a:extLst>
          </p:cNvPr>
          <p:cNvPicPr>
            <a:picLocks noChangeAspect="1"/>
          </p:cNvPicPr>
          <p:nvPr/>
        </p:nvPicPr>
        <p:blipFill>
          <a:blip r:embed="rId2"/>
          <a:stretch>
            <a:fillRect/>
          </a:stretch>
        </p:blipFill>
        <p:spPr>
          <a:xfrm>
            <a:off x="1313260" y="0"/>
            <a:ext cx="9565479" cy="6858000"/>
          </a:xfrm>
          <a:prstGeom prst="rect">
            <a:avLst/>
          </a:prstGeom>
        </p:spPr>
      </p:pic>
    </p:spTree>
    <p:extLst>
      <p:ext uri="{BB962C8B-B14F-4D97-AF65-F5344CB8AC3E}">
        <p14:creationId xmlns:p14="http://schemas.microsoft.com/office/powerpoint/2010/main" val="14737842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09F9D4-8BB6-4872-B296-2A3E005A2436}"/>
              </a:ext>
            </a:extLst>
          </p:cNvPr>
          <p:cNvPicPr>
            <a:picLocks noChangeAspect="1"/>
          </p:cNvPicPr>
          <p:nvPr/>
        </p:nvPicPr>
        <p:blipFill>
          <a:blip r:embed="rId2"/>
          <a:stretch>
            <a:fillRect/>
          </a:stretch>
        </p:blipFill>
        <p:spPr>
          <a:xfrm>
            <a:off x="7422293" y="0"/>
            <a:ext cx="4769707" cy="6862889"/>
          </a:xfrm>
          <a:prstGeom prst="rect">
            <a:avLst/>
          </a:prstGeom>
        </p:spPr>
      </p:pic>
      <p:pic>
        <p:nvPicPr>
          <p:cNvPr id="4" name="Picture 3">
            <a:extLst>
              <a:ext uri="{FF2B5EF4-FFF2-40B4-BE49-F238E27FC236}">
                <a16:creationId xmlns:a16="http://schemas.microsoft.com/office/drawing/2014/main" id="{1A46227D-40D4-4A3C-B528-324582F13380}"/>
              </a:ext>
            </a:extLst>
          </p:cNvPr>
          <p:cNvPicPr>
            <a:picLocks noChangeAspect="1"/>
          </p:cNvPicPr>
          <p:nvPr/>
        </p:nvPicPr>
        <p:blipFill>
          <a:blip r:embed="rId3"/>
          <a:stretch>
            <a:fillRect/>
          </a:stretch>
        </p:blipFill>
        <p:spPr>
          <a:xfrm>
            <a:off x="0" y="0"/>
            <a:ext cx="7422293" cy="6858000"/>
          </a:xfrm>
          <a:prstGeom prst="rect">
            <a:avLst/>
          </a:prstGeom>
        </p:spPr>
      </p:pic>
    </p:spTree>
    <p:extLst>
      <p:ext uri="{BB962C8B-B14F-4D97-AF65-F5344CB8AC3E}">
        <p14:creationId xmlns:p14="http://schemas.microsoft.com/office/powerpoint/2010/main" val="2153154475"/>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2878A3-A83A-4DC7-9407-9DA0060E221E}"/>
              </a:ext>
            </a:extLst>
          </p:cNvPr>
          <p:cNvPicPr>
            <a:picLocks noChangeAspect="1"/>
          </p:cNvPicPr>
          <p:nvPr/>
        </p:nvPicPr>
        <p:blipFill rotWithShape="1">
          <a:blip r:embed="rId2"/>
          <a:srcRect t="7466" r="1" b="13503"/>
          <a:stretch/>
        </p:blipFill>
        <p:spPr>
          <a:xfrm>
            <a:off x="6088088" y="3264090"/>
            <a:ext cx="6103911" cy="3593910"/>
          </a:xfrm>
          <a:prstGeom prst="rect">
            <a:avLst/>
          </a:prstGeom>
        </p:spPr>
      </p:pic>
      <p:pic>
        <p:nvPicPr>
          <p:cNvPr id="3" name="Picture 2">
            <a:extLst>
              <a:ext uri="{FF2B5EF4-FFF2-40B4-BE49-F238E27FC236}">
                <a16:creationId xmlns:a16="http://schemas.microsoft.com/office/drawing/2014/main" id="{759BEF08-CEFC-4AEC-9E51-DFAB812B5AAC}"/>
              </a:ext>
            </a:extLst>
          </p:cNvPr>
          <p:cNvPicPr>
            <a:picLocks noChangeAspect="1"/>
          </p:cNvPicPr>
          <p:nvPr/>
        </p:nvPicPr>
        <p:blipFill rotWithShape="1">
          <a:blip r:embed="rId3"/>
          <a:srcRect t="3189" r="1" b="1262"/>
          <a:stretch/>
        </p:blipFill>
        <p:spPr>
          <a:xfrm>
            <a:off x="926036" y="9"/>
            <a:ext cx="727991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8" name="Rectangle 7">
            <a:extLst>
              <a:ext uri="{FF2B5EF4-FFF2-40B4-BE49-F238E27FC236}">
                <a16:creationId xmlns:a16="http://schemas.microsoft.com/office/drawing/2014/main" id="{7F41D4CC-403D-465E-9223-3277868A5D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C4C688-715E-4A31-AB90-6A5752887D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27B32F-07F3-4C94-B09B-8C8F310F0D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4E4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0B33EA-9D3B-4120-A070-BAE116649840}"/>
              </a:ext>
            </a:extLst>
          </p:cNvPr>
          <p:cNvPicPr>
            <a:picLocks noChangeAspect="1"/>
          </p:cNvPicPr>
          <p:nvPr/>
        </p:nvPicPr>
        <p:blipFill>
          <a:blip r:embed="rId4"/>
          <a:stretch>
            <a:fillRect/>
          </a:stretch>
        </p:blipFill>
        <p:spPr>
          <a:xfrm>
            <a:off x="9140043" y="-126743"/>
            <a:ext cx="2600885" cy="2540198"/>
          </a:xfrm>
          <a:prstGeom prst="rect">
            <a:avLst/>
          </a:prstGeom>
        </p:spPr>
      </p:pic>
      <p:pic>
        <p:nvPicPr>
          <p:cNvPr id="5" name="Picture 4">
            <a:extLst>
              <a:ext uri="{FF2B5EF4-FFF2-40B4-BE49-F238E27FC236}">
                <a16:creationId xmlns:a16="http://schemas.microsoft.com/office/drawing/2014/main" id="{B46E1C79-C8BB-4FCA-9F36-3512B9AFBB8E}"/>
              </a:ext>
            </a:extLst>
          </p:cNvPr>
          <p:cNvPicPr>
            <a:picLocks noChangeAspect="1"/>
          </p:cNvPicPr>
          <p:nvPr/>
        </p:nvPicPr>
        <p:blipFill>
          <a:blip r:embed="rId5"/>
          <a:stretch>
            <a:fillRect/>
          </a:stretch>
        </p:blipFill>
        <p:spPr>
          <a:xfrm>
            <a:off x="291733" y="3730094"/>
            <a:ext cx="5434959" cy="3119589"/>
          </a:xfrm>
          <a:prstGeom prst="rect">
            <a:avLst/>
          </a:prstGeom>
        </p:spPr>
      </p:pic>
      <p:sp>
        <p:nvSpPr>
          <p:cNvPr id="6" name="Rectangle 5">
            <a:extLst>
              <a:ext uri="{FF2B5EF4-FFF2-40B4-BE49-F238E27FC236}">
                <a16:creationId xmlns:a16="http://schemas.microsoft.com/office/drawing/2014/main" id="{C79F7521-E0AF-4F81-88BA-E61F1CC194FE}"/>
              </a:ext>
            </a:extLst>
          </p:cNvPr>
          <p:cNvSpPr/>
          <p:nvPr/>
        </p:nvSpPr>
        <p:spPr>
          <a:xfrm>
            <a:off x="8418862" y="2503609"/>
            <a:ext cx="3695692" cy="523220"/>
          </a:xfrm>
          <a:prstGeom prst="rect">
            <a:avLst/>
          </a:prstGeom>
        </p:spPr>
        <p:txBody>
          <a:bodyPr wrap="none">
            <a:spAutoFit/>
          </a:bodyPr>
          <a:lstStyle/>
          <a:p>
            <a:r>
              <a:rPr lang="en-US" sz="2800" dirty="0"/>
              <a:t>Assassin: Gavrilo Princip</a:t>
            </a:r>
          </a:p>
        </p:txBody>
      </p:sp>
      <p:sp>
        <p:nvSpPr>
          <p:cNvPr id="7" name="TextBox 6">
            <a:extLst>
              <a:ext uri="{FF2B5EF4-FFF2-40B4-BE49-F238E27FC236}">
                <a16:creationId xmlns:a16="http://schemas.microsoft.com/office/drawing/2014/main" id="{D25736A9-D59C-4DF6-8DF7-230A36CA3AE6}"/>
              </a:ext>
            </a:extLst>
          </p:cNvPr>
          <p:cNvSpPr txBox="1"/>
          <p:nvPr/>
        </p:nvSpPr>
        <p:spPr>
          <a:xfrm>
            <a:off x="706466" y="6177406"/>
            <a:ext cx="4605492" cy="584775"/>
          </a:xfrm>
          <a:prstGeom prst="rect">
            <a:avLst/>
          </a:prstGeom>
          <a:noFill/>
        </p:spPr>
        <p:txBody>
          <a:bodyPr wrap="none" rtlCol="0">
            <a:spAutoFit/>
          </a:bodyPr>
          <a:lstStyle/>
          <a:p>
            <a:r>
              <a:rPr lang="en-US" sz="3200" b="1" dirty="0">
                <a:solidFill>
                  <a:srgbClr val="FF0000"/>
                </a:solidFill>
                <a:highlight>
                  <a:srgbClr val="808080"/>
                </a:highlight>
              </a:rPr>
              <a:t>Archduke Franz Ferdinand</a:t>
            </a:r>
          </a:p>
        </p:txBody>
      </p:sp>
    </p:spTree>
    <p:extLst>
      <p:ext uri="{BB962C8B-B14F-4D97-AF65-F5344CB8AC3E}">
        <p14:creationId xmlns:p14="http://schemas.microsoft.com/office/powerpoint/2010/main" val="1520897389"/>
      </p:ext>
    </p:extLst>
  </p:cSld>
  <p:clrMapOvr>
    <a:masterClrMapping/>
  </p:clrMapOvr>
  <mc:AlternateContent xmlns:mc="http://schemas.openxmlformats.org/markup-compatibility/2006">
    <mc:Choice xmlns:p14="http://schemas.microsoft.com/office/powerpoint/2010/main" Requires="p14">
      <p:transition spd="slow" p14:dur="3400" advClick="0" advTm="56600">
        <p14:reveal/>
      </p:transition>
    </mc:Choice>
    <mc:Fallback>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1247F-4C9E-4FA1-A864-CED92BB6BB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1366729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3795</TotalTime>
  <Words>582</Words>
  <Application>Microsoft Office PowerPoint</Application>
  <PresentationFormat>Widescreen</PresentationFormat>
  <Paragraphs>21</Paragraphs>
  <Slides>31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AngsanaUPC</vt:lpstr>
      <vt:lpstr>Arial</vt:lpstr>
      <vt:lpstr>Calibri</vt:lpstr>
      <vt:lpstr>Calibri Light</vt:lpstr>
      <vt:lpstr>Office Theme</vt:lpstr>
      <vt:lpstr>Behind the Door pt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79</cp:revision>
  <dcterms:created xsi:type="dcterms:W3CDTF">2018-02-11T16:01:17Z</dcterms:created>
  <dcterms:modified xsi:type="dcterms:W3CDTF">2018-02-25T00:05:35Z</dcterms:modified>
</cp:coreProperties>
</file>