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7" r:id="rId3"/>
    <p:sldId id="278" r:id="rId4"/>
    <p:sldId id="260" r:id="rId5"/>
    <p:sldId id="264" r:id="rId6"/>
    <p:sldId id="273" r:id="rId7"/>
    <p:sldId id="257" r:id="rId8"/>
    <p:sldId id="265" r:id="rId9"/>
    <p:sldId id="266" r:id="rId10"/>
    <p:sldId id="279" r:id="rId11"/>
    <p:sldId id="267" r:id="rId12"/>
    <p:sldId id="258" r:id="rId13"/>
    <p:sldId id="268" r:id="rId14"/>
    <p:sldId id="259" r:id="rId15"/>
    <p:sldId id="269" r:id="rId16"/>
    <p:sldId id="270" r:id="rId17"/>
    <p:sldId id="261" r:id="rId18"/>
    <p:sldId id="271" r:id="rId19"/>
    <p:sldId id="262" r:id="rId20"/>
    <p:sldId id="272" r:id="rId21"/>
    <p:sldId id="263" r:id="rId22"/>
    <p:sldId id="274" r:id="rId23"/>
    <p:sldId id="275" r:id="rId24"/>
    <p:sldId id="276"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1E2D5F-EFBC-4AF4-B9D5-BD868CFB71E9}" type="datetimeFigureOut">
              <a:rPr lang="en-US" smtClean="0"/>
              <a:pPr/>
              <a:t>7/15/2015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6F64D-B250-4049-8CC1-ECC419E4F7C0}" type="slidenum">
              <a:rPr lang="en-US" smtClean="0"/>
              <a:pPr/>
              <a:t>‹#›</a:t>
            </a:fld>
            <a:endParaRPr lang="en-US"/>
          </a:p>
        </p:txBody>
      </p:sp>
    </p:spTree>
    <p:extLst>
      <p:ext uri="{BB962C8B-B14F-4D97-AF65-F5344CB8AC3E}">
        <p14:creationId xmlns:p14="http://schemas.microsoft.com/office/powerpoint/2010/main" val="192075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66F64D-B250-4049-8CC1-ECC419E4F7C0}"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497D3E-EB47-4FC4-9137-0DC3B665A4E7}" type="datetimeFigureOut">
              <a:rPr lang="en-US" smtClean="0"/>
              <a:pPr/>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9619-0251-4D95-99E7-3C58B091DD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97D3E-EB47-4FC4-9137-0DC3B665A4E7}" type="datetimeFigureOut">
              <a:rPr lang="en-US" smtClean="0"/>
              <a:pPr/>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9619-0251-4D95-99E7-3C58B091DD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97D3E-EB47-4FC4-9137-0DC3B665A4E7}" type="datetimeFigureOut">
              <a:rPr lang="en-US" smtClean="0"/>
              <a:pPr/>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9619-0251-4D95-99E7-3C58B091DD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97D3E-EB47-4FC4-9137-0DC3B665A4E7}" type="datetimeFigureOut">
              <a:rPr lang="en-US" smtClean="0"/>
              <a:pPr/>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9619-0251-4D95-99E7-3C58B091DD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497D3E-EB47-4FC4-9137-0DC3B665A4E7}" type="datetimeFigureOut">
              <a:rPr lang="en-US" smtClean="0"/>
              <a:pPr/>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9619-0251-4D95-99E7-3C58B091DD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497D3E-EB47-4FC4-9137-0DC3B665A4E7}" type="datetimeFigureOut">
              <a:rPr lang="en-US" smtClean="0"/>
              <a:pPr/>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9619-0251-4D95-99E7-3C58B091DD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497D3E-EB47-4FC4-9137-0DC3B665A4E7}" type="datetimeFigureOut">
              <a:rPr lang="en-US" smtClean="0"/>
              <a:pPr/>
              <a:t>7/15/2015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09619-0251-4D95-99E7-3C58B091DD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497D3E-EB47-4FC4-9137-0DC3B665A4E7}" type="datetimeFigureOut">
              <a:rPr lang="en-US" smtClean="0"/>
              <a:pPr/>
              <a:t>7/15/2015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09619-0251-4D95-99E7-3C58B091DD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97D3E-EB47-4FC4-9137-0DC3B665A4E7}" type="datetimeFigureOut">
              <a:rPr lang="en-US" smtClean="0"/>
              <a:pPr/>
              <a:t>7/15/2015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09619-0251-4D95-99E7-3C58B091DD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97D3E-EB47-4FC4-9137-0DC3B665A4E7}" type="datetimeFigureOut">
              <a:rPr lang="en-US" smtClean="0"/>
              <a:pPr/>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9619-0251-4D95-99E7-3C58B091DD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97D3E-EB47-4FC4-9137-0DC3B665A4E7}" type="datetimeFigureOut">
              <a:rPr lang="en-US" smtClean="0"/>
              <a:pPr/>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9619-0251-4D95-99E7-3C58B091DD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97D3E-EB47-4FC4-9137-0DC3B665A4E7}" type="datetimeFigureOut">
              <a:rPr lang="en-US" smtClean="0"/>
              <a:pPr/>
              <a:t>7/15/2015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9619-0251-4D95-99E7-3C58B091DD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Morgan_Robertson" TargetMode="External"/><Relationship Id="rId2" Type="http://schemas.openxmlformats.org/officeDocument/2006/relationships/hyperlink" Target="http://en.wikipedia.org/wiki/Novella" TargetMode="External"/><Relationship Id="rId1" Type="http://schemas.openxmlformats.org/officeDocument/2006/relationships/slideLayout" Target="../slideLayouts/slideLayout2.xml"/><Relationship Id="rId6" Type="http://schemas.openxmlformats.org/officeDocument/2006/relationships/hyperlink" Target="http://en.wikipedia.org/wiki/RMS_Titanic" TargetMode="External"/><Relationship Id="rId5" Type="http://schemas.openxmlformats.org/officeDocument/2006/relationships/hyperlink" Target="http://en.wikipedia.org/wiki/Iceberg" TargetMode="External"/><Relationship Id="rId4" Type="http://schemas.openxmlformats.org/officeDocument/2006/relationships/hyperlink" Target="http://en.wikipedia.org/wiki/Ocean_line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Lifeboat_(shipboard)" TargetMode="External"/><Relationship Id="rId2" Type="http://schemas.openxmlformats.org/officeDocument/2006/relationships/hyperlink" Target="http://en.wikipedia.org/wiki/Long_to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North_Atlantic" TargetMode="External"/><Relationship Id="rId2" Type="http://schemas.openxmlformats.org/officeDocument/2006/relationships/hyperlink" Target="http://en.wikipedia.org/wiki/Knot_(spee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70C0"/>
                </a:solidFill>
                <a:latin typeface="Algerian" pitchFamily="82" charset="0"/>
              </a:rPr>
              <a:t>Titanic: the Unsinkable</a:t>
            </a:r>
            <a:endParaRPr lang="en-US" u="sng" dirty="0">
              <a:solidFill>
                <a:srgbClr val="0070C0"/>
              </a:solidFill>
              <a:latin typeface="Algerian" pitchFamily="82" charset="0"/>
            </a:endParaRPr>
          </a:p>
        </p:txBody>
      </p:sp>
      <p:sp>
        <p:nvSpPr>
          <p:cNvPr id="3" name="Subtitle 2"/>
          <p:cNvSpPr>
            <a:spLocks noGrp="1"/>
          </p:cNvSpPr>
          <p:nvPr>
            <p:ph type="subTitle" idx="1"/>
          </p:nvPr>
        </p:nvSpPr>
        <p:spPr/>
        <p:txBody>
          <a:bodyPr/>
          <a:lstStyle/>
          <a:p>
            <a:r>
              <a:rPr lang="en-US" u="sng" dirty="0" smtClean="0">
                <a:solidFill>
                  <a:srgbClr val="C00000"/>
                </a:solidFill>
              </a:rPr>
              <a:t>WHY?</a:t>
            </a:r>
            <a:endParaRPr lang="en-US" u="sng"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i="1" u="sng" dirty="0" smtClean="0">
                <a:solidFill>
                  <a:srgbClr val="FF0000"/>
                </a:solidFill>
              </a:rPr>
              <a:t>Rockefeller/Rothschild Connection</a:t>
            </a:r>
            <a:endParaRPr lang="en-US" b="1" i="1"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fontScale="92500"/>
          </a:bodyPr>
          <a:lstStyle/>
          <a:p>
            <a:endParaRPr lang="en-US" dirty="0"/>
          </a:p>
          <a:p>
            <a:r>
              <a:rPr lang="en-US" dirty="0" smtClean="0"/>
              <a:t>“Schiff’s </a:t>
            </a:r>
            <a:r>
              <a:rPr lang="en-US" dirty="0"/>
              <a:t>‘important financial connections in Europe’ were the </a:t>
            </a:r>
            <a:r>
              <a:rPr lang="en-US" dirty="0" smtClean="0"/>
              <a:t>Rothschild's </a:t>
            </a:r>
            <a:r>
              <a:rPr lang="en-US" dirty="0"/>
              <a:t>and </a:t>
            </a:r>
            <a:r>
              <a:rPr lang="en-US" dirty="0" smtClean="0"/>
              <a:t>their German </a:t>
            </a:r>
            <a:r>
              <a:rPr lang="en-US" dirty="0"/>
              <a:t>representatives, the M.M. Warburg Company of Hamburg </a:t>
            </a:r>
            <a:r>
              <a:rPr lang="en-US" dirty="0" smtClean="0"/>
              <a:t>Amsterdam.  Within </a:t>
            </a:r>
            <a:r>
              <a:rPr lang="en-US" dirty="0"/>
              <a:t>twenty years the </a:t>
            </a:r>
            <a:r>
              <a:rPr lang="en-US" dirty="0" smtClean="0"/>
              <a:t>Rothschild's, </a:t>
            </a:r>
            <a:r>
              <a:rPr lang="en-US" dirty="0"/>
              <a:t>through their Warburg-Schiff connection,</a:t>
            </a:r>
          </a:p>
          <a:p>
            <a:r>
              <a:rPr lang="en-US" dirty="0"/>
              <a:t>had provided the capital that enabled John </a:t>
            </a:r>
            <a:r>
              <a:rPr lang="en-US" dirty="0" smtClean="0"/>
              <a:t>D. Rockefeller </a:t>
            </a:r>
            <a:r>
              <a:rPr lang="en-US" dirty="0"/>
              <a:t>to greatly expand </a:t>
            </a:r>
            <a:r>
              <a:rPr lang="en-US" dirty="0" smtClean="0"/>
              <a:t>his Standard </a:t>
            </a:r>
            <a:r>
              <a:rPr lang="en-US" dirty="0"/>
              <a:t>Oil empire. They also financed the activities of Edward Harriman</a:t>
            </a:r>
          </a:p>
          <a:p>
            <a:r>
              <a:rPr lang="en-US" dirty="0"/>
              <a:t>(Railroads) and Andrew Carnegie (Steel). – Des Griffin, Descent into Slavery,</a:t>
            </a:r>
          </a:p>
          <a:p>
            <a:r>
              <a:rPr lang="en-US" dirty="0"/>
              <a:t>Emissary Publications, pp. 36, 37.</a:t>
            </a:r>
          </a:p>
        </p:txBody>
      </p:sp>
    </p:spTree>
    <p:extLst>
      <p:ext uri="{BB962C8B-B14F-4D97-AF65-F5344CB8AC3E}">
        <p14:creationId xmlns:p14="http://schemas.microsoft.com/office/powerpoint/2010/main" val="1571930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u="sng" dirty="0" smtClean="0">
                <a:solidFill>
                  <a:srgbClr val="C00000"/>
                </a:solidFill>
              </a:rPr>
              <a:t>Morgan/Rockefeller/Rothschild/Jesuit </a:t>
            </a:r>
            <a:r>
              <a:rPr lang="en-US" u="sng" dirty="0" smtClean="0">
                <a:solidFill>
                  <a:srgbClr val="C00000"/>
                </a:solidFill>
              </a:rPr>
              <a:t>Connection</a:t>
            </a:r>
            <a:endParaRPr lang="en-US" u="sng" dirty="0">
              <a:solidFill>
                <a:srgbClr val="C00000"/>
              </a:solidFill>
            </a:endParaRPr>
          </a:p>
        </p:txBody>
      </p:sp>
      <p:sp>
        <p:nvSpPr>
          <p:cNvPr id="3" name="Content Placeholder 2"/>
          <p:cNvSpPr>
            <a:spLocks noGrp="1"/>
          </p:cNvSpPr>
          <p:nvPr>
            <p:ph idx="1"/>
          </p:nvPr>
        </p:nvSpPr>
        <p:spPr>
          <a:xfrm>
            <a:off x="0" y="914400"/>
            <a:ext cx="9144000" cy="5943600"/>
          </a:xfrm>
        </p:spPr>
        <p:txBody>
          <a:bodyPr>
            <a:normAutofit/>
          </a:bodyPr>
          <a:lstStyle/>
          <a:p>
            <a:r>
              <a:rPr lang="en-US" dirty="0" smtClean="0"/>
              <a:t>“Aware that the Rothschild’s </a:t>
            </a:r>
            <a:r>
              <a:rPr lang="en-US" dirty="0" smtClean="0"/>
              <a:t>are </a:t>
            </a:r>
            <a:r>
              <a:rPr lang="en-US" dirty="0" smtClean="0"/>
              <a:t>an important Jewish family, I looked them up in Encyclopedia Judaica and discovered that they bear the title ‘Guardians of the Vatican Treasury’…. The appointment of Rothschild gave the black papacy absolute financial privacy and secrecy. Who would ever search a family of orthodox Jews for the key to the wealth of the Roman Catholic Church? — F. Tupper Saussy, Rulers of </a:t>
            </a:r>
            <a:r>
              <a:rPr lang="fr-FR" dirty="0" smtClean="0"/>
              <a:t>Evil, Harper Collins, page 160, 161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lstStyle/>
          <a:p>
            <a:r>
              <a:rPr lang="en-US" u="sng" dirty="0" smtClean="0">
                <a:solidFill>
                  <a:srgbClr val="C00000"/>
                </a:solidFill>
              </a:rPr>
              <a:t>He Boarded it!</a:t>
            </a:r>
            <a:endParaRPr lang="en-US" u="sng" dirty="0">
              <a:solidFill>
                <a:srgbClr val="C0000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36947" y="1143000"/>
            <a:ext cx="9144002"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The Provincial Gets Off</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2400" dirty="0" smtClean="0"/>
              <a:t>“A vacationing priest, Father Francis Browne, caught these poignant snapshots of his fellow passengers, most of them on a voyage to eternity. The next day Titanic made her last stop off the coast of Queenstown, Ireland. Here tenders brought out the last passengers; mostly Irish immigrants headed for new homes in America. And here, the lucky Father Browne disembarked.... Father Browne caught Captain Smith peering down from Titanic’s bridge, poised on the brink of destiny. — The Secrets of the Titanic, National Geographic, video tape, 1986.</a:t>
            </a:r>
          </a:p>
          <a:p>
            <a:r>
              <a:rPr lang="en-US" sz="2400" dirty="0" smtClean="0"/>
              <a:t>Here is Jesuit treachery at its finest. The Provincial [Father</a:t>
            </a:r>
          </a:p>
          <a:p>
            <a:r>
              <a:rPr lang="en-US" sz="2400" dirty="0" smtClean="0"/>
              <a:t>Francis Browne] boards Titanic, photographs the victims, most assuredly briefs the Captain concerning his oath as a Jesuit, and the following morning bids him farewell. — Eric J. Phelps, Vatican Assassins, Halycon Unified Services, p. 427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He Sunk it</a:t>
            </a:r>
            <a:endParaRPr lang="en-US" u="sng" dirty="0">
              <a:solidFill>
                <a:srgbClr val="00206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1" y="6096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Shocking!</a:t>
            </a:r>
            <a:endParaRPr lang="en-US" u="sng" dirty="0">
              <a:solidFill>
                <a:srgbClr val="C00000"/>
              </a:solidFill>
            </a:endParaRPr>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b="1" dirty="0" smtClean="0"/>
              <a:t>“On board the Titanic that night, Edward Smith knew his duty. He was under oath. The ship had been built for the enemies of the Jesuits. After three days at sea with only one pair of glasses for the bridge, Edward Smith propelled the Titanic full speed ahead, twenty-two knots, on a moonless dark night through a gigantic ice field nearly eighty square miles in area. Edward Smith did this despite at least eight telegrams warning him to be more cautious because he was going too fast.</a:t>
            </a:r>
            <a:r>
              <a:rPr lang="en-US" dirty="0" smtClean="0"/>
              <a:t> </a:t>
            </a:r>
            <a:r>
              <a:rPr lang="en-US" b="1" dirty="0" smtClean="0"/>
              <a:t>Did Edward Smith need one caution? No, he had been traveling those waters for twenty-six years. He knew there were icebergs in that area. But eight cautions did not stop this man who was under the Jesuit oath, and under orders to destroy the Titanic.”  Secret Terrorists, pg. 62</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smtClean="0">
                <a:solidFill>
                  <a:srgbClr val="C00000"/>
                </a:solidFill>
              </a:rPr>
              <a:t>Where did You Go?</a:t>
            </a:r>
            <a:endParaRPr lang="en-US" u="sng" dirty="0">
              <a:solidFill>
                <a:srgbClr val="C00000"/>
              </a:solidFill>
            </a:endParaRPr>
          </a:p>
        </p:txBody>
      </p:sp>
      <p:sp>
        <p:nvSpPr>
          <p:cNvPr id="3" name="Content Placeholder 2"/>
          <p:cNvSpPr>
            <a:spLocks noGrp="1"/>
          </p:cNvSpPr>
          <p:nvPr>
            <p:ph idx="1"/>
          </p:nvPr>
        </p:nvSpPr>
        <p:spPr>
          <a:xfrm>
            <a:off x="0" y="990600"/>
            <a:ext cx="9144000" cy="5867400"/>
          </a:xfrm>
        </p:spPr>
        <p:txBody>
          <a:bodyPr>
            <a:normAutofit fontScale="85000" lnSpcReduction="20000"/>
          </a:bodyPr>
          <a:lstStyle/>
          <a:p>
            <a:r>
              <a:rPr lang="en-US" b="1" dirty="0" smtClean="0"/>
              <a:t>“The absurdity of warning veteran Captain Edward Smith repeatedly on Titanic’s tragic night to slow down is nothing short of preposterous. The fact that Smith never listened or heeded the warnings is insane. He had been given orders from his god in the Vatican, and nothing would turn him from his course. The encyclopedias paint a very tragic picture of Smith in his last hours. When it came time to give the order to load and lower the lifeboats, Smith wavered and one of his aids had to approach him for the order to be given. Smith’s legendary skills of leadership seem to have left him; he was curiously indecisive and unusually cautious on that fatal night. Are these words to describe a legendary sea captain with 26 years of experience, or are these words to describe a man who was struggling in his mind whether he should do his duty as a sea captain or obey his master who told him to sink the ship?”  ST, pg. 62,63</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He went down with it!</a:t>
            </a:r>
            <a:endParaRPr lang="en-US" u="sng" dirty="0">
              <a:solidFill>
                <a:srgbClr val="C00000"/>
              </a:solidFill>
              <a:latin typeface="Algerian" pitchFamily="82"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1" y="12192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6">
                    <a:lumMod val="75000"/>
                  </a:schemeClr>
                </a:solidFill>
              </a:rPr>
              <a:t>Bye, bye Gold!</a:t>
            </a:r>
            <a:endParaRPr lang="en-US" u="sng" dirty="0">
              <a:solidFill>
                <a:schemeClr val="accent6">
                  <a:lumMod val="75000"/>
                </a:schemeClr>
              </a:solidFill>
            </a:endParaRPr>
          </a:p>
        </p:txBody>
      </p:sp>
      <p:sp>
        <p:nvSpPr>
          <p:cNvPr id="3" name="Content Placeholder 2"/>
          <p:cNvSpPr>
            <a:spLocks noGrp="1"/>
          </p:cNvSpPr>
          <p:nvPr>
            <p:ph idx="1"/>
          </p:nvPr>
        </p:nvSpPr>
        <p:spPr>
          <a:xfrm>
            <a:off x="0" y="1371600"/>
            <a:ext cx="9144000" cy="5486400"/>
          </a:xfrm>
        </p:spPr>
        <p:txBody>
          <a:bodyPr>
            <a:normAutofit fontScale="92500" lnSpcReduction="20000"/>
          </a:bodyPr>
          <a:lstStyle/>
          <a:p>
            <a:r>
              <a:rPr lang="en-US" dirty="0" smtClean="0"/>
              <a:t>“There were a number of very rich and powerful men who made it abundantly clear that they were not in favor of the Federal Reserve System. J.P. Morgan was ordered by the Jesuits to build the Titanic. This ‘unsinkable’ ship would serve as the death ship for those who opposed the Jesuits’ plan for a Federal Reserve system. These rich and powerful men would have been able to block the establishment of the Federal Reserve, and their power and fortunes had to be taken out of their hands. They had to be destroyed by a means so preposterous that no one would suspect that they were murdered, and no one would suspect the Jesuits. The Titanic was the vehicle of their destruction.”  ST, pg. 59</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So did THEY</a:t>
            </a:r>
            <a:endParaRPr lang="en-US" u="sng" dirty="0">
              <a:solidFill>
                <a:srgbClr val="002060"/>
              </a:solidFill>
            </a:endParaRPr>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pic>
        <p:nvPicPr>
          <p:cNvPr id="5123" name="Picture 3"/>
          <p:cNvPicPr>
            <a:picLocks noGrp="1" noChangeAspect="1" noChangeArrowheads="1"/>
          </p:cNvPicPr>
          <p:nvPr>
            <p:ph sz="half" idx="2"/>
          </p:nvPr>
        </p:nvPicPr>
        <p:blipFill>
          <a:blip r:embed="rId3" cstate="print"/>
          <a:srcRect/>
          <a:stretch>
            <a:fillRect/>
          </a:stretch>
        </p:blipFill>
        <p:spPr bwMode="auto">
          <a:xfrm>
            <a:off x="4572001" y="1143000"/>
            <a:ext cx="4572000" cy="5714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a:bodyPr>
          <a:lstStyle/>
          <a:p>
            <a:r>
              <a:rPr lang="en-US" b="1" i="1" u="sng" dirty="0" smtClean="0">
                <a:solidFill>
                  <a:srgbClr val="FF0000"/>
                </a:solidFill>
                <a:latin typeface="Algerian" panose="04020705040A02060702" pitchFamily="82" charset="0"/>
              </a:rPr>
              <a:t>One Thing in Common</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1.  Why was the War of 1812 fought and millions died?</a:t>
            </a:r>
          </a:p>
          <a:p>
            <a:r>
              <a:rPr lang="en-US" dirty="0" smtClean="0"/>
              <a:t>2. Why was Andrew Jackson almost killed by an assassins bullet in 1835?</a:t>
            </a:r>
          </a:p>
          <a:p>
            <a:r>
              <a:rPr lang="en-US" dirty="0" smtClean="0"/>
              <a:t>3. Why was Abraham Lincoln gunned down in April of 1865?</a:t>
            </a:r>
          </a:p>
          <a:p>
            <a:r>
              <a:rPr lang="en-US" dirty="0" smtClean="0"/>
              <a:t>4. Why were the wealthy aboard the Titanic  killed when Titanic went down?</a:t>
            </a:r>
          </a:p>
          <a:p>
            <a:r>
              <a:rPr lang="en-US" dirty="0" smtClean="0"/>
              <a:t>5.  Why was Louis T. </a:t>
            </a:r>
            <a:r>
              <a:rPr lang="en-US" dirty="0"/>
              <a:t>McFadden, </a:t>
            </a:r>
            <a:r>
              <a:rPr lang="en-US" dirty="0" smtClean="0"/>
              <a:t>who </a:t>
            </a:r>
            <a:r>
              <a:rPr lang="en-US" dirty="0"/>
              <a:t>served as Chairman of the United States House Committee on Banking and Currency during the Sixty-sixth through Seventy-first Congresses, or </a:t>
            </a:r>
            <a:r>
              <a:rPr lang="en-US" dirty="0" smtClean="0"/>
              <a:t>1920-1931,  poisoned to death in 1936?</a:t>
            </a:r>
          </a:p>
          <a:p>
            <a:r>
              <a:rPr lang="en-US" dirty="0" smtClean="0"/>
              <a:t>6. Why was John Kennedy killed in Dallas, Nov. 22, 1963?</a:t>
            </a:r>
          </a:p>
          <a:p>
            <a:endParaRPr lang="en-US" dirty="0"/>
          </a:p>
        </p:txBody>
      </p:sp>
    </p:spTree>
    <p:extLst>
      <p:ext uri="{BB962C8B-B14F-4D97-AF65-F5344CB8AC3E}">
        <p14:creationId xmlns:p14="http://schemas.microsoft.com/office/powerpoint/2010/main" val="3565340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It is Over!</a:t>
            </a:r>
            <a:endParaRPr lang="en-US" u="sng" dirty="0">
              <a:solidFill>
                <a:srgbClr val="002060"/>
              </a:solidFill>
            </a:endParaRPr>
          </a:p>
        </p:txBody>
      </p:sp>
      <p:sp>
        <p:nvSpPr>
          <p:cNvPr id="3" name="Content Placeholder 2"/>
          <p:cNvSpPr>
            <a:spLocks noGrp="1"/>
          </p:cNvSpPr>
          <p:nvPr>
            <p:ph idx="1"/>
          </p:nvPr>
        </p:nvSpPr>
        <p:spPr>
          <a:xfrm>
            <a:off x="0" y="1371600"/>
            <a:ext cx="9144000" cy="5486400"/>
          </a:xfrm>
        </p:spPr>
        <p:txBody>
          <a:bodyPr>
            <a:noAutofit/>
          </a:bodyPr>
          <a:lstStyle/>
          <a:p>
            <a:r>
              <a:rPr lang="en-US" sz="2700" dirty="0" smtClean="0"/>
              <a:t>“All the wealthy and powerful men the Jesuits wanted to get rid of were invited to take the cruise. Three of the richest and most important of these were Benjamin Guggenheim, Isador Strauss, the head of Macy’s Department Stores, and John Jacob Astor, probably the wealthiest man in the world. Their total wealth, at that time, using dollar values of their day was more than 500 million dollars. Today that amount of money would be worth nearly eleven billion dollars. These three men were coaxed and encouraged to board the floating palace. They had to be destroyed because the Jesuits knew they would use their wealth and influence to oppose a Federal Reserve Bank.”  ST, pg. 59</a:t>
            </a:r>
            <a:endParaRPr lang="en-US" sz="27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So did others</a:t>
            </a:r>
            <a:endParaRPr lang="en-US" u="sng" dirty="0">
              <a:solidFill>
                <a:srgbClr val="002060"/>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 y="114300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C00000"/>
                </a:solidFill>
              </a:rPr>
              <a:t>He Foretold it!</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sz="4000" b="1" i="1" dirty="0" smtClean="0"/>
              <a:t>Futility, or the Wreck of the Titan</a:t>
            </a:r>
            <a:r>
              <a:rPr lang="en-US" sz="4000" dirty="0" smtClean="0"/>
              <a:t> was an 1898 </a:t>
            </a:r>
            <a:r>
              <a:rPr lang="en-US" sz="4000" dirty="0" smtClean="0">
                <a:hlinkClick r:id="rId2" tooltip="Novella"/>
              </a:rPr>
              <a:t>novella</a:t>
            </a:r>
            <a:r>
              <a:rPr lang="en-US" sz="4000" dirty="0" smtClean="0"/>
              <a:t> written by </a:t>
            </a:r>
            <a:r>
              <a:rPr lang="en-US" sz="4000" dirty="0" smtClean="0">
                <a:hlinkClick r:id="rId3" tooltip="Morgan Robertson"/>
              </a:rPr>
              <a:t>Morgan Robertson</a:t>
            </a:r>
            <a:r>
              <a:rPr lang="en-US" sz="4000" dirty="0" smtClean="0"/>
              <a:t>. The story features the </a:t>
            </a:r>
            <a:r>
              <a:rPr lang="en-US" sz="4000" dirty="0" smtClean="0">
                <a:hlinkClick r:id="rId4" tooltip="Ocean liner"/>
              </a:rPr>
              <a:t>ocean liner</a:t>
            </a:r>
            <a:r>
              <a:rPr lang="en-US" sz="4000" dirty="0" smtClean="0"/>
              <a:t> </a:t>
            </a:r>
            <a:r>
              <a:rPr lang="en-US" sz="4000" i="1" dirty="0" smtClean="0"/>
              <a:t>Titan</a:t>
            </a:r>
            <a:r>
              <a:rPr lang="en-US" sz="4000" dirty="0" smtClean="0"/>
              <a:t>, which sinks in the North Atlantic after striking an </a:t>
            </a:r>
            <a:r>
              <a:rPr lang="en-US" sz="4000" dirty="0" smtClean="0">
                <a:hlinkClick r:id="rId5" tooltip="Iceberg"/>
              </a:rPr>
              <a:t>iceberg</a:t>
            </a:r>
            <a:r>
              <a:rPr lang="en-US" sz="4000" dirty="0" smtClean="0"/>
              <a:t>. The </a:t>
            </a:r>
            <a:r>
              <a:rPr lang="en-US" sz="4000" i="1" dirty="0" smtClean="0"/>
              <a:t>Titan</a:t>
            </a:r>
            <a:r>
              <a:rPr lang="en-US" sz="4000" dirty="0" smtClean="0"/>
              <a:t> and its sinking have been noted to be very similar to the real-life passenger ship </a:t>
            </a:r>
            <a:r>
              <a:rPr lang="en-US" sz="4000" dirty="0" smtClean="0">
                <a:hlinkClick r:id="rId6" tooltip="RMS Titanic"/>
              </a:rPr>
              <a:t>RMS </a:t>
            </a:r>
            <a:r>
              <a:rPr lang="en-US" sz="4000" i="1" dirty="0" smtClean="0">
                <a:hlinkClick r:id="rId6" tooltip="RMS Titanic"/>
              </a:rPr>
              <a:t>Titanic</a:t>
            </a:r>
            <a:r>
              <a:rPr lang="en-US" sz="4000" dirty="0" smtClean="0"/>
              <a:t>, which sank fourteen years later.</a:t>
            </a:r>
            <a:endParaRPr lang="en-US"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Similarities</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Unsinkable </a:t>
            </a:r>
          </a:p>
          <a:p>
            <a:pPr lvl="1"/>
            <a:r>
              <a:rPr lang="en-US" dirty="0" smtClean="0"/>
              <a:t>The </a:t>
            </a:r>
            <a:r>
              <a:rPr lang="en-US" i="1" dirty="0" smtClean="0"/>
              <a:t>Titanic</a:t>
            </a:r>
            <a:r>
              <a:rPr lang="en-US" dirty="0" smtClean="0"/>
              <a:t> was the world's largest luxury liner (882 feet, displacing 53,000 </a:t>
            </a:r>
            <a:r>
              <a:rPr lang="en-US" dirty="0" smtClean="0">
                <a:hlinkClick r:id="rId2" tooltip="Long tons"/>
              </a:rPr>
              <a:t>long tons</a:t>
            </a:r>
            <a:r>
              <a:rPr lang="en-US" dirty="0" smtClean="0"/>
              <a:t>), and was once described as being (nearly) "unsinkable".</a:t>
            </a:r>
          </a:p>
          <a:p>
            <a:pPr lvl="1"/>
            <a:r>
              <a:rPr lang="en-US" dirty="0" smtClean="0"/>
              <a:t>The </a:t>
            </a:r>
            <a:r>
              <a:rPr lang="en-US" i="1" dirty="0" smtClean="0"/>
              <a:t>Titan</a:t>
            </a:r>
            <a:r>
              <a:rPr lang="en-US" dirty="0" smtClean="0"/>
              <a:t> was the largest craft afloat and the greatest of the works of men (800 feet, displacing 75,000 tons), and was considered "unsinkable".</a:t>
            </a:r>
          </a:p>
          <a:p>
            <a:r>
              <a:rPr lang="en-US" dirty="0" smtClean="0"/>
              <a:t>Lifeboats </a:t>
            </a:r>
          </a:p>
          <a:p>
            <a:pPr lvl="1"/>
            <a:r>
              <a:rPr lang="en-US" dirty="0" smtClean="0"/>
              <a:t>The </a:t>
            </a:r>
            <a:r>
              <a:rPr lang="en-US" i="1" dirty="0" smtClean="0"/>
              <a:t>Titanic</a:t>
            </a:r>
            <a:r>
              <a:rPr lang="en-US" dirty="0" smtClean="0"/>
              <a:t> carried only 20 </a:t>
            </a:r>
            <a:r>
              <a:rPr lang="en-US" dirty="0" smtClean="0">
                <a:hlinkClick r:id="rId3" tooltip="Lifeboat (shipboard)"/>
              </a:rPr>
              <a:t>lifeboats</a:t>
            </a:r>
            <a:r>
              <a:rPr lang="en-US" dirty="0" smtClean="0"/>
              <a:t>, less than half the number required for her passenger capacity of 3000.</a:t>
            </a:r>
          </a:p>
          <a:p>
            <a:pPr lvl="1"/>
            <a:r>
              <a:rPr lang="en-US" dirty="0" smtClean="0"/>
              <a:t>The </a:t>
            </a:r>
            <a:r>
              <a:rPr lang="en-US" i="1" dirty="0" smtClean="0"/>
              <a:t>Titan</a:t>
            </a:r>
            <a:r>
              <a:rPr lang="en-US" dirty="0" smtClean="0"/>
              <a:t> carried "as few as the law allowed", 24 lifeboats, less than half needed for her 3000 capacity.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7030A0"/>
                </a:solidFill>
              </a:rPr>
              <a:t>Amazing!!!</a:t>
            </a:r>
            <a:endParaRPr lang="en-US" u="sng" dirty="0">
              <a:solidFill>
                <a:srgbClr val="7030A0"/>
              </a:solidFill>
            </a:endParaRPr>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dirty="0" smtClean="0"/>
              <a:t>Struck an iceberg </a:t>
            </a:r>
          </a:p>
          <a:p>
            <a:pPr lvl="1"/>
            <a:r>
              <a:rPr lang="en-US" dirty="0" smtClean="0"/>
              <a:t>Moving too fast at 23 </a:t>
            </a:r>
            <a:r>
              <a:rPr lang="en-US" dirty="0" smtClean="0">
                <a:hlinkClick r:id="rId2" tooltip="Knot (speed)"/>
              </a:rPr>
              <a:t>knots</a:t>
            </a:r>
            <a:r>
              <a:rPr lang="en-US" dirty="0" smtClean="0"/>
              <a:t>, the </a:t>
            </a:r>
            <a:r>
              <a:rPr lang="en-US" i="1" dirty="0" smtClean="0"/>
              <a:t>Titanic</a:t>
            </a:r>
            <a:r>
              <a:rPr lang="en-US" dirty="0" smtClean="0"/>
              <a:t> struck an iceberg on the night of April 14, 1912 in the </a:t>
            </a:r>
            <a:r>
              <a:rPr lang="en-US" dirty="0" smtClean="0">
                <a:hlinkClick r:id="rId3" tooltip="North Atlantic"/>
              </a:rPr>
              <a:t>North Atlantic</a:t>
            </a:r>
            <a:r>
              <a:rPr lang="en-US" dirty="0" smtClean="0"/>
              <a:t> 400 miles away from Terranova.</a:t>
            </a:r>
          </a:p>
          <a:p>
            <a:pPr lvl="1"/>
            <a:r>
              <a:rPr lang="en-US" dirty="0" smtClean="0"/>
              <a:t>Also on an April night in North Atlantic 400 miles from Newfoundland (Terranova) , the </a:t>
            </a:r>
            <a:r>
              <a:rPr lang="en-US" i="1" dirty="0" smtClean="0"/>
              <a:t>Titan</a:t>
            </a:r>
            <a:r>
              <a:rPr lang="en-US" dirty="0" smtClean="0"/>
              <a:t> hit an iceberg while traveling at 25 knots.</a:t>
            </a:r>
          </a:p>
          <a:p>
            <a:r>
              <a:rPr lang="en-US" dirty="0" smtClean="0"/>
              <a:t>The Unsinkable Sank </a:t>
            </a:r>
          </a:p>
          <a:p>
            <a:pPr lvl="1"/>
            <a:r>
              <a:rPr lang="en-US" dirty="0" smtClean="0"/>
              <a:t>The unsinkable </a:t>
            </a:r>
            <a:r>
              <a:rPr lang="en-US" i="1" dirty="0" smtClean="0"/>
              <a:t>Titanic</a:t>
            </a:r>
            <a:r>
              <a:rPr lang="en-US" dirty="0" smtClean="0"/>
              <a:t> sank, and more than half of her 2208 passengers died.</a:t>
            </a:r>
          </a:p>
          <a:p>
            <a:pPr lvl="1"/>
            <a:r>
              <a:rPr lang="en-US" dirty="0" smtClean="0"/>
              <a:t>The indestructible </a:t>
            </a:r>
            <a:r>
              <a:rPr lang="en-US" i="1" dirty="0" smtClean="0"/>
              <a:t>Titan</a:t>
            </a:r>
            <a:r>
              <a:rPr lang="en-US" dirty="0" smtClean="0"/>
              <a:t> also sank, more than half of her 2500 passengers drowning, their "voices raised in agonized screams."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70C0"/>
                </a:solidFill>
                <a:latin typeface="Algerian" panose="04020705040A02060702" pitchFamily="82" charset="0"/>
              </a:rPr>
              <a:t>Summary</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dirty="0" smtClean="0"/>
              <a:t>1.  In order to bring the world to a place where no man can buy or sell, the money system of the planet must be controlled.</a:t>
            </a:r>
          </a:p>
          <a:p>
            <a:r>
              <a:rPr lang="en-US" dirty="0" smtClean="0"/>
              <a:t>The Jesuit Order/Papacy was all over Titanic:</a:t>
            </a:r>
          </a:p>
          <a:p>
            <a:r>
              <a:rPr lang="en-US" dirty="0"/>
              <a:t> </a:t>
            </a:r>
            <a:r>
              <a:rPr lang="en-US" dirty="0" smtClean="0"/>
              <a:t>    a. controlled the builder-JP Morgan</a:t>
            </a:r>
          </a:p>
          <a:p>
            <a:r>
              <a:rPr lang="en-US" dirty="0"/>
              <a:t> </a:t>
            </a:r>
            <a:r>
              <a:rPr lang="en-US" dirty="0" smtClean="0"/>
              <a:t>    b. controlled the captain</a:t>
            </a:r>
          </a:p>
          <a:p>
            <a:r>
              <a:rPr lang="en-US" dirty="0"/>
              <a:t> </a:t>
            </a:r>
            <a:r>
              <a:rPr lang="en-US" dirty="0" smtClean="0"/>
              <a:t>    c. had the motive to eliminate opposers of the central bank.</a:t>
            </a:r>
          </a:p>
          <a:p>
            <a:r>
              <a:rPr lang="en-US" dirty="0"/>
              <a:t> </a:t>
            </a:r>
            <a:r>
              <a:rPr lang="en-US" dirty="0" smtClean="0"/>
              <a:t>    d. war, assassination, and economic turmoil have been the results of Titanic’s sinking!</a:t>
            </a:r>
          </a:p>
          <a:p>
            <a:r>
              <a:rPr lang="en-US" dirty="0"/>
              <a:t> </a:t>
            </a:r>
            <a:r>
              <a:rPr lang="en-US" dirty="0" smtClean="0"/>
              <a:t>    e.  The Jesuits/papacy alone benefitted from the sinking of </a:t>
            </a:r>
            <a:r>
              <a:rPr lang="en-US" smtClean="0"/>
              <a:t>the Titanic!</a:t>
            </a:r>
            <a:endParaRPr lang="en-US" dirty="0"/>
          </a:p>
        </p:txBody>
      </p:sp>
    </p:spTree>
    <p:extLst>
      <p:ext uri="{BB962C8B-B14F-4D97-AF65-F5344CB8AC3E}">
        <p14:creationId xmlns:p14="http://schemas.microsoft.com/office/powerpoint/2010/main" val="43593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70C0"/>
                </a:solidFill>
              </a:rPr>
              <a:t>Opposed to the Central Bank</a:t>
            </a:r>
            <a:endParaRPr lang="en-US" b="1" i="1" u="sng" dirty="0">
              <a:solidFill>
                <a:srgbClr val="0070C0"/>
              </a:solidFill>
            </a:endParaRPr>
          </a:p>
        </p:txBody>
      </p:sp>
      <p:sp>
        <p:nvSpPr>
          <p:cNvPr id="3" name="Content Placeholder 2"/>
          <p:cNvSpPr>
            <a:spLocks noGrp="1"/>
          </p:cNvSpPr>
          <p:nvPr>
            <p:ph sz="half" idx="1"/>
          </p:nvPr>
        </p:nvSpPr>
        <p:spPr>
          <a:xfrm>
            <a:off x="0" y="762000"/>
            <a:ext cx="4495800" cy="6096000"/>
          </a:xfrm>
        </p:spPr>
        <p:txBody>
          <a:bodyPr>
            <a:normAutofit/>
          </a:bodyPr>
          <a:lstStyle/>
          <a:p>
            <a:r>
              <a:rPr lang="en-US" dirty="0" smtClean="0"/>
              <a:t>The war, the assassinations, and the sinking of a ship all had to do with one thing.  These men and untimely deaths that came to them because they opposed a central bank in the US!  They realized, like their opponents the golden rule-  “the one who has the gold makes the rules”.</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1" y="729674"/>
            <a:ext cx="4648200" cy="612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07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C00000"/>
                </a:solidFill>
              </a:rPr>
              <a:t>They Made it a Love Story!</a:t>
            </a:r>
            <a:endParaRPr lang="en-US" u="sng" dirty="0">
              <a:solidFill>
                <a:srgbClr val="C00000"/>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solidFill>
                  <a:srgbClr val="C00000"/>
                </a:solidFill>
              </a:rPr>
              <a:t>Where The Story Begins!</a:t>
            </a:r>
            <a:endParaRPr lang="en-US" u="sng" dirty="0">
              <a:solidFill>
                <a:srgbClr val="C00000"/>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The Meeting</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In 1910, seven men met on Jekyll Island just off the coast of Georgia to establish a central bank, which they called the Federal Reserve Bank. These men were Nelson Aldrich and Frank Vanderlip, both representing the Rockefeller financial empire; Henry Davison, Charles Norton, and Benjamin Strong, representing J.P. Morgan; and Paul Warburg, representing the Rothschild banking dynasty of Europe.  With the setting up of a central bank, the Jesuits and these men realized that they had a bottomless pit of money to use for wars and to control America by its jugular vein.  With a central bank at its disposal, America would become a debtor nation, reduced to a two class system, and become a 3</a:t>
            </a:r>
            <a:r>
              <a:rPr lang="en-US" baseline="30000" dirty="0" smtClean="0"/>
              <a:t>rd</a:t>
            </a:r>
            <a:r>
              <a:rPr lang="en-US" dirty="0" smtClean="0"/>
              <a:t> world country.  With the central bank in place, the Jesuits could bring America and the world to a time ‘when no man could buy or sell, save he that had the mark……….”  Revelation 13:16,17</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rPr>
              <a:t>He Built it!</a:t>
            </a:r>
            <a:endParaRPr lang="en-US" u="sng" dirty="0">
              <a:solidFill>
                <a:srgbClr val="C00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 y="7620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rPr>
              <a:t>JP had Connections</a:t>
            </a:r>
            <a:endParaRPr lang="en-US" u="sng" dirty="0">
              <a:solidFill>
                <a:srgbClr val="FF0000"/>
              </a:solidFill>
            </a:endParaRPr>
          </a:p>
        </p:txBody>
      </p:sp>
      <p:sp>
        <p:nvSpPr>
          <p:cNvPr id="3" name="Content Placeholder 2"/>
          <p:cNvSpPr>
            <a:spLocks noGrp="1"/>
          </p:cNvSpPr>
          <p:nvPr>
            <p:ph idx="1"/>
          </p:nvPr>
        </p:nvSpPr>
        <p:spPr>
          <a:xfrm>
            <a:off x="0" y="685800"/>
            <a:ext cx="9144000" cy="6553200"/>
          </a:xfrm>
        </p:spPr>
        <p:txBody>
          <a:bodyPr>
            <a:normAutofit/>
          </a:bodyPr>
          <a:lstStyle/>
          <a:p>
            <a:r>
              <a:rPr lang="en-US" dirty="0" smtClean="0"/>
              <a:t>The Titanic was one of a fleet of ships owned by the White Star Line, an international shipping company.</a:t>
            </a:r>
          </a:p>
          <a:p>
            <a:r>
              <a:rPr lang="en-US" dirty="0" smtClean="0"/>
              <a:t>“Banking was not the only business in which Morgan had a strong financial interest. Using his control over the nation’s railroads as financial leverage, he had created an international shipping trust which included Germany’s two largest lines plus one of the two in England, the White Star</a:t>
            </a:r>
          </a:p>
          <a:p>
            <a:r>
              <a:rPr lang="en-US" dirty="0" smtClean="0"/>
              <a:t>Lines.”  G. Edward Griffin, The Creature from Jekyll Island, p. 246.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u="sng" dirty="0" smtClean="0">
                <a:solidFill>
                  <a:srgbClr val="002060"/>
                </a:solidFill>
              </a:rPr>
              <a:t>Morgan’s and Rothschild’s/ Presto!!!</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fontScale="92500"/>
          </a:bodyPr>
          <a:lstStyle/>
          <a:p>
            <a:r>
              <a:rPr lang="en-US" dirty="0" smtClean="0"/>
              <a:t>“The Morgan’s were friendly competitors with the Rothschild’s and became socially close to them. Morgan’s London-based firm was saved from financial ruin in 1857 by the Bank of England over which the Rothschild’s held great influence. Thereafter, Morgan appears to have served as a Rothschild financial agent and went to great lengths to appear totally American....”  CFJI, pg. 209</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762000"/>
            <a:ext cx="4571999"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5916</TotalTime>
  <Words>1889</Words>
  <Application>Microsoft Office PowerPoint</Application>
  <PresentationFormat>On-screen Show (4:3)</PresentationFormat>
  <Paragraphs>72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Titanic: the Unsinkable</vt:lpstr>
      <vt:lpstr>One Thing in Common</vt:lpstr>
      <vt:lpstr>Opposed to the Central Bank</vt:lpstr>
      <vt:lpstr>They Made it a Love Story!</vt:lpstr>
      <vt:lpstr>Where The Story Begins!</vt:lpstr>
      <vt:lpstr>The Meeting</vt:lpstr>
      <vt:lpstr>He Built it!</vt:lpstr>
      <vt:lpstr>JP had Connections</vt:lpstr>
      <vt:lpstr>Morgan’s and Rothschild’s/ Presto!!!</vt:lpstr>
      <vt:lpstr>Rockefeller/Rothschild Connection</vt:lpstr>
      <vt:lpstr>Morgan/Rockefeller/Rothschild/Jesuit Connection</vt:lpstr>
      <vt:lpstr>He Boarded it!</vt:lpstr>
      <vt:lpstr>The Provincial Gets Off</vt:lpstr>
      <vt:lpstr>He Sunk it</vt:lpstr>
      <vt:lpstr>Shocking!</vt:lpstr>
      <vt:lpstr>Where did You Go?</vt:lpstr>
      <vt:lpstr>He went down with it!</vt:lpstr>
      <vt:lpstr>Bye, bye Gold!</vt:lpstr>
      <vt:lpstr>So did THEY</vt:lpstr>
      <vt:lpstr>It is Over!</vt:lpstr>
      <vt:lpstr>So did others</vt:lpstr>
      <vt:lpstr>He Foretold it!</vt:lpstr>
      <vt:lpstr>Similarities</vt:lpstr>
      <vt:lpstr>Amazing!!!</vt:lpstr>
      <vt:lpstr>Summary</vt:lpstr>
    </vt:vector>
  </TitlesOfParts>
  <Company>Southern Adventist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Titanic: the Unsinkable</dc:title>
  <dc:creator>Dad</dc:creator>
  <cp:lastModifiedBy>.</cp:lastModifiedBy>
  <cp:revision>15</cp:revision>
  <dcterms:created xsi:type="dcterms:W3CDTF">2010-07-24T11:56:58Z</dcterms:created>
  <dcterms:modified xsi:type="dcterms:W3CDTF">2015-07-15T20:46:00Z</dcterms:modified>
</cp:coreProperties>
</file>