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59" r:id="rId7"/>
    <p:sldId id="262" r:id="rId8"/>
    <p:sldId id="263" r:id="rId9"/>
    <p:sldId id="264" r:id="rId10"/>
    <p:sldId id="275"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20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printerSettings" Target="printerSettings/printerSettings1.bin"/><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6AACA-1A19-8842-89FD-F64684186A57}" type="datetimeFigureOut">
              <a:rPr lang="en-US" smtClean="0"/>
              <a:t>2/27/15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B8B7F-3806-E642-990C-455D79E378E4}" type="slidenum">
              <a:rPr lang="en-US" smtClean="0"/>
              <a:t>‹#›</a:t>
            </a:fld>
            <a:endParaRPr lang="en-US"/>
          </a:p>
        </p:txBody>
      </p:sp>
    </p:spTree>
    <p:extLst>
      <p:ext uri="{BB962C8B-B14F-4D97-AF65-F5344CB8AC3E}">
        <p14:creationId xmlns:p14="http://schemas.microsoft.com/office/powerpoint/2010/main" val="351449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6AACA-1A19-8842-89FD-F64684186A57}" type="datetimeFigureOut">
              <a:rPr lang="en-US" smtClean="0"/>
              <a:t>2/27/15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B8B7F-3806-E642-990C-455D79E378E4}" type="slidenum">
              <a:rPr lang="en-US" smtClean="0"/>
              <a:t>‹#›</a:t>
            </a:fld>
            <a:endParaRPr lang="en-US"/>
          </a:p>
        </p:txBody>
      </p:sp>
    </p:spTree>
    <p:extLst>
      <p:ext uri="{BB962C8B-B14F-4D97-AF65-F5344CB8AC3E}">
        <p14:creationId xmlns:p14="http://schemas.microsoft.com/office/powerpoint/2010/main" val="62715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6AACA-1A19-8842-89FD-F64684186A57}" type="datetimeFigureOut">
              <a:rPr lang="en-US" smtClean="0"/>
              <a:t>2/27/15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B8B7F-3806-E642-990C-455D79E378E4}" type="slidenum">
              <a:rPr lang="en-US" smtClean="0"/>
              <a:t>‹#›</a:t>
            </a:fld>
            <a:endParaRPr lang="en-US"/>
          </a:p>
        </p:txBody>
      </p:sp>
    </p:spTree>
    <p:extLst>
      <p:ext uri="{BB962C8B-B14F-4D97-AF65-F5344CB8AC3E}">
        <p14:creationId xmlns:p14="http://schemas.microsoft.com/office/powerpoint/2010/main" val="36934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6AACA-1A19-8842-89FD-F64684186A57}" type="datetimeFigureOut">
              <a:rPr lang="en-US" smtClean="0"/>
              <a:t>2/27/15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B8B7F-3806-E642-990C-455D79E378E4}" type="slidenum">
              <a:rPr lang="en-US" smtClean="0"/>
              <a:t>‹#›</a:t>
            </a:fld>
            <a:endParaRPr lang="en-US"/>
          </a:p>
        </p:txBody>
      </p:sp>
    </p:spTree>
    <p:extLst>
      <p:ext uri="{BB962C8B-B14F-4D97-AF65-F5344CB8AC3E}">
        <p14:creationId xmlns:p14="http://schemas.microsoft.com/office/powerpoint/2010/main" val="739921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6AACA-1A19-8842-89FD-F64684186A57}" type="datetimeFigureOut">
              <a:rPr lang="en-US" smtClean="0"/>
              <a:t>2/27/15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1B8B7F-3806-E642-990C-455D79E378E4}" type="slidenum">
              <a:rPr lang="en-US" smtClean="0"/>
              <a:t>‹#›</a:t>
            </a:fld>
            <a:endParaRPr lang="en-US"/>
          </a:p>
        </p:txBody>
      </p:sp>
    </p:spTree>
    <p:extLst>
      <p:ext uri="{BB962C8B-B14F-4D97-AF65-F5344CB8AC3E}">
        <p14:creationId xmlns:p14="http://schemas.microsoft.com/office/powerpoint/2010/main" val="836102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6AACA-1A19-8842-89FD-F64684186A57}" type="datetimeFigureOut">
              <a:rPr lang="en-US" smtClean="0"/>
              <a:t>2/27/15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1B8B7F-3806-E642-990C-455D79E378E4}" type="slidenum">
              <a:rPr lang="en-US" smtClean="0"/>
              <a:t>‹#›</a:t>
            </a:fld>
            <a:endParaRPr lang="en-US"/>
          </a:p>
        </p:txBody>
      </p:sp>
    </p:spTree>
    <p:extLst>
      <p:ext uri="{BB962C8B-B14F-4D97-AF65-F5344CB8AC3E}">
        <p14:creationId xmlns:p14="http://schemas.microsoft.com/office/powerpoint/2010/main" val="2947668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6AACA-1A19-8842-89FD-F64684186A57}" type="datetimeFigureOut">
              <a:rPr lang="en-US" smtClean="0"/>
              <a:t>2/27/15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1B8B7F-3806-E642-990C-455D79E378E4}" type="slidenum">
              <a:rPr lang="en-US" smtClean="0"/>
              <a:t>‹#›</a:t>
            </a:fld>
            <a:endParaRPr lang="en-US"/>
          </a:p>
        </p:txBody>
      </p:sp>
    </p:spTree>
    <p:extLst>
      <p:ext uri="{BB962C8B-B14F-4D97-AF65-F5344CB8AC3E}">
        <p14:creationId xmlns:p14="http://schemas.microsoft.com/office/powerpoint/2010/main" val="195821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6AACA-1A19-8842-89FD-F64684186A57}" type="datetimeFigureOut">
              <a:rPr lang="en-US" smtClean="0"/>
              <a:t>2/27/15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1B8B7F-3806-E642-990C-455D79E378E4}" type="slidenum">
              <a:rPr lang="en-US" smtClean="0"/>
              <a:t>‹#›</a:t>
            </a:fld>
            <a:endParaRPr lang="en-US"/>
          </a:p>
        </p:txBody>
      </p:sp>
    </p:spTree>
    <p:extLst>
      <p:ext uri="{BB962C8B-B14F-4D97-AF65-F5344CB8AC3E}">
        <p14:creationId xmlns:p14="http://schemas.microsoft.com/office/powerpoint/2010/main" val="3056533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6AACA-1A19-8842-89FD-F64684186A57}" type="datetimeFigureOut">
              <a:rPr lang="en-US" smtClean="0"/>
              <a:t>2/27/15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1B8B7F-3806-E642-990C-455D79E378E4}" type="slidenum">
              <a:rPr lang="en-US" smtClean="0"/>
              <a:t>‹#›</a:t>
            </a:fld>
            <a:endParaRPr lang="en-US"/>
          </a:p>
        </p:txBody>
      </p:sp>
    </p:spTree>
    <p:extLst>
      <p:ext uri="{BB962C8B-B14F-4D97-AF65-F5344CB8AC3E}">
        <p14:creationId xmlns:p14="http://schemas.microsoft.com/office/powerpoint/2010/main" val="1511424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6AACA-1A19-8842-89FD-F64684186A57}" type="datetimeFigureOut">
              <a:rPr lang="en-US" smtClean="0"/>
              <a:t>2/27/15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1B8B7F-3806-E642-990C-455D79E378E4}" type="slidenum">
              <a:rPr lang="en-US" smtClean="0"/>
              <a:t>‹#›</a:t>
            </a:fld>
            <a:endParaRPr lang="en-US"/>
          </a:p>
        </p:txBody>
      </p:sp>
    </p:spTree>
    <p:extLst>
      <p:ext uri="{BB962C8B-B14F-4D97-AF65-F5344CB8AC3E}">
        <p14:creationId xmlns:p14="http://schemas.microsoft.com/office/powerpoint/2010/main" val="70239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6AACA-1A19-8842-89FD-F64684186A57}" type="datetimeFigureOut">
              <a:rPr lang="en-US" smtClean="0"/>
              <a:t>2/27/15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1B8B7F-3806-E642-990C-455D79E378E4}" type="slidenum">
              <a:rPr lang="en-US" smtClean="0"/>
              <a:t>‹#›</a:t>
            </a:fld>
            <a:endParaRPr lang="en-US"/>
          </a:p>
        </p:txBody>
      </p:sp>
    </p:spTree>
    <p:extLst>
      <p:ext uri="{BB962C8B-B14F-4D97-AF65-F5344CB8AC3E}">
        <p14:creationId xmlns:p14="http://schemas.microsoft.com/office/powerpoint/2010/main" val="2321343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6AACA-1A19-8842-89FD-F64684186A57}" type="datetimeFigureOut">
              <a:rPr lang="en-US" smtClean="0"/>
              <a:t>2/27/15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B8B7F-3806-E642-990C-455D79E378E4}" type="slidenum">
              <a:rPr lang="en-US" smtClean="0"/>
              <a:t>‹#›</a:t>
            </a:fld>
            <a:endParaRPr lang="en-US"/>
          </a:p>
        </p:txBody>
      </p:sp>
    </p:spTree>
    <p:extLst>
      <p:ext uri="{BB962C8B-B14F-4D97-AF65-F5344CB8AC3E}">
        <p14:creationId xmlns:p14="http://schemas.microsoft.com/office/powerpoint/2010/main" val="3335590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3" Type="http://schemas.openxmlformats.org/officeDocument/2006/relationships/image" Target="../media/image9.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abcnews.go.com/topics/news/world/united-nations.htm" TargetMode="External"/><Relationship Id="rId3" Type="http://schemas.openxmlformats.org/officeDocument/2006/relationships/hyperlink" Target="http://abcnews.go.com/topics/news/us/rep.-john-boehner.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i="1" u="sng" dirty="0" smtClean="0">
                <a:solidFill>
                  <a:srgbClr val="0000FF"/>
                </a:solidFill>
              </a:rPr>
              <a:t>Francis Speaks!</a:t>
            </a:r>
            <a:endParaRPr lang="en-US" sz="5400" b="1" i="1" u="sng" dirty="0">
              <a:solidFill>
                <a:srgbClr val="0000FF"/>
              </a:solidFill>
            </a:endParaRPr>
          </a:p>
        </p:txBody>
      </p:sp>
      <p:sp>
        <p:nvSpPr>
          <p:cNvPr id="3" name="Subtitle 2"/>
          <p:cNvSpPr>
            <a:spLocks noGrp="1"/>
          </p:cNvSpPr>
          <p:nvPr>
            <p:ph type="subTitle" idx="1"/>
          </p:nvPr>
        </p:nvSpPr>
        <p:spPr/>
        <p:txBody>
          <a:bodyPr>
            <a:normAutofit/>
          </a:bodyPr>
          <a:lstStyle/>
          <a:p>
            <a:r>
              <a:rPr lang="en-US" sz="5400" b="1" i="1" u="sng" dirty="0" smtClean="0">
                <a:solidFill>
                  <a:srgbClr val="FF0000"/>
                </a:solidFill>
              </a:rPr>
              <a:t>The Halls of Congress</a:t>
            </a:r>
            <a:endParaRPr lang="en-US" sz="5400" b="1" i="1" u="sng" dirty="0">
              <a:solidFill>
                <a:srgbClr val="FF0000"/>
              </a:solidFill>
            </a:endParaRPr>
          </a:p>
        </p:txBody>
      </p:sp>
    </p:spTree>
    <p:extLst>
      <p:ext uri="{BB962C8B-B14F-4D97-AF65-F5344CB8AC3E}">
        <p14:creationId xmlns:p14="http://schemas.microsoft.com/office/powerpoint/2010/main" val="4106451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9692"/>
          </a:xfrm>
        </p:spPr>
        <p:txBody>
          <a:bodyPr/>
          <a:lstStyle/>
          <a:p>
            <a:r>
              <a:rPr lang="en-US" b="1" i="1" u="sng" dirty="0" smtClean="0"/>
              <a:t>His Mentor/Advisor</a:t>
            </a:r>
            <a:endParaRPr lang="en-US" b="1" i="1" u="sng" dirty="0"/>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12847" b="12847"/>
          <a:stretch>
            <a:fillRect/>
          </a:stretch>
        </p:blipFill>
        <p:spPr>
          <a:xfrm>
            <a:off x="0" y="859692"/>
            <a:ext cx="5001846" cy="5998308"/>
          </a:xfrm>
        </p:spPr>
      </p:pic>
      <p:sp>
        <p:nvSpPr>
          <p:cNvPr id="4" name="Content Placeholder 3"/>
          <p:cNvSpPr>
            <a:spLocks noGrp="1"/>
          </p:cNvSpPr>
          <p:nvPr>
            <p:ph sz="half" idx="2"/>
          </p:nvPr>
        </p:nvSpPr>
        <p:spPr>
          <a:xfrm>
            <a:off x="4648200" y="703385"/>
            <a:ext cx="4495800" cy="6154615"/>
          </a:xfrm>
        </p:spPr>
        <p:txBody>
          <a:bodyPr>
            <a:normAutofit/>
          </a:bodyPr>
          <a:lstStyle/>
          <a:p>
            <a:r>
              <a:rPr lang="en-US" sz="3200" dirty="0" smtClean="0"/>
              <a:t>‘He </a:t>
            </a:r>
            <a:r>
              <a:rPr lang="en-US" sz="3200" dirty="0"/>
              <a:t>said that one of his goals would be to "help House members and staff discern which urges are coming from God and which are coming from them...[because] you need to know the difference</a:t>
            </a:r>
            <a:r>
              <a:rPr lang="en-US" sz="3200" dirty="0" smtClean="0"/>
              <a:t>.”</a:t>
            </a:r>
            <a:r>
              <a:rPr lang="en-US" sz="3200" baseline="30000" dirty="0"/>
              <a:t> </a:t>
            </a:r>
            <a:r>
              <a:rPr lang="en-US" sz="3200" dirty="0" smtClean="0"/>
              <a:t> Wikipedia</a:t>
            </a:r>
            <a:endParaRPr lang="en-US" sz="3200" dirty="0"/>
          </a:p>
        </p:txBody>
      </p:sp>
    </p:spTree>
    <p:extLst>
      <p:ext uri="{BB962C8B-B14F-4D97-AF65-F5344CB8AC3E}">
        <p14:creationId xmlns:p14="http://schemas.microsoft.com/office/powerpoint/2010/main" val="107647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2423"/>
          </a:xfrm>
        </p:spPr>
        <p:txBody>
          <a:bodyPr/>
          <a:lstStyle/>
          <a:p>
            <a:r>
              <a:rPr lang="en-US" b="1" i="1" u="sng" dirty="0" smtClean="0">
                <a:solidFill>
                  <a:srgbClr val="FF0000"/>
                </a:solidFill>
              </a:rPr>
              <a:t>Rome Above All Others!</a:t>
            </a:r>
            <a:endParaRPr lang="en-US" b="1" i="1" u="sng" dirty="0">
              <a:solidFill>
                <a:srgbClr val="FF0000"/>
              </a:solidFill>
            </a:endParaRPr>
          </a:p>
        </p:txBody>
      </p:sp>
      <p:sp>
        <p:nvSpPr>
          <p:cNvPr id="3" name="Content Placeholder 2"/>
          <p:cNvSpPr>
            <a:spLocks noGrp="1"/>
          </p:cNvSpPr>
          <p:nvPr>
            <p:ph idx="1"/>
          </p:nvPr>
        </p:nvSpPr>
        <p:spPr>
          <a:xfrm>
            <a:off x="0" y="752019"/>
            <a:ext cx="9144000" cy="6105981"/>
          </a:xfrm>
        </p:spPr>
        <p:txBody>
          <a:bodyPr>
            <a:normAutofit lnSpcReduction="10000"/>
          </a:bodyPr>
          <a:lstStyle/>
          <a:p>
            <a:r>
              <a:rPr lang="en-US" dirty="0" smtClean="0"/>
              <a:t>“The </a:t>
            </a:r>
            <a:r>
              <a:rPr lang="en-US" dirty="0"/>
              <a:t>Roman Catholic Church, with all its ramifications throughout the world, forms one vast organization under the control, and designed to serve the interests, of the papal see. Its millions of communicants, in every country on the globe, are instructed to hold themselves as bound in allegiance to the pope. Whatever their nationality or their government, they are to regard the authority of the church as above all other. Though they may take the oath pledging their loyalty to the state, yet back of this lies the vow of obedience to Rome, absolving them from every pledge inimical to her interests</a:t>
            </a:r>
            <a:r>
              <a:rPr lang="en-US" dirty="0" smtClean="0"/>
              <a:t>.”  GC, pg. 580</a:t>
            </a:r>
            <a:endParaRPr lang="en-US" dirty="0"/>
          </a:p>
        </p:txBody>
      </p:sp>
    </p:spTree>
    <p:extLst>
      <p:ext uri="{BB962C8B-B14F-4D97-AF65-F5344CB8AC3E}">
        <p14:creationId xmlns:p14="http://schemas.microsoft.com/office/powerpoint/2010/main" val="4110377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9000"/>
          </a:xfrm>
        </p:spPr>
        <p:txBody>
          <a:bodyPr/>
          <a:lstStyle/>
          <a:p>
            <a:r>
              <a:rPr lang="en-US" b="1" i="1" u="sng" dirty="0" smtClean="0">
                <a:solidFill>
                  <a:srgbClr val="000090"/>
                </a:solidFill>
              </a:rPr>
              <a:t>Surely Congress Would Object</a:t>
            </a:r>
            <a:endParaRPr lang="en-US" b="1" i="1" u="sng" dirty="0">
              <a:solidFill>
                <a:srgbClr val="00009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l="26977" r="26977"/>
          <a:stretch>
            <a:fillRect/>
          </a:stretch>
        </p:blipFill>
        <p:spPr>
          <a:xfrm>
            <a:off x="-1" y="752020"/>
            <a:ext cx="4962573" cy="6105980"/>
          </a:xfrm>
        </p:spPr>
      </p:pic>
      <p:sp>
        <p:nvSpPr>
          <p:cNvPr id="4" name="Content Placeholder 3"/>
          <p:cNvSpPr>
            <a:spLocks noGrp="1"/>
          </p:cNvSpPr>
          <p:nvPr>
            <p:ph sz="half" idx="2"/>
          </p:nvPr>
        </p:nvSpPr>
        <p:spPr>
          <a:xfrm>
            <a:off x="4648200" y="752020"/>
            <a:ext cx="4495800" cy="6105980"/>
          </a:xfrm>
        </p:spPr>
        <p:txBody>
          <a:bodyPr>
            <a:normAutofit fontScale="92500" lnSpcReduction="20000"/>
          </a:bodyPr>
          <a:lstStyle/>
          <a:p>
            <a:r>
              <a:rPr lang="en-US" dirty="0" smtClean="0"/>
              <a:t>“The numbers don't lie. Once again, there are more Catholics in Congress than members of any other religious denomination. And the numbers stay strong term after term.</a:t>
            </a:r>
          </a:p>
          <a:p>
            <a:r>
              <a:rPr lang="en-US" dirty="0" smtClean="0"/>
              <a:t>Even though Catholics account for only about 22 percent of the U.S. population—admittedly the largest body of religious belief in the country—they make up 31 percent of the House and the Senate.”  from ‘America, The National Catholic Review</a:t>
            </a:r>
          </a:p>
          <a:p>
            <a:endParaRPr lang="en-US" dirty="0"/>
          </a:p>
        </p:txBody>
      </p:sp>
    </p:spTree>
    <p:extLst>
      <p:ext uri="{BB962C8B-B14F-4D97-AF65-F5344CB8AC3E}">
        <p14:creationId xmlns:p14="http://schemas.microsoft.com/office/powerpoint/2010/main" val="2528562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9135"/>
          </a:xfrm>
        </p:spPr>
        <p:txBody>
          <a:bodyPr/>
          <a:lstStyle/>
          <a:p>
            <a:r>
              <a:rPr lang="en-US" b="1" i="1" u="sng" dirty="0" smtClean="0">
                <a:solidFill>
                  <a:srgbClr val="FF6600"/>
                </a:solidFill>
              </a:rPr>
              <a:t>What About Supreme Court?</a:t>
            </a:r>
            <a:endParaRPr lang="en-US" b="1" i="1" u="sng" dirty="0">
              <a:solidFill>
                <a:srgbClr val="FF6600"/>
              </a:solidFill>
            </a:endParaRPr>
          </a:p>
        </p:txBody>
      </p:sp>
      <p:sp>
        <p:nvSpPr>
          <p:cNvPr id="3" name="Content Placeholder 2"/>
          <p:cNvSpPr>
            <a:spLocks noGrp="1"/>
          </p:cNvSpPr>
          <p:nvPr>
            <p:ph sz="half" idx="1"/>
          </p:nvPr>
        </p:nvSpPr>
        <p:spPr>
          <a:xfrm>
            <a:off x="0" y="768732"/>
            <a:ext cx="4495800" cy="6089268"/>
          </a:xfrm>
        </p:spPr>
        <p:txBody>
          <a:bodyPr>
            <a:normAutofit/>
          </a:bodyPr>
          <a:lstStyle/>
          <a:p>
            <a:r>
              <a:rPr lang="en-US" sz="3200" dirty="0" smtClean="0"/>
              <a:t>6 Supreme Court justices are Catholic, including the chief, John Roberts.  The other 3 are Jewish and 2 of them are  members of the CFR, a front organization of the Jesuits!  They want their master to speak in Congress!!</a:t>
            </a:r>
            <a:endParaRPr lang="en-US" sz="3200"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23809" r="23809"/>
          <a:stretch>
            <a:fillRect/>
          </a:stretch>
        </p:blipFill>
        <p:spPr>
          <a:xfrm>
            <a:off x="4495800" y="768732"/>
            <a:ext cx="4648200" cy="6089268"/>
          </a:xfrm>
        </p:spPr>
      </p:pic>
    </p:spTree>
    <p:extLst>
      <p:ext uri="{BB962C8B-B14F-4D97-AF65-F5344CB8AC3E}">
        <p14:creationId xmlns:p14="http://schemas.microsoft.com/office/powerpoint/2010/main" val="1016052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8731"/>
          </a:xfrm>
        </p:spPr>
        <p:txBody>
          <a:bodyPr/>
          <a:lstStyle/>
          <a:p>
            <a:r>
              <a:rPr lang="en-US" b="1" i="1" u="sng" dirty="0" smtClean="0">
                <a:solidFill>
                  <a:srgbClr val="FF6600"/>
                </a:solidFill>
              </a:rPr>
              <a:t>A Priest Hit it!</a:t>
            </a:r>
            <a:endParaRPr lang="en-US" b="1" i="1" u="sng" dirty="0">
              <a:solidFill>
                <a:srgbClr val="FF6600"/>
              </a:solidFill>
            </a:endParaRPr>
          </a:p>
        </p:txBody>
      </p:sp>
      <p:sp>
        <p:nvSpPr>
          <p:cNvPr id="3" name="Content Placeholder 2"/>
          <p:cNvSpPr>
            <a:spLocks noGrp="1"/>
          </p:cNvSpPr>
          <p:nvPr>
            <p:ph idx="1"/>
          </p:nvPr>
        </p:nvSpPr>
        <p:spPr>
          <a:xfrm>
            <a:off x="0" y="768731"/>
            <a:ext cx="9144000" cy="6089269"/>
          </a:xfrm>
        </p:spPr>
        <p:txBody>
          <a:bodyPr>
            <a:normAutofit fontScale="85000" lnSpcReduction="20000"/>
          </a:bodyPr>
          <a:lstStyle/>
          <a:p>
            <a:r>
              <a:rPr lang="en-US" dirty="0" smtClean="0"/>
              <a:t>“We </a:t>
            </a:r>
            <a:r>
              <a:rPr lang="en-US" dirty="0"/>
              <a:t>are also determined to take possession of the United States; but we must proceed with the utmost secrecy.</a:t>
            </a:r>
            <a:endParaRPr lang="en-US" dirty="0" smtClean="0"/>
          </a:p>
          <a:p>
            <a:r>
              <a:rPr lang="en-US" dirty="0"/>
              <a:t>Silently and patiently, we must mass our Roman Catholics in the great cities of the United States, remembering that the vote of a poor journeyman, though he be covered with rags, has as much weight in the scale of powers as the millionaire Astor, and that if we have two votes against his one, he will become as powerless as an oyster. Let us then multiply our votes; let us call our poor but faithful Irish Catholics from every corner of the world, and gather them into the very hearts of the cities of Washington, New York, Boston, Chicago, Buffalo, Albany, Troy, Cincinnati.</a:t>
            </a:r>
            <a:endParaRPr lang="en-US" dirty="0" smtClean="0"/>
          </a:p>
          <a:p>
            <a:r>
              <a:rPr lang="en-US" dirty="0"/>
              <a:t>Under the shadows of those great cities, the Americans consider themselves a giant unconquerable race. They look upon the poor Irish Catholics with supreme contempt, as only fit to dig their canals, sweep their streets and work in their </a:t>
            </a:r>
            <a:r>
              <a:rPr lang="en-US" dirty="0" smtClean="0"/>
              <a:t>kitchens… </a:t>
            </a:r>
            <a:endParaRPr lang="en-US" dirty="0"/>
          </a:p>
        </p:txBody>
      </p:sp>
    </p:spTree>
    <p:extLst>
      <p:ext uri="{BB962C8B-B14F-4D97-AF65-F5344CB8AC3E}">
        <p14:creationId xmlns:p14="http://schemas.microsoft.com/office/powerpoint/2010/main" val="1520027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5577"/>
          </a:xfrm>
        </p:spPr>
        <p:txBody>
          <a:bodyPr/>
          <a:lstStyle/>
          <a:p>
            <a:r>
              <a:rPr lang="en-US" b="1" i="1" u="sng" dirty="0" smtClean="0">
                <a:solidFill>
                  <a:srgbClr val="FF6600"/>
                </a:solidFill>
              </a:rPr>
              <a:t>Right Before our Eyes!</a:t>
            </a:r>
            <a:endParaRPr lang="en-US" b="1" i="1" u="sng" dirty="0">
              <a:solidFill>
                <a:srgbClr val="FF6600"/>
              </a:solidFill>
            </a:endParaRPr>
          </a:p>
        </p:txBody>
      </p:sp>
      <p:sp>
        <p:nvSpPr>
          <p:cNvPr id="3" name="Content Placeholder 2"/>
          <p:cNvSpPr>
            <a:spLocks noGrp="1"/>
          </p:cNvSpPr>
          <p:nvPr>
            <p:ph idx="1"/>
          </p:nvPr>
        </p:nvSpPr>
        <p:spPr>
          <a:xfrm>
            <a:off x="0" y="701885"/>
            <a:ext cx="9144000" cy="6156115"/>
          </a:xfrm>
        </p:spPr>
        <p:txBody>
          <a:bodyPr>
            <a:normAutofit fontScale="85000" lnSpcReduction="20000"/>
          </a:bodyPr>
          <a:lstStyle/>
          <a:p>
            <a:r>
              <a:rPr lang="en-US" dirty="0" smtClean="0"/>
              <a:t>…Let no one awake those sleeping lions, today. Let us pray God that they continue to sleep a few years longer, waking only to find their votes outnumbered as we will turn them forever, out of every position of honor, power and profit!… What will those so-called giants think when not a single senator or member of Congress will be chosen, unless he has submitted to our holy father the pope!</a:t>
            </a:r>
          </a:p>
          <a:p>
            <a:r>
              <a:rPr lang="en-US" dirty="0" smtClean="0"/>
              <a:t>We will not only elect the president, but fill and command the armies, man the navies, and hold the keys of the public treasury!…</a:t>
            </a:r>
          </a:p>
          <a:p>
            <a:r>
              <a:rPr lang="en-US" dirty="0" smtClean="0"/>
              <a:t>Then, yes! then, we will rule the United States and lay them at the feet of the Vicar of Jesus Christ, that he may put an end to their godless system of education and impious laws of liberty of conscience, which are an insult to God and man! — Charles </a:t>
            </a:r>
            <a:r>
              <a:rPr lang="en-US" dirty="0" err="1" smtClean="0"/>
              <a:t>Chiniquy</a:t>
            </a:r>
            <a:r>
              <a:rPr lang="en-US" dirty="0" smtClean="0"/>
              <a:t>, Fifty Years in the Church of Rome, Chick Publications, pp. 281,282.</a:t>
            </a:r>
          </a:p>
          <a:p>
            <a:endParaRPr lang="en-US" dirty="0"/>
          </a:p>
        </p:txBody>
      </p:sp>
    </p:spTree>
    <p:extLst>
      <p:ext uri="{BB962C8B-B14F-4D97-AF65-F5344CB8AC3E}">
        <p14:creationId xmlns:p14="http://schemas.microsoft.com/office/powerpoint/2010/main" val="846511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5577"/>
          </a:xfrm>
        </p:spPr>
        <p:txBody>
          <a:bodyPr>
            <a:normAutofit/>
          </a:bodyPr>
          <a:lstStyle/>
          <a:p>
            <a:r>
              <a:rPr lang="en-US" b="1" i="1" u="sng" dirty="0" smtClean="0">
                <a:solidFill>
                  <a:srgbClr val="FF6600"/>
                </a:solidFill>
              </a:rPr>
              <a:t>Surely the Churches</a:t>
            </a:r>
            <a:endParaRPr lang="en-US" b="1" i="1" u="sng" dirty="0">
              <a:solidFill>
                <a:srgbClr val="FF660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3721" b="3721"/>
          <a:stretch>
            <a:fillRect/>
          </a:stretch>
        </p:blipFill>
        <p:spPr>
          <a:xfrm>
            <a:off x="0" y="701885"/>
            <a:ext cx="4648200" cy="6156115"/>
          </a:xfrm>
        </p:spPr>
      </p:pic>
      <p:pic>
        <p:nvPicPr>
          <p:cNvPr id="6" name="Content Placeholder 5" descr="index.jpg"/>
          <p:cNvPicPr>
            <a:picLocks noGrp="1" noChangeAspect="1"/>
          </p:cNvPicPr>
          <p:nvPr>
            <p:ph sz="half" idx="2"/>
          </p:nvPr>
        </p:nvPicPr>
        <p:blipFill>
          <a:blip r:embed="rId3">
            <a:extLst>
              <a:ext uri="{28A0092B-C50C-407E-A947-70E740481C1C}">
                <a14:useLocalDpi xmlns:a14="http://schemas.microsoft.com/office/drawing/2010/main" val="0"/>
              </a:ext>
            </a:extLst>
          </a:blip>
          <a:srcRect l="10611" r="10611"/>
          <a:stretch>
            <a:fillRect/>
          </a:stretch>
        </p:blipFill>
        <p:spPr>
          <a:xfrm>
            <a:off x="4648200" y="835578"/>
            <a:ext cx="4495800" cy="6022422"/>
          </a:xfrm>
        </p:spPr>
      </p:pic>
    </p:spTree>
    <p:extLst>
      <p:ext uri="{BB962C8B-B14F-4D97-AF65-F5344CB8AC3E}">
        <p14:creationId xmlns:p14="http://schemas.microsoft.com/office/powerpoint/2010/main" val="3561389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18596"/>
          </a:xfrm>
        </p:spPr>
        <p:txBody>
          <a:bodyPr>
            <a:normAutofit fontScale="90000"/>
          </a:bodyPr>
          <a:lstStyle/>
          <a:p>
            <a:r>
              <a:rPr lang="en-US" b="1" i="1" u="sng" dirty="0" smtClean="0">
                <a:solidFill>
                  <a:srgbClr val="FF6600"/>
                </a:solidFill>
              </a:rPr>
              <a:t>No More Protesting</a:t>
            </a:r>
            <a:endParaRPr lang="en-US" b="1" i="1" u="sng" dirty="0">
              <a:solidFill>
                <a:srgbClr val="FF660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l="22640" r="22640"/>
          <a:stretch>
            <a:fillRect/>
          </a:stretch>
        </p:blipFill>
        <p:spPr>
          <a:xfrm>
            <a:off x="0" y="718596"/>
            <a:ext cx="4648200" cy="6139404"/>
          </a:xfrm>
        </p:spPr>
      </p:pic>
      <p:sp>
        <p:nvSpPr>
          <p:cNvPr id="4" name="Content Placeholder 3"/>
          <p:cNvSpPr>
            <a:spLocks noGrp="1"/>
          </p:cNvSpPr>
          <p:nvPr>
            <p:ph sz="half" idx="2"/>
          </p:nvPr>
        </p:nvSpPr>
        <p:spPr>
          <a:xfrm>
            <a:off x="4648200" y="718598"/>
            <a:ext cx="4495800" cy="6139402"/>
          </a:xfrm>
        </p:spPr>
        <p:txBody>
          <a:bodyPr>
            <a:normAutofit/>
          </a:bodyPr>
          <a:lstStyle/>
          <a:p>
            <a:r>
              <a:rPr lang="en-US" dirty="0" smtClean="0"/>
              <a:t>The Protestants no longer are protesting Rome!!  They are focusing on everyone in the Islamic world; ISIS, the Taliban, the PLO, anyone in the Islamic world has become the focus today.  Francis comes riding in on a beautiful white horse; he is the man!</a:t>
            </a:r>
          </a:p>
          <a:p>
            <a:r>
              <a:rPr lang="en-US" dirty="0" smtClean="0"/>
              <a:t>No one is protesting the hellish wickedness of Rome!!</a:t>
            </a:r>
            <a:endParaRPr lang="en-US" dirty="0"/>
          </a:p>
        </p:txBody>
      </p:sp>
    </p:spTree>
    <p:extLst>
      <p:ext uri="{BB962C8B-B14F-4D97-AF65-F5344CB8AC3E}">
        <p14:creationId xmlns:p14="http://schemas.microsoft.com/office/powerpoint/2010/main" val="1347529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2289"/>
          </a:xfrm>
        </p:spPr>
        <p:txBody>
          <a:bodyPr/>
          <a:lstStyle/>
          <a:p>
            <a:r>
              <a:rPr lang="en-US" b="1" i="1" u="sng" dirty="0" smtClean="0">
                <a:solidFill>
                  <a:srgbClr val="FF0000"/>
                </a:solidFill>
              </a:rPr>
              <a:t>But, in Adventism, there…</a:t>
            </a:r>
            <a:endParaRPr lang="en-US" b="1" i="1" u="sng" dirty="0">
              <a:solidFill>
                <a:srgbClr val="FF0000"/>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l="20310" r="20310"/>
          <a:stretch>
            <a:fillRect/>
          </a:stretch>
        </p:blipFill>
        <p:spPr>
          <a:xfrm>
            <a:off x="0" y="735308"/>
            <a:ext cx="4648200" cy="6122692"/>
          </a:xfrm>
        </p:spPr>
      </p:pic>
      <p:sp>
        <p:nvSpPr>
          <p:cNvPr id="4" name="Content Placeholder 3"/>
          <p:cNvSpPr>
            <a:spLocks noGrp="1"/>
          </p:cNvSpPr>
          <p:nvPr>
            <p:ph sz="half" idx="2"/>
          </p:nvPr>
        </p:nvSpPr>
        <p:spPr>
          <a:xfrm>
            <a:off x="4648200" y="735308"/>
            <a:ext cx="4495800" cy="6122692"/>
          </a:xfrm>
        </p:spPr>
        <p:txBody>
          <a:bodyPr>
            <a:normAutofit/>
          </a:bodyPr>
          <a:lstStyle/>
          <a:p>
            <a:r>
              <a:rPr lang="en-US" dirty="0" smtClean="0"/>
              <a:t>For the last 5 years, Ted Wilson, the GC President, has advocated the preaching of the 3 Angel’s messages, but has never once specified that the papacy is the antichrist.  He supported the ‘Great Hope,  and the gutting of the message of the papacy as antichrist.  He even doesn’t confess Sunday as the mark of the beast!!!  Shocking!!!</a:t>
            </a:r>
            <a:endParaRPr lang="en-US" dirty="0"/>
          </a:p>
        </p:txBody>
      </p:sp>
    </p:spTree>
    <p:extLst>
      <p:ext uri="{BB962C8B-B14F-4D97-AF65-F5344CB8AC3E}">
        <p14:creationId xmlns:p14="http://schemas.microsoft.com/office/powerpoint/2010/main" val="2947303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4038600" cy="869000"/>
          </a:xfrm>
        </p:spPr>
        <p:txBody>
          <a:bodyPr/>
          <a:lstStyle/>
          <a:p>
            <a:r>
              <a:rPr lang="en-US" b="1" i="1" u="sng" dirty="0" smtClean="0">
                <a:solidFill>
                  <a:srgbClr val="FF0000"/>
                </a:solidFill>
              </a:rPr>
              <a:t>Dumb Dogs!!</a:t>
            </a:r>
            <a:endParaRPr lang="en-US" b="1" i="1"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2900" dirty="0" smtClean="0"/>
              <a:t>“His </a:t>
            </a:r>
            <a:r>
              <a:rPr lang="en-US" sz="2900" dirty="0"/>
              <a:t>watchmen </a:t>
            </a:r>
            <a:r>
              <a:rPr lang="en-US" sz="2900" i="1" dirty="0"/>
              <a:t>are</a:t>
            </a:r>
            <a:r>
              <a:rPr lang="en-US" sz="2900" dirty="0"/>
              <a:t> blind: they are all ignorant, they </a:t>
            </a:r>
            <a:r>
              <a:rPr lang="en-US" sz="2900" i="1" dirty="0"/>
              <a:t>are</a:t>
            </a:r>
            <a:r>
              <a:rPr lang="en-US" sz="2900" dirty="0"/>
              <a:t> all dumb dogs, they cannot bark; sleeping, lying down, loving to slumber</a:t>
            </a:r>
            <a:r>
              <a:rPr lang="en-US" sz="2900" dirty="0" smtClean="0"/>
              <a:t>. </a:t>
            </a:r>
            <a:r>
              <a:rPr lang="en-US" sz="2900" dirty="0"/>
              <a:t>Yea, </a:t>
            </a:r>
            <a:r>
              <a:rPr lang="en-US" sz="2900" i="1" dirty="0"/>
              <a:t>they are</a:t>
            </a:r>
            <a:r>
              <a:rPr lang="en-US" sz="2900" dirty="0"/>
              <a:t> greedy dogs </a:t>
            </a:r>
            <a:r>
              <a:rPr lang="en-US" sz="2900" i="1" dirty="0"/>
              <a:t>which</a:t>
            </a:r>
            <a:r>
              <a:rPr lang="en-US" sz="2900" dirty="0"/>
              <a:t> can never have enough, and they </a:t>
            </a:r>
            <a:r>
              <a:rPr lang="en-US" sz="2900" i="1" dirty="0"/>
              <a:t>are</a:t>
            </a:r>
            <a:r>
              <a:rPr lang="en-US" sz="2900" dirty="0"/>
              <a:t> shepherds </a:t>
            </a:r>
            <a:r>
              <a:rPr lang="en-US" sz="2900" i="1" dirty="0"/>
              <a:t>that</a:t>
            </a:r>
            <a:r>
              <a:rPr lang="en-US" sz="2900" dirty="0"/>
              <a:t> cannot understand: they all look to their own way, every one for his gain, from his quarter</a:t>
            </a:r>
            <a:r>
              <a:rPr lang="en-US" sz="2900" dirty="0" smtClean="0"/>
              <a:t>.”  Isa. 56:10,11</a:t>
            </a:r>
            <a:endParaRPr lang="en-US" sz="2900" dirty="0"/>
          </a:p>
          <a:p>
            <a:endParaRPr lang="en-US" dirty="0"/>
          </a:p>
          <a:p>
            <a:endParaRPr lang="en-US" dirty="0"/>
          </a:p>
        </p:txBody>
      </p:sp>
      <p:pic>
        <p:nvPicPr>
          <p:cNvPr id="7" name="Content Placeholder 6"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l="25015" r="25015"/>
          <a:stretch>
            <a:fillRect/>
          </a:stretch>
        </p:blipFill>
        <p:spPr>
          <a:xfrm>
            <a:off x="457200" y="752019"/>
            <a:ext cx="4038600" cy="6105981"/>
          </a:xfrm>
        </p:spPr>
      </p:pic>
    </p:spTree>
    <p:extLst>
      <p:ext uri="{BB962C8B-B14F-4D97-AF65-F5344CB8AC3E}">
        <p14:creationId xmlns:p14="http://schemas.microsoft.com/office/powerpoint/2010/main" val="2319381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2693"/>
          </a:xfrm>
        </p:spPr>
        <p:txBody>
          <a:bodyPr>
            <a:normAutofit/>
          </a:bodyPr>
          <a:lstStyle/>
          <a:p>
            <a:r>
              <a:rPr lang="en-US" b="1" i="1" u="sng" dirty="0" smtClean="0">
                <a:solidFill>
                  <a:srgbClr val="FF0000"/>
                </a:solidFill>
              </a:rPr>
              <a:t>Insanity!</a:t>
            </a:r>
            <a:endParaRPr lang="en-US" b="1" i="1" u="sng" dirty="0">
              <a:solidFill>
                <a:srgbClr val="FF0000"/>
              </a:solidFill>
            </a:endParaRPr>
          </a:p>
        </p:txBody>
      </p:sp>
      <p:sp>
        <p:nvSpPr>
          <p:cNvPr id="3" name="Content Placeholder 2"/>
          <p:cNvSpPr>
            <a:spLocks noGrp="1"/>
          </p:cNvSpPr>
          <p:nvPr>
            <p:ph idx="1"/>
          </p:nvPr>
        </p:nvSpPr>
        <p:spPr>
          <a:xfrm>
            <a:off x="0" y="802154"/>
            <a:ext cx="9144000" cy="6055846"/>
          </a:xfrm>
        </p:spPr>
        <p:txBody>
          <a:bodyPr>
            <a:normAutofit fontScale="85000" lnSpcReduction="20000"/>
          </a:bodyPr>
          <a:lstStyle/>
          <a:p>
            <a:r>
              <a:rPr lang="en-US" dirty="0" smtClean="0"/>
              <a:t>“In a landmark event that could have many holding their breath, Pope Francis has agreed to address a joint meeting of Congress this fall. That sets the stage for an oration by an outspoken pontiff whose views on immigration and global warming clash with those of many Republicans who run the House and Senate.</a:t>
            </a:r>
          </a:p>
          <a:p>
            <a:r>
              <a:rPr lang="en-US" dirty="0" smtClean="0"/>
              <a:t>Francis will speak Sept. 24, marking the first time the head of the world's Roman Catholics will address Congress. It will come during the first U.S. visit of Francis' two-year-old papacy, a trip also expected to include a White House meeting with President Barack Obama, a speech to the </a:t>
            </a:r>
            <a:r>
              <a:rPr lang="en-US" dirty="0" smtClean="0">
                <a:hlinkClick r:id="rId2"/>
              </a:rPr>
              <a:t>United Nations</a:t>
            </a:r>
            <a:r>
              <a:rPr lang="en-US" dirty="0" smtClean="0"/>
              <a:t> in New York and a Catholic rally for families in Philadelphia.</a:t>
            </a:r>
          </a:p>
          <a:p>
            <a:r>
              <a:rPr lang="en-US" dirty="0" smtClean="0"/>
              <a:t>Saying he had "a bit of good news," House Speaker </a:t>
            </a:r>
            <a:r>
              <a:rPr lang="en-US" dirty="0" smtClean="0">
                <a:hlinkClick r:id="rId3"/>
              </a:rPr>
              <a:t>John Boehner</a:t>
            </a:r>
            <a:r>
              <a:rPr lang="en-US" dirty="0" smtClean="0"/>
              <a:t> delivered first word of Francis' speech at his weekly news conference Thursday.”  Taken from Associated Press 2-5-2015</a:t>
            </a:r>
          </a:p>
          <a:p>
            <a:endParaRPr lang="en-US" dirty="0"/>
          </a:p>
        </p:txBody>
      </p:sp>
    </p:spTree>
    <p:extLst>
      <p:ext uri="{BB962C8B-B14F-4D97-AF65-F5344CB8AC3E}">
        <p14:creationId xmlns:p14="http://schemas.microsoft.com/office/powerpoint/2010/main" val="1664207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2423"/>
          </a:xfrm>
        </p:spPr>
        <p:txBody>
          <a:bodyPr/>
          <a:lstStyle/>
          <a:p>
            <a:r>
              <a:rPr lang="en-US" b="1" i="1" u="sng" dirty="0" smtClean="0">
                <a:solidFill>
                  <a:srgbClr val="FF0000"/>
                </a:solidFill>
              </a:rPr>
              <a:t>What About You?</a:t>
            </a:r>
            <a:endParaRPr lang="en-US" b="1" i="1" u="sng" dirty="0">
              <a:solidFill>
                <a:srgbClr val="FF0000"/>
              </a:solidFill>
            </a:endParaRPr>
          </a:p>
        </p:txBody>
      </p:sp>
      <p:sp>
        <p:nvSpPr>
          <p:cNvPr id="3" name="Content Placeholder 2"/>
          <p:cNvSpPr>
            <a:spLocks noGrp="1"/>
          </p:cNvSpPr>
          <p:nvPr>
            <p:ph idx="1"/>
          </p:nvPr>
        </p:nvSpPr>
        <p:spPr>
          <a:xfrm>
            <a:off x="0" y="718596"/>
            <a:ext cx="9144000" cy="6139404"/>
          </a:xfrm>
        </p:spPr>
        <p:txBody>
          <a:bodyPr>
            <a:normAutofit fontScale="85000" lnSpcReduction="20000"/>
          </a:bodyPr>
          <a:lstStyle/>
          <a:p>
            <a:r>
              <a:rPr lang="en-US" smtClean="0"/>
              <a:t>“They </a:t>
            </a:r>
            <a:r>
              <a:rPr lang="en-US" dirty="0"/>
              <a:t>were impelled to zealously declare the truth and the danger which threatened souls. The words which the Lord gave them they uttered, fearless of consequences, and the people were compelled to hear the warning. </a:t>
            </a:r>
          </a:p>
          <a:p>
            <a:r>
              <a:rPr lang="en-US" dirty="0"/>
              <a:t>Thus the message of the third angel will be proclaimed. As the time comes for it to be given with greatest power, the Lord will work through humble instruments, leading the minds of those who consecrate themselves to His service. The laborers will be qualified rather by the unction of His Spirit than by the training of literary institutions. Men of faith and prayer will be constrained to go forth with holy zeal, declaring the words which God gives them. The sins of Babylon will be laid open. The fearful results of enforcing the observances of the church by civil authority, the inroads of spiritualism, the stealthy but rapid progress of the papal power--all will be unmasked. By these solemn warnings the people will be stirred. Thousands upon thousands will listen who have never heard words like these</a:t>
            </a:r>
            <a:r>
              <a:rPr lang="en-US" dirty="0" smtClean="0"/>
              <a:t>.”  GC, pg. 606</a:t>
            </a:r>
            <a:endParaRPr lang="en-US" dirty="0"/>
          </a:p>
          <a:p>
            <a:endParaRPr lang="en-US" dirty="0"/>
          </a:p>
        </p:txBody>
      </p:sp>
    </p:spTree>
    <p:extLst>
      <p:ext uri="{BB962C8B-B14F-4D97-AF65-F5344CB8AC3E}">
        <p14:creationId xmlns:p14="http://schemas.microsoft.com/office/powerpoint/2010/main" val="345288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9135"/>
          </a:xfrm>
        </p:spPr>
        <p:txBody>
          <a:bodyPr/>
          <a:lstStyle/>
          <a:p>
            <a:r>
              <a:rPr lang="en-US" b="1" i="1" u="sng" dirty="0" smtClean="0">
                <a:solidFill>
                  <a:srgbClr val="0000FF"/>
                </a:solidFill>
              </a:rPr>
              <a:t>A Jesuit Speaks to Congress</a:t>
            </a:r>
            <a:endParaRPr lang="en-US" b="1" i="1" u="sng" dirty="0">
              <a:solidFill>
                <a:srgbClr val="0000FF"/>
              </a:solidFill>
            </a:endParaRPr>
          </a:p>
        </p:txBody>
      </p:sp>
      <p:pic>
        <p:nvPicPr>
          <p:cNvPr id="5" name="Content Placeholder 4" descr="images.jpg"/>
          <p:cNvPicPr>
            <a:picLocks noGrp="1" noChangeAspect="1"/>
          </p:cNvPicPr>
          <p:nvPr>
            <p:ph sz="half" idx="1"/>
          </p:nvPr>
        </p:nvPicPr>
        <p:blipFill>
          <a:blip r:embed="rId2">
            <a:extLst>
              <a:ext uri="{28A0092B-C50C-407E-A947-70E740481C1C}">
                <a14:useLocalDpi xmlns:a14="http://schemas.microsoft.com/office/drawing/2010/main" val="0"/>
              </a:ext>
            </a:extLst>
          </a:blip>
          <a:srcRect t="8029" b="8029"/>
          <a:stretch>
            <a:fillRect/>
          </a:stretch>
        </p:blipFill>
        <p:spPr>
          <a:xfrm>
            <a:off x="0" y="752020"/>
            <a:ext cx="4648200" cy="6105980"/>
          </a:xfrm>
        </p:spPr>
      </p:pic>
      <p:sp>
        <p:nvSpPr>
          <p:cNvPr id="4" name="Content Placeholder 3"/>
          <p:cNvSpPr>
            <a:spLocks noGrp="1"/>
          </p:cNvSpPr>
          <p:nvPr>
            <p:ph sz="half" idx="2"/>
          </p:nvPr>
        </p:nvSpPr>
        <p:spPr>
          <a:xfrm>
            <a:off x="4648200" y="752020"/>
            <a:ext cx="4495800" cy="6105980"/>
          </a:xfrm>
        </p:spPr>
        <p:txBody>
          <a:bodyPr>
            <a:normAutofit/>
          </a:bodyPr>
          <a:lstStyle/>
          <a:p>
            <a:r>
              <a:rPr lang="en-US" dirty="0" smtClean="0"/>
              <a:t>The Jesuits were raised up in the late 1530’s for two reasons.  One they were to destroy ever vestige of Protestantism: destroy religious liberty, destroy the middle class, and destroy civil liberty.  Two, they were to restore the papacy to world dominance!  He comes with a dagger behind his white robe!!! </a:t>
            </a:r>
            <a:endParaRPr lang="en-US" dirty="0"/>
          </a:p>
        </p:txBody>
      </p:sp>
    </p:spTree>
    <p:extLst>
      <p:ext uri="{BB962C8B-B14F-4D97-AF65-F5344CB8AC3E}">
        <p14:creationId xmlns:p14="http://schemas.microsoft.com/office/powerpoint/2010/main" val="791362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4635"/>
          </a:xfrm>
        </p:spPr>
        <p:txBody>
          <a:bodyPr>
            <a:normAutofit fontScale="90000"/>
          </a:bodyPr>
          <a:lstStyle/>
          <a:p>
            <a:r>
              <a:rPr lang="en-US" b="1" i="1" u="sng" dirty="0" smtClean="0">
                <a:solidFill>
                  <a:srgbClr val="0000FF"/>
                </a:solidFill>
              </a:rPr>
              <a:t>Coming to Speak?!?!?</a:t>
            </a:r>
            <a:endParaRPr lang="en-US" b="1" i="1" u="sng" dirty="0">
              <a:solidFill>
                <a:srgbClr val="0000FF"/>
              </a:solidFill>
            </a:endParaRPr>
          </a:p>
        </p:txBody>
      </p:sp>
      <p:sp>
        <p:nvSpPr>
          <p:cNvPr id="3" name="Content Placeholder 2"/>
          <p:cNvSpPr>
            <a:spLocks noGrp="1"/>
          </p:cNvSpPr>
          <p:nvPr>
            <p:ph idx="1"/>
          </p:nvPr>
        </p:nvSpPr>
        <p:spPr>
          <a:xfrm>
            <a:off x="0" y="484635"/>
            <a:ext cx="9144000" cy="6373365"/>
          </a:xfrm>
        </p:spPr>
        <p:txBody>
          <a:bodyPr>
            <a:noAutofit/>
          </a:bodyPr>
          <a:lstStyle/>
          <a:p>
            <a:r>
              <a:rPr lang="en-US" dirty="0" smtClean="0"/>
              <a:t>“Throughout </a:t>
            </a:r>
            <a:r>
              <a:rPr lang="en-US" dirty="0"/>
              <a:t>Christendom, Protestantism was menaced by formidable foes. The first triumphs of the Reformation past, Rome summoned new forces, hoping to accomplish its destruction. At this time the order of the Jesuits was created, the most cruel, unscrupulous, and powerful of all the champions of popery. Cut off from earthly ties and human interests, dead to the claims of natural affection, reason and conscience wholly silenced, they knew no rule, no tie, but that of their order, and no duty but to extend its power. (See Appendix</a:t>
            </a:r>
            <a:r>
              <a:rPr lang="en-US" dirty="0" smtClean="0"/>
              <a:t>.)…</a:t>
            </a:r>
            <a:endParaRPr lang="en-US" dirty="0"/>
          </a:p>
        </p:txBody>
      </p:sp>
    </p:spTree>
    <p:extLst>
      <p:ext uri="{BB962C8B-B14F-4D97-AF65-F5344CB8AC3E}">
        <p14:creationId xmlns:p14="http://schemas.microsoft.com/office/powerpoint/2010/main" val="303848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9135"/>
          </a:xfrm>
        </p:spPr>
        <p:txBody>
          <a:bodyPr/>
          <a:lstStyle/>
          <a:p>
            <a:r>
              <a:rPr lang="en-US" b="1" i="1" u="sng" dirty="0" smtClean="0">
                <a:solidFill>
                  <a:srgbClr val="0000FF"/>
                </a:solidFill>
              </a:rPr>
              <a:t>Continued</a:t>
            </a:r>
            <a:endParaRPr lang="en-US" b="1" i="1" u="sng" dirty="0">
              <a:solidFill>
                <a:srgbClr val="0000FF"/>
              </a:solidFill>
            </a:endParaRPr>
          </a:p>
        </p:txBody>
      </p:sp>
      <p:sp>
        <p:nvSpPr>
          <p:cNvPr id="3" name="Content Placeholder 2"/>
          <p:cNvSpPr>
            <a:spLocks noGrp="1"/>
          </p:cNvSpPr>
          <p:nvPr>
            <p:ph idx="1"/>
          </p:nvPr>
        </p:nvSpPr>
        <p:spPr>
          <a:xfrm>
            <a:off x="0" y="768731"/>
            <a:ext cx="9144000" cy="6089269"/>
          </a:xfrm>
        </p:spPr>
        <p:txBody>
          <a:bodyPr>
            <a:normAutofit fontScale="92500" lnSpcReduction="10000"/>
          </a:bodyPr>
          <a:lstStyle/>
          <a:p>
            <a:pPr marL="0" indent="0">
              <a:buNone/>
            </a:pPr>
            <a:r>
              <a:rPr lang="en-US" dirty="0" smtClean="0"/>
              <a:t> …The gospel of Christ had enabled its adherents to meet danger and endure suffering, undismayed by cold, hunger, toil, and poverty, to uphold the banner of truth in face of the rack, the dungeon, and the stake. To combat these forces, Jesuitism inspired its followers with a fanaticism that enabled them to endure like dangers, and to oppose to the power of truth all the weapons of deception. There was no crime too great for them to commit, no deception too base for them to practice, no disguise too difficult for them to assume. Vowed to perpetual poverty and humility, it was their studied aim to secure wealth and power, to be devoted to the overthrow of Protestantism, and the re-establishment of the papal supremacy.”  GC, pg. 234 </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775295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5981"/>
          </a:xfrm>
        </p:spPr>
        <p:txBody>
          <a:bodyPr/>
          <a:lstStyle/>
          <a:p>
            <a:r>
              <a:rPr lang="en-US" b="1" i="1" u="sng" dirty="0" smtClean="0">
                <a:solidFill>
                  <a:srgbClr val="0000FF"/>
                </a:solidFill>
              </a:rPr>
              <a:t>Part of Jesuit Oath</a:t>
            </a:r>
            <a:endParaRPr lang="en-US" b="1" i="1" u="sng" dirty="0">
              <a:solidFill>
                <a:srgbClr val="0000FF"/>
              </a:solidFill>
            </a:endParaRPr>
          </a:p>
        </p:txBody>
      </p:sp>
      <p:sp>
        <p:nvSpPr>
          <p:cNvPr id="3" name="Content Placeholder 2"/>
          <p:cNvSpPr>
            <a:spLocks noGrp="1"/>
          </p:cNvSpPr>
          <p:nvPr>
            <p:ph idx="1"/>
          </p:nvPr>
        </p:nvSpPr>
        <p:spPr>
          <a:xfrm>
            <a:off x="0" y="785444"/>
            <a:ext cx="9144000" cy="6072556"/>
          </a:xfrm>
        </p:spPr>
        <p:txBody>
          <a:bodyPr>
            <a:normAutofit/>
          </a:bodyPr>
          <a:lstStyle/>
          <a:p>
            <a:r>
              <a:rPr lang="en-US" dirty="0" smtClean="0"/>
              <a:t>“I </a:t>
            </a:r>
            <a:r>
              <a:rPr lang="en-US" dirty="0"/>
              <a:t>furthermore promise and declare that I will, when opportunity presents, make and wage relentless war, secretly or openly, against all heretics, Protestants and Liberals, as I am directed to do, to extirpate and exterminate them from the face of the whole earth; and that I will spare neither age, sex or condition; and that I will hang, burn, waste, boil, flay, strangle and bury alive these infamous heretics, rip up the stomachs and the wombs of their women and crush their infants heads against the walls, in order to annihilate forever their execrable race</a:t>
            </a:r>
            <a:r>
              <a:rPr lang="en-US" dirty="0" smtClean="0"/>
              <a:t>.”</a:t>
            </a:r>
            <a:endParaRPr lang="en-US" dirty="0"/>
          </a:p>
        </p:txBody>
      </p:sp>
    </p:spTree>
    <p:extLst>
      <p:ext uri="{BB962C8B-B14F-4D97-AF65-F5344CB8AC3E}">
        <p14:creationId xmlns:p14="http://schemas.microsoft.com/office/powerpoint/2010/main" val="498302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038600" cy="785443"/>
          </a:xfrm>
        </p:spPr>
        <p:txBody>
          <a:bodyPr/>
          <a:lstStyle/>
          <a:p>
            <a:r>
              <a:rPr lang="en-US" b="1" i="1" u="sng" dirty="0" smtClean="0">
                <a:solidFill>
                  <a:srgbClr val="0000FF"/>
                </a:solidFill>
              </a:rPr>
              <a:t>Wonder?</a:t>
            </a:r>
            <a:endParaRPr lang="en-US" b="1" i="1" u="sng" dirty="0">
              <a:solidFill>
                <a:srgbClr val="0000FF"/>
              </a:solidFill>
            </a:endParaRPr>
          </a:p>
        </p:txBody>
      </p:sp>
      <p:sp>
        <p:nvSpPr>
          <p:cNvPr id="3" name="Content Placeholder 2"/>
          <p:cNvSpPr>
            <a:spLocks noGrp="1"/>
          </p:cNvSpPr>
          <p:nvPr>
            <p:ph sz="half" idx="1"/>
          </p:nvPr>
        </p:nvSpPr>
        <p:spPr>
          <a:xfrm>
            <a:off x="0" y="651750"/>
            <a:ext cx="4495800" cy="6206250"/>
          </a:xfrm>
        </p:spPr>
        <p:txBody>
          <a:bodyPr>
            <a:normAutofit lnSpcReduction="10000"/>
          </a:bodyPr>
          <a:lstStyle/>
          <a:p>
            <a:r>
              <a:rPr lang="en-US" dirty="0" smtClean="0"/>
              <a:t>With their hate for Protestantism, what do they think of a Protestant document called the Constitution?</a:t>
            </a:r>
          </a:p>
          <a:p>
            <a:r>
              <a:rPr lang="en-US" dirty="0" smtClean="0"/>
              <a:t>“</a:t>
            </a:r>
            <a:r>
              <a:rPr lang="en-US" dirty="0"/>
              <a:t>The Vatican condemned the Declaration of Independence as ‘wickedness’… and called the Constitution of the United States ‘a Satanic document.’ — Avro Manhattan, The Dollar and the Vatican, Ozark Book Publishers, page 26.</a:t>
            </a:r>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5582" r="5582"/>
          <a:stretch>
            <a:fillRect/>
          </a:stretch>
        </p:blipFill>
        <p:spPr>
          <a:xfrm>
            <a:off x="4495800" y="0"/>
            <a:ext cx="4648200" cy="6858000"/>
          </a:xfrm>
        </p:spPr>
      </p:pic>
    </p:spTree>
    <p:extLst>
      <p:ext uri="{BB962C8B-B14F-4D97-AF65-F5344CB8AC3E}">
        <p14:creationId xmlns:p14="http://schemas.microsoft.com/office/powerpoint/2010/main" val="19159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9000"/>
          </a:xfrm>
        </p:spPr>
        <p:txBody>
          <a:bodyPr/>
          <a:lstStyle/>
          <a:p>
            <a:r>
              <a:rPr lang="en-US" b="1" i="1" u="sng" dirty="0" smtClean="0">
                <a:solidFill>
                  <a:srgbClr val="0000FF"/>
                </a:solidFill>
              </a:rPr>
              <a:t>America’s Biggest Enemy!</a:t>
            </a:r>
            <a:endParaRPr lang="en-US" b="1" i="1" u="sng" dirty="0">
              <a:solidFill>
                <a:srgbClr val="0000FF"/>
              </a:solidFill>
            </a:endParaRPr>
          </a:p>
        </p:txBody>
      </p:sp>
      <p:pic>
        <p:nvPicPr>
          <p:cNvPr id="5" name="Content Placeholder 4" descr="index.jpg"/>
          <p:cNvPicPr>
            <a:picLocks noGrp="1" noChangeAspect="1"/>
          </p:cNvPicPr>
          <p:nvPr>
            <p:ph sz="half" idx="1"/>
          </p:nvPr>
        </p:nvPicPr>
        <p:blipFill>
          <a:blip r:embed="rId2">
            <a:extLst>
              <a:ext uri="{28A0092B-C50C-407E-A947-70E740481C1C}">
                <a14:useLocalDpi xmlns:a14="http://schemas.microsoft.com/office/drawing/2010/main" val="0"/>
              </a:ext>
            </a:extLst>
          </a:blip>
          <a:srcRect t="3721" b="3721"/>
          <a:stretch>
            <a:fillRect/>
          </a:stretch>
        </p:blipFill>
        <p:spPr>
          <a:xfrm>
            <a:off x="1" y="869000"/>
            <a:ext cx="4762064" cy="5989000"/>
          </a:xfrm>
        </p:spPr>
      </p:pic>
      <p:sp>
        <p:nvSpPr>
          <p:cNvPr id="4" name="Content Placeholder 3"/>
          <p:cNvSpPr>
            <a:spLocks noGrp="1"/>
          </p:cNvSpPr>
          <p:nvPr>
            <p:ph sz="half" idx="2"/>
          </p:nvPr>
        </p:nvSpPr>
        <p:spPr>
          <a:xfrm>
            <a:off x="4495800" y="752020"/>
            <a:ext cx="4648200" cy="6105980"/>
          </a:xfrm>
        </p:spPr>
        <p:txBody>
          <a:bodyPr>
            <a:noAutofit/>
          </a:bodyPr>
          <a:lstStyle/>
          <a:p>
            <a:r>
              <a:rPr lang="en-US" sz="3600" dirty="0" smtClean="0"/>
              <a:t>Have we lost our minds?  Are we now insane?  What are we doing allowing this murderer to come to America, to speak in the halls of Congress?  Only evil will come to America as a result of this heinous, wicked, and despicable act!!!</a:t>
            </a:r>
            <a:endParaRPr lang="en-US" sz="3600" dirty="0"/>
          </a:p>
        </p:txBody>
      </p:sp>
    </p:spTree>
    <p:extLst>
      <p:ext uri="{BB962C8B-B14F-4D97-AF65-F5344CB8AC3E}">
        <p14:creationId xmlns:p14="http://schemas.microsoft.com/office/powerpoint/2010/main" val="1578620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52020"/>
          </a:xfrm>
        </p:spPr>
        <p:txBody>
          <a:bodyPr>
            <a:normAutofit fontScale="90000"/>
          </a:bodyPr>
          <a:lstStyle/>
          <a:p>
            <a:r>
              <a:rPr lang="en-US" sz="4800" b="1" i="1" u="sng" dirty="0" smtClean="0">
                <a:solidFill>
                  <a:srgbClr val="FF0000"/>
                </a:solidFill>
              </a:rPr>
              <a:t>The Invitee</a:t>
            </a:r>
            <a:endParaRPr lang="en-US" sz="4800" b="1" i="1" u="sng" dirty="0">
              <a:solidFill>
                <a:srgbClr val="FF0000"/>
              </a:solidFill>
            </a:endParaRPr>
          </a:p>
        </p:txBody>
      </p:sp>
      <p:sp>
        <p:nvSpPr>
          <p:cNvPr id="3" name="Content Placeholder 2"/>
          <p:cNvSpPr>
            <a:spLocks noGrp="1"/>
          </p:cNvSpPr>
          <p:nvPr>
            <p:ph sz="half" idx="1"/>
          </p:nvPr>
        </p:nvSpPr>
        <p:spPr>
          <a:xfrm>
            <a:off x="0" y="752020"/>
            <a:ext cx="4495800" cy="6105980"/>
          </a:xfrm>
        </p:spPr>
        <p:txBody>
          <a:bodyPr>
            <a:normAutofit/>
          </a:bodyPr>
          <a:lstStyle/>
          <a:p>
            <a:r>
              <a:rPr lang="en-US" dirty="0" smtClean="0"/>
              <a:t>Attended Archbishop Moeller (Catholic) HS in Cincinnati and went to Xavier University, the 4</a:t>
            </a:r>
            <a:r>
              <a:rPr lang="en-US" baseline="30000" dirty="0" smtClean="0"/>
              <a:t>th</a:t>
            </a:r>
            <a:r>
              <a:rPr lang="en-US" dirty="0" smtClean="0"/>
              <a:t> oldest Jesuit University in America!  Boehner is simply following orders of his masters in bringing Francis here to America!  He loves this because he isn’t working for America; he works for Rome! Second in line to the Presidency!!!!</a:t>
            </a:r>
            <a:endParaRPr lang="en-US" dirty="0"/>
          </a:p>
        </p:txBody>
      </p:sp>
      <p:pic>
        <p:nvPicPr>
          <p:cNvPr id="5" name="Content Placeholder 4" descr="index.jpg"/>
          <p:cNvPicPr>
            <a:picLocks noGrp="1" noChangeAspect="1"/>
          </p:cNvPicPr>
          <p:nvPr>
            <p:ph sz="half" idx="2"/>
          </p:nvPr>
        </p:nvPicPr>
        <p:blipFill>
          <a:blip r:embed="rId2">
            <a:extLst>
              <a:ext uri="{28A0092B-C50C-407E-A947-70E740481C1C}">
                <a14:useLocalDpi xmlns:a14="http://schemas.microsoft.com/office/drawing/2010/main" val="0"/>
              </a:ext>
            </a:extLst>
          </a:blip>
          <a:srcRect l="20686" r="20686"/>
          <a:stretch>
            <a:fillRect/>
          </a:stretch>
        </p:blipFill>
        <p:spPr>
          <a:xfrm>
            <a:off x="4495800" y="752020"/>
            <a:ext cx="4648200" cy="6105980"/>
          </a:xfrm>
        </p:spPr>
      </p:pic>
    </p:spTree>
    <p:extLst>
      <p:ext uri="{BB962C8B-B14F-4D97-AF65-F5344CB8AC3E}">
        <p14:creationId xmlns:p14="http://schemas.microsoft.com/office/powerpoint/2010/main" val="1050450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255</TotalTime>
  <Words>1948</Words>
  <Application>Microsoft Macintosh PowerPoint</Application>
  <PresentationFormat>On-screen Show (4:3)</PresentationFormat>
  <Paragraphs>50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Francis Speaks!</vt:lpstr>
      <vt:lpstr>Insanity!</vt:lpstr>
      <vt:lpstr>A Jesuit Speaks to Congress</vt:lpstr>
      <vt:lpstr>Coming to Speak?!?!?</vt:lpstr>
      <vt:lpstr>Continued</vt:lpstr>
      <vt:lpstr>Part of Jesuit Oath</vt:lpstr>
      <vt:lpstr>Wonder?</vt:lpstr>
      <vt:lpstr>America’s Biggest Enemy!</vt:lpstr>
      <vt:lpstr>The Invitee</vt:lpstr>
      <vt:lpstr>His Mentor/Advisor</vt:lpstr>
      <vt:lpstr>Rome Above All Others!</vt:lpstr>
      <vt:lpstr>Surely Congress Would Object</vt:lpstr>
      <vt:lpstr>What About Supreme Court?</vt:lpstr>
      <vt:lpstr>A Priest Hit it!</vt:lpstr>
      <vt:lpstr>Right Before our Eyes!</vt:lpstr>
      <vt:lpstr>Surely the Churches</vt:lpstr>
      <vt:lpstr>No More Protesting</vt:lpstr>
      <vt:lpstr>But, in Adventism, there…</vt:lpstr>
      <vt:lpstr>Dumb Dogs!!</vt:lpstr>
      <vt:lpstr>What About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Francis Speaks!</dc:title>
  <dc:creator>Erica Hughes</dc:creator>
  <cp:lastModifiedBy>Erica Hughes</cp:lastModifiedBy>
  <cp:revision>14</cp:revision>
  <dcterms:created xsi:type="dcterms:W3CDTF">2015-02-15T21:57:51Z</dcterms:created>
  <dcterms:modified xsi:type="dcterms:W3CDTF">2015-02-28T01:03:34Z</dcterms:modified>
</cp:coreProperties>
</file>