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1" r:id="rId7"/>
    <p:sldId id="263" r:id="rId8"/>
    <p:sldId id="264" r:id="rId9"/>
    <p:sldId id="265" r:id="rId10"/>
    <p:sldId id="266" r:id="rId11"/>
    <p:sldId id="267" r:id="rId12"/>
    <p:sldId id="268" r:id="rId13"/>
    <p:sldId id="271" r:id="rId14"/>
    <p:sldId id="269" r:id="rId15"/>
    <p:sldId id="270" r:id="rId16"/>
    <p:sldId id="273" r:id="rId17"/>
    <p:sldId id="272"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14"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87FA74-E270-4D71-A0AF-48FB6425D070}"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5304-C766-4A2F-A00C-5E469A2C697F}" type="slidenum">
              <a:rPr lang="en-US" smtClean="0"/>
              <a:t>‹#›</a:t>
            </a:fld>
            <a:endParaRPr lang="en-US"/>
          </a:p>
        </p:txBody>
      </p:sp>
    </p:spTree>
    <p:extLst>
      <p:ext uri="{BB962C8B-B14F-4D97-AF65-F5344CB8AC3E}">
        <p14:creationId xmlns:p14="http://schemas.microsoft.com/office/powerpoint/2010/main" val="250441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7FA74-E270-4D71-A0AF-48FB6425D070}"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5304-C766-4A2F-A00C-5E469A2C697F}" type="slidenum">
              <a:rPr lang="en-US" smtClean="0"/>
              <a:t>‹#›</a:t>
            </a:fld>
            <a:endParaRPr lang="en-US"/>
          </a:p>
        </p:txBody>
      </p:sp>
    </p:spTree>
    <p:extLst>
      <p:ext uri="{BB962C8B-B14F-4D97-AF65-F5344CB8AC3E}">
        <p14:creationId xmlns:p14="http://schemas.microsoft.com/office/powerpoint/2010/main" val="426736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7FA74-E270-4D71-A0AF-48FB6425D070}"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5304-C766-4A2F-A00C-5E469A2C697F}" type="slidenum">
              <a:rPr lang="en-US" smtClean="0"/>
              <a:t>‹#›</a:t>
            </a:fld>
            <a:endParaRPr lang="en-US"/>
          </a:p>
        </p:txBody>
      </p:sp>
    </p:spTree>
    <p:extLst>
      <p:ext uri="{BB962C8B-B14F-4D97-AF65-F5344CB8AC3E}">
        <p14:creationId xmlns:p14="http://schemas.microsoft.com/office/powerpoint/2010/main" val="68655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7FA74-E270-4D71-A0AF-48FB6425D070}"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5304-C766-4A2F-A00C-5E469A2C697F}" type="slidenum">
              <a:rPr lang="en-US" smtClean="0"/>
              <a:t>‹#›</a:t>
            </a:fld>
            <a:endParaRPr lang="en-US"/>
          </a:p>
        </p:txBody>
      </p:sp>
    </p:spTree>
    <p:extLst>
      <p:ext uri="{BB962C8B-B14F-4D97-AF65-F5344CB8AC3E}">
        <p14:creationId xmlns:p14="http://schemas.microsoft.com/office/powerpoint/2010/main" val="49786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87FA74-E270-4D71-A0AF-48FB6425D070}"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15304-C766-4A2F-A00C-5E469A2C697F}" type="slidenum">
              <a:rPr lang="en-US" smtClean="0"/>
              <a:t>‹#›</a:t>
            </a:fld>
            <a:endParaRPr lang="en-US"/>
          </a:p>
        </p:txBody>
      </p:sp>
    </p:spTree>
    <p:extLst>
      <p:ext uri="{BB962C8B-B14F-4D97-AF65-F5344CB8AC3E}">
        <p14:creationId xmlns:p14="http://schemas.microsoft.com/office/powerpoint/2010/main" val="1731934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87FA74-E270-4D71-A0AF-48FB6425D070}"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15304-C766-4A2F-A00C-5E469A2C697F}" type="slidenum">
              <a:rPr lang="en-US" smtClean="0"/>
              <a:t>‹#›</a:t>
            </a:fld>
            <a:endParaRPr lang="en-US"/>
          </a:p>
        </p:txBody>
      </p:sp>
    </p:spTree>
    <p:extLst>
      <p:ext uri="{BB962C8B-B14F-4D97-AF65-F5344CB8AC3E}">
        <p14:creationId xmlns:p14="http://schemas.microsoft.com/office/powerpoint/2010/main" val="2425832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87FA74-E270-4D71-A0AF-48FB6425D070}" type="datetimeFigureOut">
              <a:rPr lang="en-US" smtClean="0"/>
              <a:t>8/14/2019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615304-C766-4A2F-A00C-5E469A2C697F}" type="slidenum">
              <a:rPr lang="en-US" smtClean="0"/>
              <a:t>‹#›</a:t>
            </a:fld>
            <a:endParaRPr lang="en-US"/>
          </a:p>
        </p:txBody>
      </p:sp>
    </p:spTree>
    <p:extLst>
      <p:ext uri="{BB962C8B-B14F-4D97-AF65-F5344CB8AC3E}">
        <p14:creationId xmlns:p14="http://schemas.microsoft.com/office/powerpoint/2010/main" val="3605129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87FA74-E270-4D71-A0AF-48FB6425D070}" type="datetimeFigureOut">
              <a:rPr lang="en-US" smtClean="0"/>
              <a:t>8/14/2019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615304-C766-4A2F-A00C-5E469A2C697F}" type="slidenum">
              <a:rPr lang="en-US" smtClean="0"/>
              <a:t>‹#›</a:t>
            </a:fld>
            <a:endParaRPr lang="en-US"/>
          </a:p>
        </p:txBody>
      </p:sp>
    </p:spTree>
    <p:extLst>
      <p:ext uri="{BB962C8B-B14F-4D97-AF65-F5344CB8AC3E}">
        <p14:creationId xmlns:p14="http://schemas.microsoft.com/office/powerpoint/2010/main" val="2138234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7FA74-E270-4D71-A0AF-48FB6425D070}" type="datetimeFigureOut">
              <a:rPr lang="en-US" smtClean="0"/>
              <a:t>8/14/2019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615304-C766-4A2F-A00C-5E469A2C697F}" type="slidenum">
              <a:rPr lang="en-US" smtClean="0"/>
              <a:t>‹#›</a:t>
            </a:fld>
            <a:endParaRPr lang="en-US"/>
          </a:p>
        </p:txBody>
      </p:sp>
    </p:spTree>
    <p:extLst>
      <p:ext uri="{BB962C8B-B14F-4D97-AF65-F5344CB8AC3E}">
        <p14:creationId xmlns:p14="http://schemas.microsoft.com/office/powerpoint/2010/main" val="266561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87FA74-E270-4D71-A0AF-48FB6425D070}"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15304-C766-4A2F-A00C-5E469A2C697F}" type="slidenum">
              <a:rPr lang="en-US" smtClean="0"/>
              <a:t>‹#›</a:t>
            </a:fld>
            <a:endParaRPr lang="en-US"/>
          </a:p>
        </p:txBody>
      </p:sp>
    </p:spTree>
    <p:extLst>
      <p:ext uri="{BB962C8B-B14F-4D97-AF65-F5344CB8AC3E}">
        <p14:creationId xmlns:p14="http://schemas.microsoft.com/office/powerpoint/2010/main" val="297126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87FA74-E270-4D71-A0AF-48FB6425D070}"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15304-C766-4A2F-A00C-5E469A2C697F}" type="slidenum">
              <a:rPr lang="en-US" smtClean="0"/>
              <a:t>‹#›</a:t>
            </a:fld>
            <a:endParaRPr lang="en-US"/>
          </a:p>
        </p:txBody>
      </p:sp>
    </p:spTree>
    <p:extLst>
      <p:ext uri="{BB962C8B-B14F-4D97-AF65-F5344CB8AC3E}">
        <p14:creationId xmlns:p14="http://schemas.microsoft.com/office/powerpoint/2010/main" val="3736129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7FA74-E270-4D71-A0AF-48FB6425D070}" type="datetimeFigureOut">
              <a:rPr lang="en-US" smtClean="0"/>
              <a:t>8/14/2019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15304-C766-4A2F-A00C-5E469A2C697F}" type="slidenum">
              <a:rPr lang="en-US" smtClean="0"/>
              <a:t>‹#›</a:t>
            </a:fld>
            <a:endParaRPr lang="en-US"/>
          </a:p>
        </p:txBody>
      </p:sp>
    </p:spTree>
    <p:extLst>
      <p:ext uri="{BB962C8B-B14F-4D97-AF65-F5344CB8AC3E}">
        <p14:creationId xmlns:p14="http://schemas.microsoft.com/office/powerpoint/2010/main" val="2546459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C00000"/>
                </a:solidFill>
                <a:latin typeface="Algerian" panose="04020705040A02060702" pitchFamily="82" charset="0"/>
              </a:rPr>
              <a:t>Judges, pt. 9 “Samson”</a:t>
            </a:r>
            <a:endParaRPr lang="en-US" b="1" i="1" u="sng" dirty="0">
              <a:solidFill>
                <a:srgbClr val="C0000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71551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 y="365125"/>
            <a:ext cx="45719"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337300" cy="6858000"/>
          </a:xfrm>
          <a:prstGeom prst="rect">
            <a:avLst/>
          </a:prstGeom>
        </p:spPr>
      </p:pic>
      <p:sp>
        <p:nvSpPr>
          <p:cNvPr id="4" name="Content Placeholder 3"/>
          <p:cNvSpPr>
            <a:spLocks noGrp="1"/>
          </p:cNvSpPr>
          <p:nvPr>
            <p:ph sz="half" idx="2"/>
          </p:nvPr>
        </p:nvSpPr>
        <p:spPr>
          <a:xfrm>
            <a:off x="6172200" y="0"/>
            <a:ext cx="6019800" cy="6857999"/>
          </a:xfrm>
        </p:spPr>
        <p:txBody>
          <a:bodyPr>
            <a:normAutofit fontScale="92500" lnSpcReduction="10000"/>
          </a:bodyPr>
          <a:lstStyle/>
          <a:p>
            <a:r>
              <a:rPr lang="en-US" dirty="0" smtClean="0"/>
              <a:t>“For it came to pass, when the flame went up toward heaven from off the altar, that the angel of the LORD ascended in the flame of the altar. And Manoah and his wife looked on it, and fell on their faces to the ground. But the angel of the LORD did no more appear to Manoah and to his wife. Then Manoah knew that he was an angel of the LORD. And Manoah said unto his wife, We shall surely die, because we have seen God. But his wife said unto him, If the LORD were pleased to kill us, he would not have received a burnt offering and a meat offering at our hands, neither would he have shewed us all these things, nor would as at this time have told us such things as these. And the woman bare a son, and called his name Samson: and the child grew, and the LORD blessed him.”  Judges 13:20-24</a:t>
            </a:r>
          </a:p>
          <a:p>
            <a:endParaRPr lang="en-US" dirty="0"/>
          </a:p>
        </p:txBody>
      </p:sp>
    </p:spTree>
    <p:extLst>
      <p:ext uri="{BB962C8B-B14F-4D97-AF65-F5344CB8AC3E}">
        <p14:creationId xmlns:p14="http://schemas.microsoft.com/office/powerpoint/2010/main" val="313169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6299"/>
          </a:xfrm>
        </p:spPr>
        <p:txBody>
          <a:bodyPr/>
          <a:lstStyle/>
          <a:p>
            <a:r>
              <a:rPr lang="en-US" dirty="0" smtClean="0"/>
              <a:t>            </a:t>
            </a:r>
            <a:r>
              <a:rPr lang="en-US" dirty="0" smtClean="0"/>
              <a:t>                </a:t>
            </a:r>
            <a:r>
              <a:rPr lang="en-US" b="1" i="1" u="sng" dirty="0" smtClean="0">
                <a:solidFill>
                  <a:srgbClr val="00B050"/>
                </a:solidFill>
                <a:latin typeface="Algerian" panose="04020705040A02060702" pitchFamily="82" charset="0"/>
              </a:rPr>
              <a:t>Downfall!</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11200"/>
            <a:ext cx="12192000" cy="6146800"/>
          </a:xfrm>
        </p:spPr>
        <p:txBody>
          <a:bodyPr>
            <a:normAutofit lnSpcReduction="10000"/>
          </a:bodyPr>
          <a:lstStyle/>
          <a:p>
            <a:r>
              <a:rPr lang="en-US" sz="3600" dirty="0" smtClean="0"/>
              <a:t>“And </a:t>
            </a:r>
            <a:r>
              <a:rPr lang="en-US" sz="3600" dirty="0" smtClean="0"/>
              <a:t>Samson went down to Timnath, and saw a woman in Timnath of the daughters of the </a:t>
            </a:r>
            <a:r>
              <a:rPr lang="en-US" sz="3600" dirty="0" smtClean="0"/>
              <a:t>Philistines. And </a:t>
            </a:r>
            <a:r>
              <a:rPr lang="en-US" sz="3600" dirty="0" smtClean="0"/>
              <a:t>he came up, and told his father and his mother, and said, I have seen a woman in Timnath of the daughters of the Philistines: now therefore get her for me to </a:t>
            </a:r>
            <a:r>
              <a:rPr lang="en-US" sz="3600" dirty="0" smtClean="0"/>
              <a:t>wife. Then </a:t>
            </a:r>
            <a:r>
              <a:rPr lang="en-US" sz="3600" dirty="0" smtClean="0"/>
              <a:t>his father and his mother said unto him, Is there never a woman among the daughters of thy brethren, or among all my people, that thou goest to take a wife of the uncircumcised Philistines? And Samson said unto his father, Get her for me; for she pleaseth me </a:t>
            </a:r>
            <a:r>
              <a:rPr lang="en-US" sz="3600" dirty="0" smtClean="0"/>
              <a:t>well. But </a:t>
            </a:r>
            <a:r>
              <a:rPr lang="en-US" sz="3600" dirty="0" smtClean="0"/>
              <a:t>his father and his mother knew not that it was of the LORD, that he sought an occasion against the Philistines: for at that time the Philistines had dominion over Israel</a:t>
            </a:r>
            <a:r>
              <a:rPr lang="en-US" sz="3600" dirty="0" smtClean="0"/>
              <a:t>.”  Judg. 14:1-4 </a:t>
            </a:r>
            <a:endParaRPr lang="en-US" sz="3600" dirty="0"/>
          </a:p>
        </p:txBody>
      </p:sp>
    </p:spTree>
    <p:extLst>
      <p:ext uri="{BB962C8B-B14F-4D97-AF65-F5344CB8AC3E}">
        <p14:creationId xmlns:p14="http://schemas.microsoft.com/office/powerpoint/2010/main" val="485793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0070C0"/>
                </a:solidFill>
              </a:rPr>
              <a:t>Noble Destiny Shattered!</a:t>
            </a:r>
            <a:endParaRPr lang="en-US" b="1" i="1" u="sng" dirty="0">
              <a:solidFill>
                <a:srgbClr val="0070C0"/>
              </a:solidFill>
            </a:endParaRPr>
          </a:p>
        </p:txBody>
      </p:sp>
      <p:sp>
        <p:nvSpPr>
          <p:cNvPr id="3" name="Content Placeholder 2"/>
          <p:cNvSpPr>
            <a:spLocks noGrp="1"/>
          </p:cNvSpPr>
          <p:nvPr>
            <p:ph idx="1"/>
          </p:nvPr>
        </p:nvSpPr>
        <p:spPr>
          <a:xfrm>
            <a:off x="0" y="673100"/>
            <a:ext cx="12192000" cy="6184900"/>
          </a:xfrm>
        </p:spPr>
        <p:txBody>
          <a:bodyPr>
            <a:normAutofit/>
          </a:bodyPr>
          <a:lstStyle/>
          <a:p>
            <a:r>
              <a:rPr lang="en-US" sz="2900" dirty="0" smtClean="0"/>
              <a:t>“The </a:t>
            </a:r>
            <a:r>
              <a:rPr lang="en-US" sz="2900" dirty="0"/>
              <a:t>divine promise to Manoah was in due time fulfilled in the birth of a son, to whom the name of Samson was given. As the boy grew up it became evident that he possessed extraordinary physical strength. This was not, however, as Samson and his parents well knew, dependent upon his well-knit sinews, but upon his condition as a Nazarite, of which his unshorn hair was a symbol. Had Samson obeyed the divine commands as faithfully as his parents had done, his would have been a nobler and happier destiny. But association with idolaters corrupted him. The town of Zorah being near the country of the Philistines, Samson came to mingle with them on friendly terms. Thus in his youth intimacies sprang up, the influence of which darkened his whole life. A young woman dwelling in the Philistine town of Timnath engaged Samson's affections, and he determined to make her his wife. To his God-fearing parents, who endeavored to dissuade him from his purpose, his only answer was, “She pleaseth me well.” The parents at last yielded to his wishes, and the marriage took </a:t>
            </a:r>
            <a:r>
              <a:rPr lang="en-US" sz="2900" dirty="0" smtClean="0"/>
              <a:t>place.”  PP 562 </a:t>
            </a:r>
            <a:endParaRPr lang="en-US" sz="2900" dirty="0"/>
          </a:p>
          <a:p>
            <a:endParaRPr lang="en-US" sz="2900" dirty="0"/>
          </a:p>
          <a:p>
            <a:endParaRPr lang="en-US" sz="2900" dirty="0"/>
          </a:p>
          <a:p>
            <a:endParaRPr lang="en-US" dirty="0"/>
          </a:p>
        </p:txBody>
      </p:sp>
    </p:spTree>
    <p:extLst>
      <p:ext uri="{BB962C8B-B14F-4D97-AF65-F5344CB8AC3E}">
        <p14:creationId xmlns:p14="http://schemas.microsoft.com/office/powerpoint/2010/main" val="3744340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7030A0"/>
                </a:solidFill>
                <a:latin typeface="Algerian" panose="04020705040A02060702" pitchFamily="82" charset="0"/>
              </a:rPr>
              <a:t>Hair- Sign of Devotion to God!!</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736600"/>
            <a:ext cx="6019800" cy="6121399"/>
          </a:xfrm>
        </p:spPr>
        <p:txBody>
          <a:bodyPr>
            <a:normAutofit fontScale="92500" lnSpcReduction="20000"/>
          </a:bodyPr>
          <a:lstStyle/>
          <a:p>
            <a:r>
              <a:rPr lang="en-US" dirty="0"/>
              <a:t> </a:t>
            </a:r>
            <a:r>
              <a:rPr lang="en-US" dirty="0" smtClean="0"/>
              <a:t>“Since </a:t>
            </a:r>
            <a:r>
              <a:rPr lang="en-US" dirty="0"/>
              <a:t>He made all things, He made the Sabbath. By Him it was set apart as a memorial of the work of creation. It points to Him as both the Creator and the Sanctifier. It declares that He who created all things in heaven and in earth, and by whom all things hold together, is the head of the church, and that by His power we are reconciled to God. For, speaking of Israel, He said, “I gave them My Sabbaths, to be a sign between Me and them, that they might know that I am the Lord that sanctify them,”—make them holy. Ezekiel 20:12. Then the Sabbath is a sign of Christ's power to make us holy. And it is given to all whom Christ makes holy. As a sign of His sanctifying power, the Sabbath is given to all who through Christ become a part of the Israel of God</a:t>
            </a:r>
            <a:r>
              <a:rPr lang="en-US" dirty="0" smtClean="0"/>
              <a:t>.”  DA, pg. 288 </a:t>
            </a:r>
            <a:endParaRPr lang="en-US" dirty="0"/>
          </a:p>
        </p:txBody>
      </p:sp>
      <p:pic>
        <p:nvPicPr>
          <p:cNvPr id="5" name="Content Placeholder 4"/>
          <p:cNvPicPr>
            <a:picLocks noGrp="1" noChangeAspect="1"/>
          </p:cNvPicPr>
          <p:nvPr>
            <p:ph sz="half" idx="2"/>
          </p:nvPr>
        </p:nvPicPr>
        <p:blipFill>
          <a:blip r:embed="rId2"/>
          <a:stretch>
            <a:fillRect/>
          </a:stretch>
        </p:blipFill>
        <p:spPr>
          <a:xfrm>
            <a:off x="6019801" y="736600"/>
            <a:ext cx="6172200" cy="6121399"/>
          </a:xfrm>
          <a:prstGeom prst="rect">
            <a:avLst/>
          </a:prstGeom>
        </p:spPr>
      </p:pic>
    </p:spTree>
    <p:extLst>
      <p:ext uri="{BB962C8B-B14F-4D97-AF65-F5344CB8AC3E}">
        <p14:creationId xmlns:p14="http://schemas.microsoft.com/office/powerpoint/2010/main" val="3649404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311900" cy="850899"/>
          </a:xfrm>
        </p:spPr>
        <p:txBody>
          <a:bodyPr/>
          <a:lstStyle/>
          <a:p>
            <a:r>
              <a:rPr lang="en-US" dirty="0" smtClean="0"/>
              <a:t>     </a:t>
            </a:r>
            <a:r>
              <a:rPr lang="en-US" b="1" i="1" u="sng" dirty="0" smtClean="0">
                <a:solidFill>
                  <a:srgbClr val="00B050"/>
                </a:solidFill>
              </a:rPr>
              <a:t>Uniting With Enemies! </a:t>
            </a:r>
            <a:endParaRPr lang="en-US" b="1" i="1" u="sng" dirty="0">
              <a:solidFill>
                <a:srgbClr val="00B050"/>
              </a:solidFill>
            </a:endParaRPr>
          </a:p>
        </p:txBody>
      </p:sp>
      <p:pic>
        <p:nvPicPr>
          <p:cNvPr id="5" name="Content Placeholder 4"/>
          <p:cNvPicPr>
            <a:picLocks noGrp="1" noChangeAspect="1"/>
          </p:cNvPicPr>
          <p:nvPr>
            <p:ph sz="half" idx="1"/>
          </p:nvPr>
        </p:nvPicPr>
        <p:blipFill>
          <a:blip r:embed="rId2"/>
          <a:stretch>
            <a:fillRect/>
          </a:stretch>
        </p:blipFill>
        <p:spPr>
          <a:xfrm>
            <a:off x="0" y="673100"/>
            <a:ext cx="6172200" cy="6184899"/>
          </a:xfrm>
          <a:prstGeom prst="rect">
            <a:avLst/>
          </a:prstGeom>
        </p:spPr>
      </p:pic>
      <p:sp>
        <p:nvSpPr>
          <p:cNvPr id="4" name="Content Placeholder 3"/>
          <p:cNvSpPr>
            <a:spLocks noGrp="1"/>
          </p:cNvSpPr>
          <p:nvPr>
            <p:ph sz="half" idx="2"/>
          </p:nvPr>
        </p:nvSpPr>
        <p:spPr>
          <a:xfrm>
            <a:off x="6172200" y="0"/>
            <a:ext cx="6019800" cy="6857999"/>
          </a:xfrm>
        </p:spPr>
        <p:txBody>
          <a:bodyPr>
            <a:normAutofit/>
          </a:bodyPr>
          <a:lstStyle/>
          <a:p>
            <a:r>
              <a:rPr lang="en-US" dirty="0" smtClean="0"/>
              <a:t>“Just </a:t>
            </a:r>
            <a:r>
              <a:rPr lang="en-US" dirty="0"/>
              <a:t>as he was entering upon manhood, the time when he must execute his divine mission—the time above all others when he should have been true to God—Samson connected himself with the enemies of Israel. He did not ask whether he could better glorify God when united with the object of his choice, or whether he was placing himself in a position where he could not fulfill the purpose to be accomplished by his life. To all who seek first to honor Him, God has promised wisdom; but there is no promise to those who are bent upon </a:t>
            </a:r>
            <a:r>
              <a:rPr lang="en-US" dirty="0" smtClean="0"/>
              <a:t>self-pleasing.” PP 563 </a:t>
            </a:r>
            <a:endParaRPr lang="en-US" dirty="0"/>
          </a:p>
          <a:p>
            <a:endParaRPr lang="en-US" dirty="0"/>
          </a:p>
          <a:p>
            <a:endParaRPr lang="en-US" dirty="0"/>
          </a:p>
        </p:txBody>
      </p:sp>
    </p:spTree>
    <p:extLst>
      <p:ext uri="{BB962C8B-B14F-4D97-AF65-F5344CB8AC3E}">
        <p14:creationId xmlns:p14="http://schemas.microsoft.com/office/powerpoint/2010/main" val="1102085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69899"/>
          </a:xfrm>
        </p:spPr>
        <p:txBody>
          <a:bodyPr>
            <a:normAutofit fontScale="90000"/>
          </a:bodyPr>
          <a:lstStyle/>
          <a:p>
            <a:r>
              <a:rPr lang="en-US" dirty="0" smtClean="0"/>
              <a:t>                       </a:t>
            </a:r>
            <a:r>
              <a:rPr lang="en-US" b="1" i="1" u="sng" dirty="0" smtClean="0">
                <a:solidFill>
                  <a:srgbClr val="FF0000"/>
                </a:solidFill>
              </a:rPr>
              <a:t>What Do You Say?</a:t>
            </a:r>
            <a:endParaRPr lang="en-US" b="1" i="1" u="sng" dirty="0">
              <a:solidFill>
                <a:srgbClr val="FF0000"/>
              </a:solidFill>
            </a:endParaRPr>
          </a:p>
        </p:txBody>
      </p:sp>
      <p:sp>
        <p:nvSpPr>
          <p:cNvPr id="3" name="Content Placeholder 2"/>
          <p:cNvSpPr>
            <a:spLocks noGrp="1"/>
          </p:cNvSpPr>
          <p:nvPr>
            <p:ph idx="1"/>
          </p:nvPr>
        </p:nvSpPr>
        <p:spPr>
          <a:xfrm>
            <a:off x="0" y="342900"/>
            <a:ext cx="12192000" cy="6515099"/>
          </a:xfrm>
        </p:spPr>
        <p:txBody>
          <a:bodyPr>
            <a:noAutofit/>
          </a:bodyPr>
          <a:lstStyle/>
          <a:p>
            <a:r>
              <a:rPr lang="en-US" sz="3200" dirty="0" smtClean="0"/>
              <a:t>“How </a:t>
            </a:r>
            <a:r>
              <a:rPr lang="en-US" sz="3200" dirty="0"/>
              <a:t>many are pursuing the same course as did Samson! How often marriages are formed between the godly and the ungodly, because inclination governs in the selection of husband or wife! The parties do not ask counsel of God, nor have His glory in view. Christianity ought to have a controlling influence upon the marriage relation, but it is too often the case that the motives which lead to this union are not in keeping with Christian principles. Satan is constantly seeking to strengthen his power over the people of God by inducing them to enter into alliance with his subjects; and in order to accomplish this he endeavors to arouse unsanctified passions in the heart. But the Lord has in His word plainly instructed His people not to unite themselves with those who have not His love abiding in them. “What concord hath Christ with Belial? or what part hath he that believeth with an infidel? and what agreement hath the temple of God with idols?” 2 Corinthians 6:15, 16. </a:t>
            </a:r>
            <a:r>
              <a:rPr lang="en-US" sz="3200" dirty="0" smtClean="0"/>
              <a:t> PP 563 </a:t>
            </a:r>
            <a:endParaRPr lang="en-US" sz="3200" dirty="0"/>
          </a:p>
          <a:p>
            <a:endParaRPr lang="en-US" sz="3200" dirty="0"/>
          </a:p>
          <a:p>
            <a:endParaRPr lang="en-US" sz="3200" dirty="0"/>
          </a:p>
        </p:txBody>
      </p:sp>
    </p:spTree>
    <p:extLst>
      <p:ext uri="{BB962C8B-B14F-4D97-AF65-F5344CB8AC3E}">
        <p14:creationId xmlns:p14="http://schemas.microsoft.com/office/powerpoint/2010/main" val="3869498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019800" cy="6857999"/>
          </a:xfrm>
        </p:spPr>
        <p:txBody>
          <a:bodyPr>
            <a:normAutofit/>
          </a:bodyPr>
          <a:lstStyle/>
          <a:p>
            <a:r>
              <a:rPr lang="en-US" sz="3600" dirty="0" smtClean="0"/>
              <a:t>For years, Samson’s life was checkered by victory over the Philistines and failure in his own personal life.  Victories at Lehi, and at Gaza, while defeats in his marriage and then going to the prostitute among Philistia!  What a tragic, sordid story of what might have been!!!  Through it all, the heart of God yearned over His erring servant!!!</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019800" y="1"/>
            <a:ext cx="6172200" cy="6857998"/>
          </a:xfrm>
          <a:prstGeom prst="rect">
            <a:avLst/>
          </a:prstGeom>
        </p:spPr>
      </p:pic>
    </p:spTree>
    <p:extLst>
      <p:ext uri="{BB962C8B-B14F-4D97-AF65-F5344CB8AC3E}">
        <p14:creationId xmlns:p14="http://schemas.microsoft.com/office/powerpoint/2010/main" val="3848642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00B050"/>
                </a:solidFill>
                <a:latin typeface="Algerian" panose="04020705040A02060702" pitchFamily="82" charset="0"/>
              </a:rPr>
              <a:t>The Sad Chapters Unfold!</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sz="half" idx="1"/>
          </p:nvPr>
        </p:nvSpPr>
        <p:spPr>
          <a:xfrm>
            <a:off x="0" y="711200"/>
            <a:ext cx="6019800" cy="6146799"/>
          </a:xfrm>
        </p:spPr>
        <p:txBody>
          <a:bodyPr>
            <a:normAutofit fontScale="85000" lnSpcReduction="20000"/>
          </a:bodyPr>
          <a:lstStyle/>
          <a:p>
            <a:r>
              <a:rPr lang="en-US" dirty="0" smtClean="0"/>
              <a:t>“After </a:t>
            </a:r>
            <a:r>
              <a:rPr lang="en-US" dirty="0"/>
              <a:t>his victory the Israelites made Samson judge, and he ruled Israel for twenty years. But one wrong step prepares the way for another. Samson had transgressed the command of God by taking a wife from the Philistines, and again he ventured among them—now his deadly enemies—in the indulgence of unlawful passion. Trusting to his great strength, which had inspired the Philistines with such terror, he went boldly to Gaza, to visit a harlot of that place. The inhabitants of the city learned of his presence, and they were eager for revenge. Their enemy was shut safely within the walls of the most strongly fortified of all their cities; they felt sure of their prey, and only waited till the morning to complete their triumph. At midnight Samson was aroused. The accusing voice of conscience filled him with remorse, as he remembered that he had broken his vow as a Nazarite. </a:t>
            </a:r>
            <a:r>
              <a:rPr lang="en-US" b="1" i="1" u="sng" dirty="0">
                <a:solidFill>
                  <a:srgbClr val="FF0000"/>
                </a:solidFill>
              </a:rPr>
              <a:t>But notwithstanding his sin, God's mercy had not forsaken him</a:t>
            </a:r>
            <a:r>
              <a:rPr lang="en-US" b="1" i="1" u="sng" dirty="0" smtClean="0">
                <a:solidFill>
                  <a:srgbClr val="FF0000"/>
                </a:solidFill>
              </a:rPr>
              <a:t>.” </a:t>
            </a:r>
            <a:r>
              <a:rPr lang="en-US" dirty="0" smtClean="0"/>
              <a:t> PP, pg. 564</a:t>
            </a:r>
            <a:endParaRPr lang="en-US" dirty="0"/>
          </a:p>
        </p:txBody>
      </p:sp>
      <p:pic>
        <p:nvPicPr>
          <p:cNvPr id="5" name="Content Placeholder 4"/>
          <p:cNvPicPr>
            <a:picLocks noGrp="1" noChangeAspect="1"/>
          </p:cNvPicPr>
          <p:nvPr>
            <p:ph sz="half" idx="2"/>
          </p:nvPr>
        </p:nvPicPr>
        <p:blipFill>
          <a:blip r:embed="rId2"/>
          <a:stretch>
            <a:fillRect/>
          </a:stretch>
        </p:blipFill>
        <p:spPr>
          <a:xfrm>
            <a:off x="6019801" y="711200"/>
            <a:ext cx="6172200" cy="6146799"/>
          </a:xfrm>
          <a:prstGeom prst="rect">
            <a:avLst/>
          </a:prstGeom>
        </p:spPr>
      </p:pic>
    </p:spTree>
    <p:extLst>
      <p:ext uri="{BB962C8B-B14F-4D97-AF65-F5344CB8AC3E}">
        <p14:creationId xmlns:p14="http://schemas.microsoft.com/office/powerpoint/2010/main" val="2787644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88900"/>
            <a:ext cx="6019800" cy="6769100"/>
          </a:xfrm>
        </p:spPr>
        <p:txBody>
          <a:bodyPr>
            <a:normAutofit fontScale="92500" lnSpcReduction="10000"/>
          </a:bodyPr>
          <a:lstStyle/>
          <a:p>
            <a:r>
              <a:rPr lang="en-US" dirty="0" smtClean="0"/>
              <a:t>“Faith </a:t>
            </a:r>
            <a:r>
              <a:rPr lang="en-US" dirty="0"/>
              <a:t>is in no sense allied to presumption. Only he who has true faith is secure against presumption, for presumption is Satan's counterfeit of faith. Faith claims God's promises and brings forth fruit in obedience. Presumption also claims the promises but uses them as Satan did, to excuse </a:t>
            </a:r>
            <a:r>
              <a:rPr lang="en-US" smtClean="0"/>
              <a:t>transgression. Faith </a:t>
            </a:r>
            <a:r>
              <a:rPr lang="en-US" dirty="0"/>
              <a:t>would have led our first parents to trust the love of God and to obey His commands. Presumption led them to transgress His law, believing that His great love would save them from the consequence of their sin. It is not faith that claims the favor of Heaven without complying with the conditions on which mercy is to be granted. Genuine faith has its foundation in the promises and provisions of the Scriptures.--DA 126 </a:t>
            </a:r>
          </a:p>
        </p:txBody>
      </p:sp>
    </p:spTree>
    <p:extLst>
      <p:ext uri="{BB962C8B-B14F-4D97-AF65-F5344CB8AC3E}">
        <p14:creationId xmlns:p14="http://schemas.microsoft.com/office/powerpoint/2010/main" val="1522883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normAutofit/>
          </a:bodyPr>
          <a:lstStyle/>
          <a:p>
            <a:r>
              <a:rPr lang="en-US" dirty="0" smtClean="0"/>
              <a:t>                    </a:t>
            </a:r>
            <a:r>
              <a:rPr lang="en-US" b="1" i="1" u="sng" dirty="0" smtClean="0">
                <a:solidFill>
                  <a:srgbClr val="0070C0"/>
                </a:solidFill>
                <a:latin typeface="Algerian" panose="04020705040A02060702" pitchFamily="82" charset="0"/>
              </a:rPr>
              <a:t>What Else is New??</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60400"/>
            <a:ext cx="12192000" cy="6197599"/>
          </a:xfrm>
        </p:spPr>
        <p:txBody>
          <a:bodyPr>
            <a:normAutofit/>
          </a:bodyPr>
          <a:lstStyle/>
          <a:p>
            <a:r>
              <a:rPr lang="en-US" sz="4400" dirty="0" smtClean="0"/>
              <a:t>“And the children of Israel did evil again in the sight of the LORD; and the LORD delivered them into the hand of the Philistines forty years. And there was a certain man of Zorah, of the family of the Danites, whose name was Manoah; and his wife was barren, and bare not. And the angel of the LORD appeared unto the woman, and said unto her, Behold now, thou art barren, and bearest not: but thou shalt conceive, and bear a son.”  Judges 13:1-3</a:t>
            </a:r>
            <a:endParaRPr lang="en-US" sz="4400" dirty="0"/>
          </a:p>
        </p:txBody>
      </p:sp>
    </p:spTree>
    <p:extLst>
      <p:ext uri="{BB962C8B-B14F-4D97-AF65-F5344CB8AC3E}">
        <p14:creationId xmlns:p14="http://schemas.microsoft.com/office/powerpoint/2010/main" val="395011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FF0000"/>
                </a:solidFill>
                <a:latin typeface="Algerian" panose="04020705040A02060702" pitchFamily="82" charset="0"/>
              </a:rPr>
              <a:t>Crucial!</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98500"/>
            <a:ext cx="12192000" cy="6159499"/>
          </a:xfrm>
        </p:spPr>
        <p:txBody>
          <a:bodyPr>
            <a:normAutofit/>
          </a:bodyPr>
          <a:lstStyle/>
          <a:p>
            <a:r>
              <a:rPr lang="en-US" sz="3400" dirty="0" smtClean="0"/>
              <a:t>“On the border of the hill country overlooking the Philistine plain was the little town of Zorah. Here dwelt the family of Manoah, of the tribe of Dan, one of the few households that amid the general defection had remained true to Jehovah. To the childless wife of Manoah “the Angel of Jehovah” appeared with the message that she should have a son, through whom God would begin to deliver Israel. </a:t>
            </a:r>
            <a:r>
              <a:rPr lang="en-US" sz="3400" b="1" i="1" u="sng" dirty="0" smtClean="0"/>
              <a:t>In view of this the Angel gave her instruction concerning her own habits, and also for the treatment of her child:</a:t>
            </a:r>
            <a:r>
              <a:rPr lang="en-US" sz="3400" dirty="0" smtClean="0"/>
              <a:t> “Now therefore beware, I pray thee, and drink not wine nor strong drink, and eat not any unclean thing.” And the same prohibition was to be imposed, from the first, upon the child, with the addition that his hair should not be cut; for he was to be consecrated to God as a Nazarite from his birth.” PP 560 </a:t>
            </a:r>
            <a:endParaRPr lang="en-US" sz="3400" dirty="0"/>
          </a:p>
        </p:txBody>
      </p:sp>
    </p:spTree>
    <p:extLst>
      <p:ext uri="{BB962C8B-B14F-4D97-AF65-F5344CB8AC3E}">
        <p14:creationId xmlns:p14="http://schemas.microsoft.com/office/powerpoint/2010/main" val="522870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850899"/>
          </a:xfrm>
        </p:spPr>
        <p:txBody>
          <a:bodyPr/>
          <a:lstStyle/>
          <a:p>
            <a:r>
              <a:rPr lang="en-US" dirty="0" smtClean="0"/>
              <a:t>     </a:t>
            </a:r>
            <a:r>
              <a:rPr lang="en-US" b="1" i="1" u="sng" dirty="0" smtClean="0">
                <a:solidFill>
                  <a:srgbClr val="7030A0"/>
                </a:solidFill>
                <a:latin typeface="Algerian" panose="04020705040A02060702" pitchFamily="82" charset="0"/>
              </a:rPr>
              <a:t>Land of Zorah</a:t>
            </a:r>
            <a:endParaRPr lang="en-US" b="1" i="1" u="sng" dirty="0">
              <a:solidFill>
                <a:srgbClr val="7030A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723900"/>
            <a:ext cx="6019800" cy="6134100"/>
          </a:xfrm>
        </p:spPr>
        <p:txBody>
          <a:bodyPr>
            <a:normAutofit/>
          </a:bodyPr>
          <a:lstStyle/>
          <a:p>
            <a:r>
              <a:rPr lang="en-US" sz="3200" dirty="0" smtClean="0"/>
              <a:t>Not very far from Jerusalem to the east was a small community called Zorah in the land of Dan.  Dan bordered Philistia to the south.  It was here that a miracle occurred.  Like the ladies of old: Sarai, Rachel, and Hannah, the barren wife of Manoah would bear a miracle son.  These miracle children were to teach a deep, spiritual truth, one we are slow to learn and ready to forget.</a:t>
            </a:r>
            <a:endParaRPr lang="en-US" sz="3200" dirty="0"/>
          </a:p>
        </p:txBody>
      </p:sp>
    </p:spTree>
    <p:extLst>
      <p:ext uri="{BB962C8B-B14F-4D97-AF65-F5344CB8AC3E}">
        <p14:creationId xmlns:p14="http://schemas.microsoft.com/office/powerpoint/2010/main" val="4067516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63599"/>
          </a:xfrm>
        </p:spPr>
        <p:txBody>
          <a:bodyPr>
            <a:normAutofit fontScale="90000"/>
          </a:bodyPr>
          <a:lstStyle/>
          <a:p>
            <a:r>
              <a:rPr lang="en-US" b="1" i="1" dirty="0" smtClean="0">
                <a:solidFill>
                  <a:srgbClr val="00B0F0"/>
                </a:solidFill>
                <a:latin typeface="Arial" panose="020B0604020202020204" pitchFamily="34" charset="0"/>
                <a:cs typeface="Arial" panose="020B0604020202020204" pitchFamily="34" charset="0"/>
              </a:rPr>
              <a:t>               </a:t>
            </a:r>
            <a:r>
              <a:rPr lang="en-US" b="1" i="1" u="sng" dirty="0" smtClean="0">
                <a:solidFill>
                  <a:srgbClr val="00B0F0"/>
                </a:solidFill>
                <a:latin typeface="Arial" panose="020B0604020202020204" pitchFamily="34" charset="0"/>
                <a:cs typeface="Arial" panose="020B0604020202020204" pitchFamily="34" charset="0"/>
              </a:rPr>
              <a:t>Miracle physical and spiritual birth!</a:t>
            </a:r>
            <a:endParaRPr lang="en-US" b="1" i="1" u="sng"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723900"/>
            <a:ext cx="12192000" cy="6134099"/>
          </a:xfrm>
        </p:spPr>
        <p:txBody>
          <a:bodyPr>
            <a:normAutofit/>
          </a:bodyPr>
          <a:lstStyle/>
          <a:p>
            <a:r>
              <a:rPr lang="en-US" sz="4000" dirty="0" smtClean="0"/>
              <a:t>“The birth of a son to Zacharias, like the birth of the child of Abraham, and that of Mary, was to teach a great spiritual truth, a truth that we are slow to learn and ready to forget. In ourselves we are incapable of doing any good thing; but that which we cannot do will be wrought by the power of God in every submissive and believing soul. It was through faith that the child of promise was given. It is through faith that spiritual life is begotten, and we are enabled to do the works of righteousness.”  DA, pg. 98</a:t>
            </a:r>
            <a:endParaRPr lang="en-US" sz="4000" dirty="0"/>
          </a:p>
        </p:txBody>
      </p:sp>
    </p:spTree>
    <p:extLst>
      <p:ext uri="{BB962C8B-B14F-4D97-AF65-F5344CB8AC3E}">
        <p14:creationId xmlns:p14="http://schemas.microsoft.com/office/powerpoint/2010/main" val="81781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1999"/>
          </a:xfrm>
        </p:spPr>
        <p:txBody>
          <a:bodyPr/>
          <a:lstStyle/>
          <a:p>
            <a:r>
              <a:rPr lang="en-US" dirty="0" smtClean="0"/>
              <a:t>                      </a:t>
            </a:r>
            <a:r>
              <a:rPr lang="en-US" b="1" i="1" u="sng" dirty="0" smtClean="0">
                <a:solidFill>
                  <a:srgbClr val="00B050"/>
                </a:solidFill>
              </a:rPr>
              <a:t>Success Demands Temperance!</a:t>
            </a:r>
            <a:endParaRPr lang="en-US" b="1" i="1" u="sng" dirty="0">
              <a:solidFill>
                <a:srgbClr val="00B050"/>
              </a:solidFill>
            </a:endParaRPr>
          </a:p>
        </p:txBody>
      </p:sp>
      <p:sp>
        <p:nvSpPr>
          <p:cNvPr id="3" name="Content Placeholder 2"/>
          <p:cNvSpPr>
            <a:spLocks noGrp="1"/>
          </p:cNvSpPr>
          <p:nvPr>
            <p:ph sz="half" idx="1"/>
          </p:nvPr>
        </p:nvSpPr>
        <p:spPr>
          <a:xfrm>
            <a:off x="0" y="673100"/>
            <a:ext cx="6019800" cy="6184900"/>
          </a:xfrm>
        </p:spPr>
        <p:txBody>
          <a:bodyPr>
            <a:normAutofit/>
          </a:bodyPr>
          <a:lstStyle/>
          <a:p>
            <a:r>
              <a:rPr lang="en-US" sz="3600" dirty="0" smtClean="0"/>
              <a:t>“Now therefore beware, I pray thee, and drink not wine nor strong drink, and eat not any unclean thing: For, lo, thou shalt conceive, and bear a son; and no razor shall come on his head: for the child shall be a Nazarite unto God from the womb: and he shall begin to deliver Israel out of the hand of the Philistines.”  Judges 3:4,5</a:t>
            </a:r>
          </a:p>
          <a:p>
            <a:endParaRPr lang="en-US" sz="3600" dirty="0"/>
          </a:p>
        </p:txBody>
      </p:sp>
      <p:pic>
        <p:nvPicPr>
          <p:cNvPr id="5" name="Content Placeholder 4"/>
          <p:cNvPicPr>
            <a:picLocks noGrp="1" noChangeAspect="1"/>
          </p:cNvPicPr>
          <p:nvPr>
            <p:ph sz="half" idx="2"/>
          </p:nvPr>
        </p:nvPicPr>
        <p:blipFill>
          <a:blip r:embed="rId2"/>
          <a:stretch>
            <a:fillRect/>
          </a:stretch>
        </p:blipFill>
        <p:spPr>
          <a:xfrm>
            <a:off x="5892800" y="673100"/>
            <a:ext cx="6299200" cy="6184899"/>
          </a:xfrm>
          <a:prstGeom prst="rect">
            <a:avLst/>
          </a:prstGeom>
        </p:spPr>
      </p:pic>
    </p:spTree>
    <p:extLst>
      <p:ext uri="{BB962C8B-B14F-4D97-AF65-F5344CB8AC3E}">
        <p14:creationId xmlns:p14="http://schemas.microsoft.com/office/powerpoint/2010/main" val="3196921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2500"/>
          </a:xfrm>
        </p:spPr>
        <p:txBody>
          <a:bodyPr>
            <a:normAutofit/>
          </a:bodyPr>
          <a:lstStyle/>
          <a:p>
            <a:r>
              <a:rPr lang="en-US" dirty="0" smtClean="0"/>
              <a:t>              </a:t>
            </a:r>
            <a:r>
              <a:rPr lang="en-US" b="1" i="1" u="sng" dirty="0" smtClean="0">
                <a:solidFill>
                  <a:srgbClr val="0070C0"/>
                </a:solidFill>
                <a:latin typeface="Algerian" panose="04020705040A02060702" pitchFamily="82" charset="0"/>
              </a:rPr>
              <a:t>Both Parents Responsible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62000"/>
            <a:ext cx="12192000" cy="6095999"/>
          </a:xfrm>
        </p:spPr>
        <p:txBody>
          <a:bodyPr>
            <a:normAutofit fontScale="92500" lnSpcReduction="20000"/>
          </a:bodyPr>
          <a:lstStyle/>
          <a:p>
            <a:r>
              <a:rPr lang="en-US" dirty="0" smtClean="0"/>
              <a:t>“God had an important work for the promised child of Manoah to do, and it was to secure for him the qualifications necessary for this work that the habits of both the mother and the child were to be carefully regulated. “Neither let her drink wine or strong drink,” was the Angel's instruction for the wife of Manoah, “nor eat any unclean thing. All that I commanded her let her observe.” The child will be affected for good or for evil by the habits of the mother. She must herself be controlled by principle and must practice temperance and self-denial, if she would seek the welfare of her child. Unwise advisers will urge upon the mother the necessity of gratifying every wish and impulse, but such teaching is false and mischievous. The mother is by the command of God Himself placed under the most solemn obligation to exercise self-control. And fathers as well as mothers are involved in this responsibility. Both parents transmit their own characteristics, mental and physical, their dispositions and appetites, to their children. As the result of parental intemperance children often lack physical strength and mental and moral power. Liquor drinkers and tobacco users may, and do, transmit their insatiable craving, their inflamed blood and irritable nerves, to their children. The licentious often bequeath their unholy desires, and even loathsome diseases, as a legacy to their offspring. And as the children have less power to resist temptation than had the parents, the tendency is for each generation to fall lower and lower. To a great degree parents are responsible not only for the violent passions and perverted appetites of their children but for the infirmities of the thousands born deaf, blind, diseased, or idiotic.”  PP 561</a:t>
            </a:r>
          </a:p>
          <a:p>
            <a:endParaRPr lang="en-US" dirty="0"/>
          </a:p>
        </p:txBody>
      </p:sp>
    </p:spTree>
    <p:extLst>
      <p:ext uri="{BB962C8B-B14F-4D97-AF65-F5344CB8AC3E}">
        <p14:creationId xmlns:p14="http://schemas.microsoft.com/office/powerpoint/2010/main" val="1513918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700"/>
          </a:xfrm>
        </p:spPr>
        <p:txBody>
          <a:bodyPr>
            <a:normAutofit/>
          </a:bodyPr>
          <a:lstStyle/>
          <a:p>
            <a:endParaRPr lang="en-US" dirty="0"/>
          </a:p>
        </p:txBody>
      </p:sp>
      <p:sp>
        <p:nvSpPr>
          <p:cNvPr id="3" name="Content Placeholder 2"/>
          <p:cNvSpPr>
            <a:spLocks noGrp="1"/>
          </p:cNvSpPr>
          <p:nvPr>
            <p:ph idx="1"/>
          </p:nvPr>
        </p:nvSpPr>
        <p:spPr>
          <a:xfrm>
            <a:off x="0" y="901702"/>
            <a:ext cx="12192000" cy="5956298"/>
          </a:xfrm>
        </p:spPr>
        <p:txBody>
          <a:bodyPr>
            <a:normAutofit/>
          </a:bodyPr>
          <a:lstStyle/>
          <a:p>
            <a:r>
              <a:rPr lang="en-US" sz="3200" dirty="0" smtClean="0"/>
              <a:t>“The inquiry of every father and mother should be, “What shall we do unto the child that shall be born unto us?” The effect of prenatal influences has been by many lightly regarded; but the instruction sent from heaven to those Hebrew parents, and twice repeated in the most explicit and solemn manner, shows how this matter is looked upon by our Creator. And it was not enough that the promised child should receive a good legacy from the parents. This must be followed by careful training and the formation of right habits. God directed that the future judge and deliverer of Israel should be trained to strict temperance from infancy. He was to be a Nazarite from his birth, thus being placed under a perpetual prohibition against the use of wine or strong drink. The lessons of temperance, self-denial, and self-control are to be taught to children even from babyhood.”  PP 561 </a:t>
            </a:r>
          </a:p>
          <a:p>
            <a:endParaRPr lang="en-US" sz="3200" dirty="0" smtClean="0"/>
          </a:p>
        </p:txBody>
      </p:sp>
    </p:spTree>
    <p:extLst>
      <p:ext uri="{BB962C8B-B14F-4D97-AF65-F5344CB8AC3E}">
        <p14:creationId xmlns:p14="http://schemas.microsoft.com/office/powerpoint/2010/main" val="3518069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400"/>
          </a:xfrm>
        </p:spPr>
        <p:txBody>
          <a:bodyPr>
            <a:normAutofit/>
          </a:bodyPr>
          <a:lstStyle/>
          <a:p>
            <a:r>
              <a:rPr lang="en-US" dirty="0" smtClean="0"/>
              <a:t>                                </a:t>
            </a:r>
            <a:r>
              <a:rPr lang="en-US" b="1" i="1" u="sng" dirty="0" smtClean="0">
                <a:solidFill>
                  <a:srgbClr val="92D050"/>
                </a:solidFill>
              </a:rPr>
              <a:t>Judicious!</a:t>
            </a:r>
            <a:endParaRPr lang="en-US" b="1" i="1" u="sng" dirty="0">
              <a:solidFill>
                <a:srgbClr val="92D050"/>
              </a:solidFill>
            </a:endParaRPr>
          </a:p>
        </p:txBody>
      </p:sp>
      <p:sp>
        <p:nvSpPr>
          <p:cNvPr id="3" name="Content Placeholder 2"/>
          <p:cNvSpPr>
            <a:spLocks noGrp="1"/>
          </p:cNvSpPr>
          <p:nvPr>
            <p:ph idx="1"/>
          </p:nvPr>
        </p:nvSpPr>
        <p:spPr>
          <a:xfrm>
            <a:off x="0" y="660400"/>
            <a:ext cx="12192000" cy="6197599"/>
          </a:xfrm>
        </p:spPr>
        <p:txBody>
          <a:bodyPr>
            <a:normAutofit/>
          </a:bodyPr>
          <a:lstStyle/>
          <a:p>
            <a:r>
              <a:rPr lang="en-US" dirty="0" smtClean="0"/>
              <a:t>“The angel's prohibition included “every unclean thing.” The distinction between articles of food as clean and unclean was not a merely ceremonial and arbitrary regulation, but was based upon sanitary principles. To the observance of this distinction may be traced, in a great degree, the marvelous vitality which for thousands of years has distinguished the Jewish people. The principles of temperance must be carried further than the mere use of spirituous liquors. The use of stimulating and indigestible food is often equally injurious to health, and in many cases sows the seeds of drunkenness. True temperance teaches us to dispense entirely with everything hurtful and to use judiciously that which is healthful. There are few who realize as they should how much their habits of diet have to do with their health, their character, their usefulness in this world, and their eternal destiny. The appetite should ever be in subjection to the moral and intellectual powers. The body should be servant to the mind, and not the mind to the body.”  PP 562 </a:t>
            </a:r>
          </a:p>
          <a:p>
            <a:endParaRPr lang="en-US" dirty="0" smtClean="0"/>
          </a:p>
          <a:p>
            <a:endParaRPr lang="en-US" dirty="0"/>
          </a:p>
        </p:txBody>
      </p:sp>
    </p:spTree>
    <p:extLst>
      <p:ext uri="{BB962C8B-B14F-4D97-AF65-F5344CB8AC3E}">
        <p14:creationId xmlns:p14="http://schemas.microsoft.com/office/powerpoint/2010/main" val="2229601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2723</Words>
  <Application>Microsoft Office PowerPoint</Application>
  <PresentationFormat>Widescreen</PresentationFormat>
  <Paragraphs>32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Judges, pt. 9 “Samson”</vt:lpstr>
      <vt:lpstr>                    What Else is New??</vt:lpstr>
      <vt:lpstr>                               Crucial!</vt:lpstr>
      <vt:lpstr>     Land of Zorah</vt:lpstr>
      <vt:lpstr>               Miracle physical and spiritual birth!</vt:lpstr>
      <vt:lpstr>                      Success Demands Temperance!</vt:lpstr>
      <vt:lpstr>              Both Parents Responsible</vt:lpstr>
      <vt:lpstr>PowerPoint Presentation</vt:lpstr>
      <vt:lpstr>                                Judicious!</vt:lpstr>
      <vt:lpstr>PowerPoint Presentation</vt:lpstr>
      <vt:lpstr>                            Downfall!</vt:lpstr>
      <vt:lpstr>                   Noble Destiny Shattered!</vt:lpstr>
      <vt:lpstr>           Hair- Sign of Devotion to God!!</vt:lpstr>
      <vt:lpstr>     Uniting With Enemies! </vt:lpstr>
      <vt:lpstr>                       What Do You Say?</vt:lpstr>
      <vt:lpstr>PowerPoint Presentation</vt:lpstr>
      <vt:lpstr>                 The Sad Chapters Unfold!</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Judges, pt. 9 “Samson”</dc:title>
  <dc:creator>All Public</dc:creator>
  <cp:lastModifiedBy>All Public</cp:lastModifiedBy>
  <cp:revision>13</cp:revision>
  <dcterms:created xsi:type="dcterms:W3CDTF">2019-08-13T18:56:10Z</dcterms:created>
  <dcterms:modified xsi:type="dcterms:W3CDTF">2019-08-14T20:55:01Z</dcterms:modified>
</cp:coreProperties>
</file>