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912" r:id="rId3"/>
    <p:sldId id="690" r:id="rId4"/>
    <p:sldId id="259" r:id="rId5"/>
    <p:sldId id="260" r:id="rId6"/>
    <p:sldId id="261" r:id="rId7"/>
    <p:sldId id="691" r:id="rId8"/>
    <p:sldId id="692" r:id="rId9"/>
    <p:sldId id="693" r:id="rId10"/>
    <p:sldId id="694" r:id="rId11"/>
    <p:sldId id="695" r:id="rId12"/>
    <p:sldId id="696" r:id="rId13"/>
    <p:sldId id="700" r:id="rId14"/>
    <p:sldId id="701" r:id="rId15"/>
    <p:sldId id="988" r:id="rId16"/>
    <p:sldId id="85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11/20/2025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11/20/2025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FE1F-F596-4548-8A25-1B3C256D01E6}"/>
              </a:ext>
            </a:extLst>
          </p:cNvPr>
          <p:cNvSpPr>
            <a:spLocks noGrp="1"/>
          </p:cNvSpPr>
          <p:nvPr>
            <p:ph type="title"/>
          </p:nvPr>
        </p:nvSpPr>
        <p:spPr>
          <a:xfrm>
            <a:off x="838200" y="-278687"/>
            <a:ext cx="10515600" cy="1325563"/>
          </a:xfrm>
        </p:spPr>
        <p:txBody>
          <a:bodyPr/>
          <a:lstStyle/>
          <a:p>
            <a:pPr algn="r"/>
            <a:r>
              <a:rPr lang="en-US" b="1" u="sng" dirty="0">
                <a:solidFill>
                  <a:srgbClr val="FFC000"/>
                </a:solidFill>
                <a:effectLst>
                  <a:outerShdw blurRad="38100" dist="38100" dir="2700000" algn="tl">
                    <a:srgbClr val="000000">
                      <a:alpha val="43137"/>
                    </a:srgbClr>
                  </a:outerShdw>
                </a:effectLst>
              </a:rPr>
              <a:t>NT Fearing God</a:t>
            </a:r>
          </a:p>
        </p:txBody>
      </p:sp>
      <p:sp>
        <p:nvSpPr>
          <p:cNvPr id="4" name="TextBox 3">
            <a:extLst>
              <a:ext uri="{FF2B5EF4-FFF2-40B4-BE49-F238E27FC236}">
                <a16:creationId xmlns:a16="http://schemas.microsoft.com/office/drawing/2014/main" id="{8295D8AF-FB48-4428-8246-B6100C7B6F1D}"/>
              </a:ext>
            </a:extLst>
          </p:cNvPr>
          <p:cNvSpPr txBox="1"/>
          <p:nvPr/>
        </p:nvSpPr>
        <p:spPr>
          <a:xfrm>
            <a:off x="128296" y="515732"/>
            <a:ext cx="5796642" cy="6494085"/>
          </a:xfrm>
          <a:prstGeom prst="rect">
            <a:avLst/>
          </a:prstGeom>
          <a:noFill/>
        </p:spPr>
        <p:txBody>
          <a:bodyPr wrap="square">
            <a:spAutoFit/>
          </a:bodyPr>
          <a:lstStyle/>
          <a:p>
            <a:r>
              <a:rPr lang="en-US" sz="3200" dirty="0"/>
              <a:t>Matt. 10:28-31 “And </a:t>
            </a:r>
            <a:r>
              <a:rPr lang="en-US" sz="3200" b="1" u="sng" dirty="0"/>
              <a:t>fear not them which kill the body, but are not able to kill the soul: but rather fear him which is able to destroy both soul and body in hell</a:t>
            </a:r>
            <a:r>
              <a:rPr lang="en-US" sz="3200" dirty="0"/>
              <a:t>. Are not two sparrows sold for a farthing? and one of them shall not fall on the ground without your Father. But the very hairs of your head are all numbered. Fear ye not therefore, ye are of more value than many sparrows.”</a:t>
            </a:r>
          </a:p>
        </p:txBody>
      </p:sp>
      <p:pic>
        <p:nvPicPr>
          <p:cNvPr id="5" name="Picture 4">
            <a:extLst>
              <a:ext uri="{FF2B5EF4-FFF2-40B4-BE49-F238E27FC236}">
                <a16:creationId xmlns:a16="http://schemas.microsoft.com/office/drawing/2014/main" id="{38173721-52F3-471C-B4A6-AE59770C2715}"/>
              </a:ext>
            </a:extLst>
          </p:cNvPr>
          <p:cNvPicPr>
            <a:picLocks noChangeAspect="1"/>
          </p:cNvPicPr>
          <p:nvPr/>
        </p:nvPicPr>
        <p:blipFill>
          <a:blip r:embed="rId2"/>
          <a:stretch>
            <a:fillRect/>
          </a:stretch>
        </p:blipFill>
        <p:spPr>
          <a:xfrm>
            <a:off x="6076950" y="1390650"/>
            <a:ext cx="6115050" cy="4076700"/>
          </a:xfrm>
          <a:prstGeom prst="rect">
            <a:avLst/>
          </a:prstGeom>
        </p:spPr>
      </p:pic>
    </p:spTree>
    <p:extLst>
      <p:ext uri="{BB962C8B-B14F-4D97-AF65-F5344CB8AC3E}">
        <p14:creationId xmlns:p14="http://schemas.microsoft.com/office/powerpoint/2010/main" val="87148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30A-846B-44F1-B97A-09D5D2240BE2}"/>
              </a:ext>
            </a:extLst>
          </p:cNvPr>
          <p:cNvSpPr>
            <a:spLocks noGrp="1"/>
          </p:cNvSpPr>
          <p:nvPr>
            <p:ph type="title"/>
          </p:nvPr>
        </p:nvSpPr>
        <p:spPr>
          <a:xfrm>
            <a:off x="838200" y="-288018"/>
            <a:ext cx="10515600" cy="1325563"/>
          </a:xfrm>
        </p:spPr>
        <p:txBody>
          <a:bodyPr/>
          <a:lstStyle/>
          <a:p>
            <a:r>
              <a:rPr lang="en-US" dirty="0"/>
              <a:t>Fear God=Keep the Commandments</a:t>
            </a:r>
          </a:p>
        </p:txBody>
      </p:sp>
      <p:sp>
        <p:nvSpPr>
          <p:cNvPr id="4" name="TextBox 3">
            <a:extLst>
              <a:ext uri="{FF2B5EF4-FFF2-40B4-BE49-F238E27FC236}">
                <a16:creationId xmlns:a16="http://schemas.microsoft.com/office/drawing/2014/main" id="{0C8E8DD4-264A-4A57-83EC-D471A44552ED}"/>
              </a:ext>
            </a:extLst>
          </p:cNvPr>
          <p:cNvSpPr txBox="1"/>
          <p:nvPr/>
        </p:nvSpPr>
        <p:spPr>
          <a:xfrm>
            <a:off x="5047862" y="803194"/>
            <a:ext cx="7032171" cy="5693866"/>
          </a:xfrm>
          <a:prstGeom prst="rect">
            <a:avLst/>
          </a:prstGeom>
          <a:noFill/>
        </p:spPr>
        <p:txBody>
          <a:bodyPr wrap="square">
            <a:spAutoFit/>
          </a:bodyPr>
          <a:lstStyle/>
          <a:p>
            <a:r>
              <a:rPr lang="en-US" sz="2800" dirty="0"/>
              <a:t>Deut. 5:29 “</a:t>
            </a:r>
            <a:r>
              <a:rPr lang="en-US" sz="2800" b="1" u="sng" dirty="0"/>
              <a:t>O that there were such an heart in them, that they would fear me, and keep all my commandments always</a:t>
            </a:r>
            <a:r>
              <a:rPr lang="en-US" sz="2800" dirty="0"/>
              <a:t>, that it might be well with them, and with their children for ever!”</a:t>
            </a:r>
          </a:p>
          <a:p>
            <a:endParaRPr lang="en-US" sz="2800" dirty="0"/>
          </a:p>
          <a:p>
            <a:r>
              <a:rPr lang="en-US" sz="2800" dirty="0"/>
              <a:t>Prov. 8:13 “</a:t>
            </a:r>
            <a:r>
              <a:rPr lang="en-US" sz="2800" b="1" u="sng" dirty="0"/>
              <a:t>The fear of the </a:t>
            </a:r>
            <a:r>
              <a:rPr lang="en-US" sz="2800" b="1" u="sng" cap="small" dirty="0">
                <a:effectLst/>
              </a:rPr>
              <a:t>Lord</a:t>
            </a:r>
            <a:r>
              <a:rPr lang="en-US" sz="2800" b="1" u="sng" dirty="0"/>
              <a:t> is to hate evil: pride, and arrogancy, and the evil way, and the froward mouth, do I hate</a:t>
            </a:r>
            <a:r>
              <a:rPr lang="en-US" sz="2800" dirty="0"/>
              <a:t>.”</a:t>
            </a:r>
          </a:p>
          <a:p>
            <a:endParaRPr lang="en-US" sz="2800" dirty="0"/>
          </a:p>
          <a:p>
            <a:r>
              <a:rPr lang="en-US" sz="2800" dirty="0"/>
              <a:t>Job 28:28 “And unto man he said, Behold, the </a:t>
            </a:r>
            <a:r>
              <a:rPr lang="en-US" sz="2800" b="1" u="sng" dirty="0"/>
              <a:t>fear of the </a:t>
            </a:r>
            <a:r>
              <a:rPr lang="en-US" sz="2800" b="1" u="sng" cap="small" dirty="0">
                <a:effectLst/>
              </a:rPr>
              <a:t>Lord</a:t>
            </a:r>
            <a:r>
              <a:rPr lang="en-US" sz="2800" b="1" u="sng" dirty="0"/>
              <a:t>, that is wisdom; and to depart from evil is understanding</a:t>
            </a:r>
            <a:r>
              <a:rPr lang="en-US" sz="2800" dirty="0"/>
              <a:t>.”</a:t>
            </a:r>
          </a:p>
        </p:txBody>
      </p:sp>
      <p:pic>
        <p:nvPicPr>
          <p:cNvPr id="5" name="Picture 4">
            <a:extLst>
              <a:ext uri="{FF2B5EF4-FFF2-40B4-BE49-F238E27FC236}">
                <a16:creationId xmlns:a16="http://schemas.microsoft.com/office/drawing/2014/main" id="{82BEF436-F2C1-45C9-8BCA-7A64B251E22D}"/>
              </a:ext>
            </a:extLst>
          </p:cNvPr>
          <p:cNvPicPr>
            <a:picLocks noChangeAspect="1"/>
          </p:cNvPicPr>
          <p:nvPr/>
        </p:nvPicPr>
        <p:blipFill>
          <a:blip r:embed="rId2"/>
          <a:stretch>
            <a:fillRect/>
          </a:stretch>
        </p:blipFill>
        <p:spPr>
          <a:xfrm>
            <a:off x="689590" y="869587"/>
            <a:ext cx="4143667" cy="5627473"/>
          </a:xfrm>
          <a:prstGeom prst="rect">
            <a:avLst/>
          </a:prstGeom>
        </p:spPr>
      </p:pic>
    </p:spTree>
    <p:extLst>
      <p:ext uri="{BB962C8B-B14F-4D97-AF65-F5344CB8AC3E}">
        <p14:creationId xmlns:p14="http://schemas.microsoft.com/office/powerpoint/2010/main" val="3992689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907F-0ABC-4A61-B87C-92FD5BF3846F}"/>
              </a:ext>
            </a:extLst>
          </p:cNvPr>
          <p:cNvSpPr>
            <a:spLocks noGrp="1"/>
          </p:cNvSpPr>
          <p:nvPr>
            <p:ph type="title"/>
          </p:nvPr>
        </p:nvSpPr>
        <p:spPr>
          <a:xfrm>
            <a:off x="754225" y="-297348"/>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Give Glory to Him!</a:t>
            </a:r>
          </a:p>
        </p:txBody>
      </p:sp>
      <p:sp>
        <p:nvSpPr>
          <p:cNvPr id="4" name="TextBox 3">
            <a:extLst>
              <a:ext uri="{FF2B5EF4-FFF2-40B4-BE49-F238E27FC236}">
                <a16:creationId xmlns:a16="http://schemas.microsoft.com/office/drawing/2014/main" id="{889A0D30-268D-4757-924F-5515BB7D4677}"/>
              </a:ext>
            </a:extLst>
          </p:cNvPr>
          <p:cNvSpPr txBox="1"/>
          <p:nvPr/>
        </p:nvSpPr>
        <p:spPr>
          <a:xfrm>
            <a:off x="0" y="539915"/>
            <a:ext cx="9619861" cy="6124754"/>
          </a:xfrm>
          <a:prstGeom prst="rect">
            <a:avLst/>
          </a:prstGeom>
          <a:noFill/>
        </p:spPr>
        <p:txBody>
          <a:bodyPr wrap="square">
            <a:spAutoFit/>
          </a:bodyPr>
          <a:lstStyle/>
          <a:p>
            <a:r>
              <a:rPr lang="en-US" sz="2800" dirty="0"/>
              <a:t>1 Cor. 10:31 “</a:t>
            </a:r>
            <a:r>
              <a:rPr lang="en-US" sz="2800" b="1" u="sng" dirty="0"/>
              <a:t>Whether therefore ye eat, or drink, or whatsoever ye do, do all to the glory of God</a:t>
            </a:r>
            <a:r>
              <a:rPr lang="en-US" sz="2800" dirty="0"/>
              <a:t>.”</a:t>
            </a:r>
          </a:p>
          <a:p>
            <a:endParaRPr lang="en-US" sz="2800" dirty="0"/>
          </a:p>
          <a:p>
            <a:r>
              <a:rPr lang="en-US" sz="2800" dirty="0"/>
              <a:t>John 15:1-2,5-8 “I am the true vine, and my Father is the husbandman.</a:t>
            </a:r>
            <a:r>
              <a:rPr lang="en-US" sz="2800" baseline="30000" dirty="0"/>
              <a:t> </a:t>
            </a:r>
            <a:r>
              <a:rPr lang="en-US" sz="2800" b="1" u="sng" dirty="0"/>
              <a:t>Every branch in me that </a:t>
            </a:r>
            <a:r>
              <a:rPr lang="en-US" sz="2800" b="1" u="sng" dirty="0" err="1"/>
              <a:t>beareth</a:t>
            </a:r>
            <a:r>
              <a:rPr lang="en-US" sz="2800" b="1" u="sng" dirty="0"/>
              <a:t> not fruit he taketh away: and every branch that </a:t>
            </a:r>
            <a:r>
              <a:rPr lang="en-US" sz="2800" b="1" u="sng" dirty="0" err="1"/>
              <a:t>beareth</a:t>
            </a:r>
            <a:r>
              <a:rPr lang="en-US" sz="2800" b="1" u="sng" dirty="0"/>
              <a:t> fruit, he </a:t>
            </a:r>
            <a:r>
              <a:rPr lang="en-US" sz="2800" b="1" u="sng" dirty="0" err="1"/>
              <a:t>purgeth</a:t>
            </a:r>
            <a:r>
              <a:rPr lang="en-US" sz="2800" b="1" u="sng" dirty="0"/>
              <a:t> it, that it may bring forth more fruit</a:t>
            </a:r>
            <a:r>
              <a:rPr lang="en-US" sz="2800" dirty="0"/>
              <a:t>. . . . I am the vine, ye are the branches: He that </a:t>
            </a:r>
            <a:r>
              <a:rPr lang="en-US" sz="2800" dirty="0" err="1"/>
              <a:t>abideth</a:t>
            </a:r>
            <a:r>
              <a:rPr lang="en-US" sz="2800" dirty="0"/>
              <a:t> in me, and I in him, the same bringeth forth much fruit: for without me ye can do nothing.</a:t>
            </a:r>
            <a:r>
              <a:rPr lang="en-US" sz="2800" baseline="30000" dirty="0"/>
              <a:t> </a:t>
            </a:r>
            <a:r>
              <a:rPr lang="en-US" sz="2800" dirty="0"/>
              <a:t>If a man abide not in me, he is cast forth as a branch, and is withered; and men gather them, and cast them into the fire, and they are burned.</a:t>
            </a:r>
            <a:r>
              <a:rPr lang="en-US" sz="2800" baseline="30000" dirty="0"/>
              <a:t> </a:t>
            </a:r>
            <a:r>
              <a:rPr lang="en-US" sz="2800" dirty="0"/>
              <a:t>If ye abide in me, and my words abide in you, ye shall ask what ye will, and it shall be done unto you. </a:t>
            </a:r>
            <a:r>
              <a:rPr lang="en-US" sz="2800" b="1" u="sng" dirty="0"/>
              <a:t>Herein is my Father glorified, that ye bear much fruit; so shall ye be my disciples</a:t>
            </a:r>
            <a:r>
              <a:rPr lang="en-US" sz="2800" dirty="0"/>
              <a:t>.”</a:t>
            </a:r>
          </a:p>
        </p:txBody>
      </p:sp>
      <p:pic>
        <p:nvPicPr>
          <p:cNvPr id="5" name="Picture 4">
            <a:extLst>
              <a:ext uri="{FF2B5EF4-FFF2-40B4-BE49-F238E27FC236}">
                <a16:creationId xmlns:a16="http://schemas.microsoft.com/office/drawing/2014/main" id="{B395088C-805C-4CB9-A4B5-4E13BC399C74}"/>
              </a:ext>
            </a:extLst>
          </p:cNvPr>
          <p:cNvPicPr>
            <a:picLocks noChangeAspect="1"/>
          </p:cNvPicPr>
          <p:nvPr/>
        </p:nvPicPr>
        <p:blipFill rotWithShape="1">
          <a:blip r:embed="rId2"/>
          <a:srcRect b="5460"/>
          <a:stretch/>
        </p:blipFill>
        <p:spPr>
          <a:xfrm>
            <a:off x="9594357" y="0"/>
            <a:ext cx="2563429" cy="4544008"/>
          </a:xfrm>
          <a:prstGeom prst="rect">
            <a:avLst/>
          </a:prstGeom>
        </p:spPr>
      </p:pic>
      <p:pic>
        <p:nvPicPr>
          <p:cNvPr id="6" name="Picture 5">
            <a:extLst>
              <a:ext uri="{FF2B5EF4-FFF2-40B4-BE49-F238E27FC236}">
                <a16:creationId xmlns:a16="http://schemas.microsoft.com/office/drawing/2014/main" id="{FAC684DB-9ABB-44AE-A7E6-0F9F4D6EA513}"/>
              </a:ext>
            </a:extLst>
          </p:cNvPr>
          <p:cNvPicPr>
            <a:picLocks noChangeAspect="1"/>
          </p:cNvPicPr>
          <p:nvPr/>
        </p:nvPicPr>
        <p:blipFill>
          <a:blip r:embed="rId3"/>
          <a:stretch>
            <a:fillRect/>
          </a:stretch>
        </p:blipFill>
        <p:spPr>
          <a:xfrm>
            <a:off x="9853127" y="4550852"/>
            <a:ext cx="2307148" cy="2307148"/>
          </a:xfrm>
          <a:prstGeom prst="rect">
            <a:avLst/>
          </a:prstGeom>
        </p:spPr>
      </p:pic>
    </p:spTree>
    <p:extLst>
      <p:ext uri="{BB962C8B-B14F-4D97-AF65-F5344CB8AC3E}">
        <p14:creationId xmlns:p14="http://schemas.microsoft.com/office/powerpoint/2010/main" val="417813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53D-A91E-45D5-8612-28C9186C6896}"/>
              </a:ext>
            </a:extLst>
          </p:cNvPr>
          <p:cNvSpPr>
            <a:spLocks noGrp="1"/>
          </p:cNvSpPr>
          <p:nvPr>
            <p:ph type="title"/>
          </p:nvPr>
        </p:nvSpPr>
        <p:spPr>
          <a:xfrm>
            <a:off x="838200" y="-260026"/>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Worship the Creator</a:t>
            </a:r>
          </a:p>
        </p:txBody>
      </p:sp>
      <p:sp>
        <p:nvSpPr>
          <p:cNvPr id="4" name="TextBox 3">
            <a:extLst>
              <a:ext uri="{FF2B5EF4-FFF2-40B4-BE49-F238E27FC236}">
                <a16:creationId xmlns:a16="http://schemas.microsoft.com/office/drawing/2014/main" id="{BED91933-3626-4CB4-B3C8-4DB4745CE9D0}"/>
              </a:ext>
            </a:extLst>
          </p:cNvPr>
          <p:cNvSpPr txBox="1"/>
          <p:nvPr/>
        </p:nvSpPr>
        <p:spPr>
          <a:xfrm>
            <a:off x="5987921" y="605230"/>
            <a:ext cx="6097554" cy="6124754"/>
          </a:xfrm>
          <a:prstGeom prst="rect">
            <a:avLst/>
          </a:prstGeom>
          <a:noFill/>
        </p:spPr>
        <p:txBody>
          <a:bodyPr wrap="square">
            <a:spAutoFit/>
          </a:bodyPr>
          <a:lstStyle/>
          <a:p>
            <a:r>
              <a:rPr lang="en-US" sz="2800" dirty="0"/>
              <a:t>Rev. 14:7 “</a:t>
            </a:r>
            <a:r>
              <a:rPr lang="en-US" sz="2800" b="1" u="sng" dirty="0"/>
              <a:t>and worship him that made heaven, and earth, and the sea, and the fountains of waters”</a:t>
            </a:r>
          </a:p>
          <a:p>
            <a:endParaRPr lang="en-US" sz="2800" b="1" u="sng" dirty="0"/>
          </a:p>
          <a:p>
            <a:r>
              <a:rPr lang="en-US" sz="2800" dirty="0"/>
              <a:t>Gen. 2:1-3 “Thus the heavens and the earth were finished, and all the host of them.</a:t>
            </a:r>
            <a:r>
              <a:rPr lang="en-US" sz="2800" baseline="30000" dirty="0"/>
              <a:t> </a:t>
            </a:r>
            <a:r>
              <a:rPr lang="en-US" sz="2800" b="1" u="sng" dirty="0"/>
              <a:t>And on the seventh day God ended his work which he had made; and he rested on the seventh day from all his work which he had made</a:t>
            </a:r>
            <a:r>
              <a:rPr lang="en-US" sz="2800" dirty="0"/>
              <a:t>.</a:t>
            </a:r>
            <a:r>
              <a:rPr lang="en-US" sz="2800" baseline="30000" dirty="0"/>
              <a:t> </a:t>
            </a:r>
            <a:r>
              <a:rPr lang="en-US" sz="2800" dirty="0"/>
              <a:t>And </a:t>
            </a:r>
            <a:r>
              <a:rPr lang="en-US" sz="2800" b="1" u="sng" dirty="0"/>
              <a:t>God blessed the seventh day, and sanctified it</a:t>
            </a:r>
            <a:r>
              <a:rPr lang="en-US" sz="2800" dirty="0"/>
              <a:t>: because that in it he had rested from all his work which God created and made.”</a:t>
            </a:r>
          </a:p>
        </p:txBody>
      </p:sp>
      <p:pic>
        <p:nvPicPr>
          <p:cNvPr id="5" name="Picture 4">
            <a:extLst>
              <a:ext uri="{FF2B5EF4-FFF2-40B4-BE49-F238E27FC236}">
                <a16:creationId xmlns:a16="http://schemas.microsoft.com/office/drawing/2014/main" id="{931211DF-4F6D-460B-AE8C-825751C19172}"/>
              </a:ext>
            </a:extLst>
          </p:cNvPr>
          <p:cNvPicPr>
            <a:picLocks noChangeAspect="1"/>
          </p:cNvPicPr>
          <p:nvPr/>
        </p:nvPicPr>
        <p:blipFill>
          <a:blip r:embed="rId2"/>
          <a:stretch>
            <a:fillRect/>
          </a:stretch>
        </p:blipFill>
        <p:spPr>
          <a:xfrm>
            <a:off x="106525" y="698338"/>
            <a:ext cx="5794058" cy="2819304"/>
          </a:xfrm>
          <a:prstGeom prst="rect">
            <a:avLst/>
          </a:prstGeom>
        </p:spPr>
      </p:pic>
      <p:pic>
        <p:nvPicPr>
          <p:cNvPr id="6" name="Picture 5">
            <a:extLst>
              <a:ext uri="{FF2B5EF4-FFF2-40B4-BE49-F238E27FC236}">
                <a16:creationId xmlns:a16="http://schemas.microsoft.com/office/drawing/2014/main" id="{50502FAE-0B3D-4BA4-A8B0-9DE3693B49BB}"/>
              </a:ext>
            </a:extLst>
          </p:cNvPr>
          <p:cNvPicPr>
            <a:picLocks noChangeAspect="1"/>
          </p:cNvPicPr>
          <p:nvPr/>
        </p:nvPicPr>
        <p:blipFill>
          <a:blip r:embed="rId3"/>
          <a:stretch>
            <a:fillRect/>
          </a:stretch>
        </p:blipFill>
        <p:spPr>
          <a:xfrm>
            <a:off x="998667" y="3619500"/>
            <a:ext cx="4391025" cy="3238500"/>
          </a:xfrm>
          <a:prstGeom prst="rect">
            <a:avLst/>
          </a:prstGeom>
        </p:spPr>
      </p:pic>
    </p:spTree>
    <p:extLst>
      <p:ext uri="{BB962C8B-B14F-4D97-AF65-F5344CB8AC3E}">
        <p14:creationId xmlns:p14="http://schemas.microsoft.com/office/powerpoint/2010/main" val="272475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1AF9-9506-46F5-9816-EC6B3EC1C35E}"/>
              </a:ext>
            </a:extLst>
          </p:cNvPr>
          <p:cNvSpPr>
            <a:spLocks noGrp="1"/>
          </p:cNvSpPr>
          <p:nvPr>
            <p:ph type="title"/>
          </p:nvPr>
        </p:nvSpPr>
        <p:spPr>
          <a:xfrm>
            <a:off x="838200" y="-232035"/>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Lost Commandment Restored!</a:t>
            </a:r>
          </a:p>
        </p:txBody>
      </p:sp>
      <p:sp>
        <p:nvSpPr>
          <p:cNvPr id="4" name="TextBox 3">
            <a:extLst>
              <a:ext uri="{FF2B5EF4-FFF2-40B4-BE49-F238E27FC236}">
                <a16:creationId xmlns:a16="http://schemas.microsoft.com/office/drawing/2014/main" id="{32B1970A-4296-4245-BA3D-08DD880A4AC9}"/>
              </a:ext>
            </a:extLst>
          </p:cNvPr>
          <p:cNvSpPr txBox="1"/>
          <p:nvPr/>
        </p:nvSpPr>
        <p:spPr>
          <a:xfrm>
            <a:off x="249595" y="1093528"/>
            <a:ext cx="6412462" cy="5262979"/>
          </a:xfrm>
          <a:prstGeom prst="rect">
            <a:avLst/>
          </a:prstGeom>
          <a:noFill/>
        </p:spPr>
        <p:txBody>
          <a:bodyPr wrap="square">
            <a:spAutoFit/>
          </a:bodyPr>
          <a:lstStyle/>
          <a:p>
            <a:r>
              <a:rPr lang="en-US" sz="2800" dirty="0"/>
              <a:t>Ex. 20:8-11 “</a:t>
            </a:r>
            <a:r>
              <a:rPr lang="en-US" sz="2800" b="1" u="sng" dirty="0"/>
              <a:t>Remember the sabbath day, to keep it holy</a:t>
            </a:r>
            <a:r>
              <a:rPr lang="en-US" sz="2800" dirty="0"/>
              <a:t>. Six days shalt thou </a:t>
            </a:r>
            <a:r>
              <a:rPr lang="en-US" sz="2800" dirty="0" err="1"/>
              <a:t>labour</a:t>
            </a:r>
            <a:r>
              <a:rPr lang="en-US" sz="2800" dirty="0"/>
              <a:t>, and do all thy work: </a:t>
            </a:r>
            <a:r>
              <a:rPr lang="en-US" sz="2800" b="1" u="sng" dirty="0"/>
              <a:t>But the seventh day is the sabbath of the Lord thy God: in it thou shalt not do any work, thou, nor thy son, nor thy daughter, thy manservant, nor thy maidservant, nor thy cattle, nor thy stranger that is within thy gates</a:t>
            </a:r>
            <a:r>
              <a:rPr lang="en-US" sz="2800" dirty="0"/>
              <a:t>: </a:t>
            </a:r>
            <a:r>
              <a:rPr lang="en-US" sz="2800" b="1" u="sng" dirty="0"/>
              <a:t>For in six days the Lord made heaven and earth, the sea, and all that in them is, and rested the seventh day: wherefore the Lord blessed the sabbath day, and hallowed it.”</a:t>
            </a:r>
          </a:p>
        </p:txBody>
      </p:sp>
      <p:pic>
        <p:nvPicPr>
          <p:cNvPr id="5" name="Picture 4">
            <a:extLst>
              <a:ext uri="{FF2B5EF4-FFF2-40B4-BE49-F238E27FC236}">
                <a16:creationId xmlns:a16="http://schemas.microsoft.com/office/drawing/2014/main" id="{364D46E3-19B0-456D-89E0-0EF785E3615D}"/>
              </a:ext>
            </a:extLst>
          </p:cNvPr>
          <p:cNvPicPr>
            <a:picLocks noChangeAspect="1"/>
          </p:cNvPicPr>
          <p:nvPr/>
        </p:nvPicPr>
        <p:blipFill>
          <a:blip r:embed="rId2"/>
          <a:stretch>
            <a:fillRect/>
          </a:stretch>
        </p:blipFill>
        <p:spPr>
          <a:xfrm>
            <a:off x="7250661" y="1085850"/>
            <a:ext cx="4505909" cy="5542268"/>
          </a:xfrm>
          <a:prstGeom prst="rect">
            <a:avLst/>
          </a:prstGeom>
        </p:spPr>
      </p:pic>
    </p:spTree>
    <p:extLst>
      <p:ext uri="{BB962C8B-B14F-4D97-AF65-F5344CB8AC3E}">
        <p14:creationId xmlns:p14="http://schemas.microsoft.com/office/powerpoint/2010/main" val="4209358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9AB67-F923-5E43-F0A7-6139D405A00E}"/>
              </a:ext>
            </a:extLst>
          </p:cNvPr>
          <p:cNvSpPr>
            <a:spLocks noGrp="1"/>
          </p:cNvSpPr>
          <p:nvPr>
            <p:ph type="title"/>
          </p:nvPr>
        </p:nvSpPr>
        <p:spPr>
          <a:xfrm>
            <a:off x="735169" y="-162909"/>
            <a:ext cx="10515600" cy="1325563"/>
          </a:xfrm>
        </p:spPr>
        <p:txBody>
          <a:bodyPr/>
          <a:lstStyle/>
          <a:p>
            <a:pPr algn="ctr"/>
            <a:r>
              <a:rPr lang="en-US" b="1" dirty="0">
                <a:effectLst>
                  <a:outerShdw blurRad="38100" dist="38100" dir="2700000" algn="tl">
                    <a:srgbClr val="000000">
                      <a:alpha val="43137"/>
                    </a:srgbClr>
                  </a:outerShdw>
                </a:effectLst>
              </a:rPr>
              <a:t>What Will We Choose?</a:t>
            </a:r>
          </a:p>
        </p:txBody>
      </p:sp>
      <p:pic>
        <p:nvPicPr>
          <p:cNvPr id="3" name="Picture 2">
            <a:extLst>
              <a:ext uri="{FF2B5EF4-FFF2-40B4-BE49-F238E27FC236}">
                <a16:creationId xmlns:a16="http://schemas.microsoft.com/office/drawing/2014/main" id="{3DDD419E-236A-5049-6F17-8429EE13D533}"/>
              </a:ext>
            </a:extLst>
          </p:cNvPr>
          <p:cNvPicPr>
            <a:picLocks noChangeAspect="1"/>
          </p:cNvPicPr>
          <p:nvPr/>
        </p:nvPicPr>
        <p:blipFill>
          <a:blip r:embed="rId2"/>
          <a:srcRect t="6831" b="32605"/>
          <a:stretch>
            <a:fillRect/>
          </a:stretch>
        </p:blipFill>
        <p:spPr>
          <a:xfrm>
            <a:off x="-14181" y="1162654"/>
            <a:ext cx="12206181" cy="5544356"/>
          </a:xfrm>
          <a:prstGeom prst="rect">
            <a:avLst/>
          </a:prstGeom>
        </p:spPr>
      </p:pic>
      <p:pic>
        <p:nvPicPr>
          <p:cNvPr id="4" name="Picture 3">
            <a:extLst>
              <a:ext uri="{FF2B5EF4-FFF2-40B4-BE49-F238E27FC236}">
                <a16:creationId xmlns:a16="http://schemas.microsoft.com/office/drawing/2014/main" id="{900B9311-D843-BF0F-36CC-8334855DD383}"/>
              </a:ext>
            </a:extLst>
          </p:cNvPr>
          <p:cNvPicPr>
            <a:picLocks noChangeAspect="1"/>
          </p:cNvPicPr>
          <p:nvPr/>
        </p:nvPicPr>
        <p:blipFill>
          <a:blip r:embed="rId3"/>
          <a:srcRect l="10867" t="7700" r="9981" b="38300"/>
          <a:stretch>
            <a:fillRect/>
          </a:stretch>
        </p:blipFill>
        <p:spPr>
          <a:xfrm>
            <a:off x="6310649" y="1275008"/>
            <a:ext cx="5629318" cy="5432002"/>
          </a:xfrm>
          <a:prstGeom prst="rect">
            <a:avLst/>
          </a:prstGeom>
        </p:spPr>
      </p:pic>
    </p:spTree>
    <p:extLst>
      <p:ext uri="{BB962C8B-B14F-4D97-AF65-F5344CB8AC3E}">
        <p14:creationId xmlns:p14="http://schemas.microsoft.com/office/powerpoint/2010/main" val="217233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585323"/>
          </a:xfrm>
          <a:prstGeom prst="rect">
            <a:avLst/>
          </a:prstGeom>
          <a:noFill/>
        </p:spPr>
        <p:txBody>
          <a:bodyPr wrap="square" rtlCol="0">
            <a:spAutoFit/>
          </a:bodyPr>
          <a:lstStyle/>
          <a:p>
            <a:pPr marL="342900" indent="-342900">
              <a:buAutoNum type="arabicPeriod"/>
            </a:pPr>
            <a:r>
              <a:rPr lang="en-US" strike="sngStrike"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strike="sngStrike" dirty="0"/>
              <a:t>Explain the Millerite movement and the 2300 days as the only ones who understood the significance of this passage</a:t>
            </a:r>
          </a:p>
          <a:p>
            <a:pPr marL="342900" indent="-342900">
              <a:buAutoNum type="arabicPeriod"/>
            </a:pPr>
            <a:r>
              <a:rPr lang="en-US" strike="sngStrike" dirty="0"/>
              <a:t>Walk through the events and the errors, highlight the importance of the sanctuary throughout</a:t>
            </a:r>
          </a:p>
          <a:p>
            <a:pPr marL="342900" indent="-342900">
              <a:buAutoNum type="arabicPeriod"/>
            </a:pPr>
            <a:r>
              <a:rPr lang="en-US" strike="sngStrike" dirty="0"/>
              <a:t>Loughborough’s account, etc. </a:t>
            </a:r>
          </a:p>
          <a:p>
            <a:pPr marL="342900" indent="-342900">
              <a:buAutoNum type="arabicPeriod"/>
            </a:pPr>
            <a:r>
              <a:rPr lang="en-US" strike="sngStrike" dirty="0"/>
              <a:t>3 Angel’s Messages—the worldwide message, the Second Great Awakening, Great Disappointment of the disciples</a:t>
            </a:r>
          </a:p>
        </p:txBody>
      </p:sp>
    </p:spTree>
    <p:extLst>
      <p:ext uri="{BB962C8B-B14F-4D97-AF65-F5344CB8AC3E}">
        <p14:creationId xmlns:p14="http://schemas.microsoft.com/office/powerpoint/2010/main" val="105788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4677-53E9-70A1-678B-72E0326A2A72}"/>
              </a:ext>
            </a:extLst>
          </p:cNvPr>
          <p:cNvSpPr>
            <a:spLocks noGrp="1"/>
          </p:cNvSpPr>
          <p:nvPr>
            <p:ph type="title"/>
          </p:nvPr>
        </p:nvSpPr>
        <p:spPr>
          <a:xfrm>
            <a:off x="651077" y="-464515"/>
            <a:ext cx="10515600" cy="1325563"/>
          </a:xfrm>
        </p:spPr>
        <p:txBody>
          <a:bodyPr/>
          <a:lstStyle/>
          <a:p>
            <a:r>
              <a:rPr lang="en-US" b="1" dirty="0">
                <a:effectLst>
                  <a:outerShdw blurRad="38100" dist="38100" dir="2700000" algn="tl">
                    <a:srgbClr val="000000">
                      <a:alpha val="43137"/>
                    </a:srgbClr>
                  </a:outerShdw>
                </a:effectLst>
              </a:rPr>
              <a:t>Recap…</a:t>
            </a:r>
          </a:p>
        </p:txBody>
      </p:sp>
      <p:sp>
        <p:nvSpPr>
          <p:cNvPr id="3" name="TextBox 2">
            <a:extLst>
              <a:ext uri="{FF2B5EF4-FFF2-40B4-BE49-F238E27FC236}">
                <a16:creationId xmlns:a16="http://schemas.microsoft.com/office/drawing/2014/main" id="{36D8F9A0-217D-FA90-6109-58CF0D0CA2F1}"/>
              </a:ext>
            </a:extLst>
          </p:cNvPr>
          <p:cNvSpPr txBox="1"/>
          <p:nvPr/>
        </p:nvSpPr>
        <p:spPr>
          <a:xfrm>
            <a:off x="89647" y="282118"/>
            <a:ext cx="8410409" cy="6740307"/>
          </a:xfrm>
          <a:prstGeom prst="rect">
            <a:avLst/>
          </a:prstGeom>
          <a:noFill/>
        </p:spPr>
        <p:txBody>
          <a:bodyPr wrap="square" rtlCol="0">
            <a:spAutoFit/>
          </a:bodyPr>
          <a:lstStyle/>
          <a:p>
            <a:r>
              <a:rPr lang="en-US" sz="2400" dirty="0"/>
              <a:t>So far we have found that the Millerite Movement of 1844 was ordained of God to: </a:t>
            </a:r>
          </a:p>
          <a:p>
            <a:endParaRPr lang="en-US" sz="2400" dirty="0"/>
          </a:p>
          <a:p>
            <a:pPr marL="457200" indent="-457200">
              <a:buAutoNum type="arabicPeriod"/>
            </a:pPr>
            <a:r>
              <a:rPr lang="en-US" sz="2400" dirty="0"/>
              <a:t>Complete the work of the Reformation in “restoring” the Sanctuary</a:t>
            </a:r>
          </a:p>
          <a:p>
            <a:pPr marL="457200" indent="-457200">
              <a:buAutoNum type="arabicPeriod"/>
            </a:pPr>
            <a:r>
              <a:rPr lang="en-US" sz="2400" dirty="0"/>
              <a:t>Fulfills to the day the prophetic time periods of Daniel 8, from 457BC-1844</a:t>
            </a:r>
          </a:p>
          <a:p>
            <a:pPr marL="457200" indent="-457200">
              <a:buAutoNum type="arabicPeriod"/>
            </a:pPr>
            <a:r>
              <a:rPr lang="en-US" sz="2400" dirty="0"/>
              <a:t>Fulfills the event to take place, which was the cleansing of the Sanctuary (Day of Atonement)</a:t>
            </a:r>
          </a:p>
          <a:p>
            <a:pPr marL="457200" indent="-457200">
              <a:buAutoNum type="arabicPeriod"/>
            </a:pPr>
            <a:r>
              <a:rPr lang="en-US" sz="2400" dirty="0"/>
              <a:t>Fulfills the time period of the “blessed” in Daniel 12, from 508AD-1843</a:t>
            </a:r>
          </a:p>
          <a:p>
            <a:pPr marL="457200" indent="-457200">
              <a:buAutoNum type="arabicPeriod"/>
            </a:pPr>
            <a:r>
              <a:rPr lang="en-US" sz="2400" dirty="0"/>
              <a:t>Fulfills the prophetic events of the Midnight Cry from the Parable of the Ten Virgins</a:t>
            </a:r>
          </a:p>
          <a:p>
            <a:pPr marL="457200" indent="-457200">
              <a:buAutoNum type="arabicPeriod"/>
            </a:pPr>
            <a:r>
              <a:rPr lang="en-US" sz="2400" dirty="0"/>
              <a:t>Is the only movement to share in the identical experience of the Disciples Great Disappointment</a:t>
            </a:r>
          </a:p>
          <a:p>
            <a:pPr marL="457200" indent="-457200">
              <a:buAutoNum type="arabicPeriod"/>
            </a:pPr>
            <a:r>
              <a:rPr lang="en-US" sz="2400" dirty="0"/>
              <a:t>Fulfills the prophetic experience from Revelation 10</a:t>
            </a:r>
          </a:p>
          <a:p>
            <a:pPr marL="457200" indent="-457200">
              <a:buAutoNum type="arabicPeriod"/>
            </a:pPr>
            <a:r>
              <a:rPr lang="en-US" sz="2400" dirty="0"/>
              <a:t>Revelation 14 “judgment hour” measure comes before the Harvest of the earth.</a:t>
            </a:r>
          </a:p>
        </p:txBody>
      </p:sp>
      <p:pic>
        <p:nvPicPr>
          <p:cNvPr id="4" name="Picture 3">
            <a:extLst>
              <a:ext uri="{FF2B5EF4-FFF2-40B4-BE49-F238E27FC236}">
                <a16:creationId xmlns:a16="http://schemas.microsoft.com/office/drawing/2014/main" id="{2C0DE77C-7A42-4BC0-2B07-26F5A57A490F}"/>
              </a:ext>
            </a:extLst>
          </p:cNvPr>
          <p:cNvPicPr>
            <a:picLocks noChangeAspect="1"/>
          </p:cNvPicPr>
          <p:nvPr/>
        </p:nvPicPr>
        <p:blipFill>
          <a:blip r:embed="rId2"/>
          <a:stretch>
            <a:fillRect/>
          </a:stretch>
        </p:blipFill>
        <p:spPr>
          <a:xfrm>
            <a:off x="8417437" y="170558"/>
            <a:ext cx="3652168" cy="2430974"/>
          </a:xfrm>
          <a:prstGeom prst="rect">
            <a:avLst/>
          </a:prstGeom>
        </p:spPr>
      </p:pic>
      <p:pic>
        <p:nvPicPr>
          <p:cNvPr id="5" name="Picture 4">
            <a:extLst>
              <a:ext uri="{FF2B5EF4-FFF2-40B4-BE49-F238E27FC236}">
                <a16:creationId xmlns:a16="http://schemas.microsoft.com/office/drawing/2014/main" id="{F601DB3D-0C0D-A093-C74E-D410B9DEDFBF}"/>
              </a:ext>
            </a:extLst>
          </p:cNvPr>
          <p:cNvPicPr>
            <a:picLocks noChangeAspect="1"/>
          </p:cNvPicPr>
          <p:nvPr/>
        </p:nvPicPr>
        <p:blipFill>
          <a:blip r:embed="rId3"/>
          <a:stretch>
            <a:fillRect/>
          </a:stretch>
        </p:blipFill>
        <p:spPr>
          <a:xfrm>
            <a:off x="8436113" y="3677678"/>
            <a:ext cx="3697436" cy="2523500"/>
          </a:xfrm>
          <a:prstGeom prst="rect">
            <a:avLst/>
          </a:prstGeom>
        </p:spPr>
      </p:pic>
    </p:spTree>
    <p:extLst>
      <p:ext uri="{BB962C8B-B14F-4D97-AF65-F5344CB8AC3E}">
        <p14:creationId xmlns:p14="http://schemas.microsoft.com/office/powerpoint/2010/main" val="333562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0BAB-6EFD-410B-9549-38A8094A71D5}"/>
              </a:ext>
            </a:extLst>
          </p:cNvPr>
          <p:cNvSpPr>
            <a:spLocks noGrp="1"/>
          </p:cNvSpPr>
          <p:nvPr>
            <p:ph type="title"/>
          </p:nvPr>
        </p:nvSpPr>
        <p:spPr>
          <a:xfrm>
            <a:off x="838200" y="-353332"/>
            <a:ext cx="10515600" cy="1325563"/>
          </a:xfrm>
        </p:spPr>
        <p:txBody>
          <a:bodyPr/>
          <a:lstStyle/>
          <a:p>
            <a:r>
              <a:rPr lang="en-US" b="1" dirty="0">
                <a:effectLst>
                  <a:outerShdw blurRad="38100" dist="38100" dir="2700000" algn="tl">
                    <a:srgbClr val="000000">
                      <a:alpha val="43137"/>
                    </a:srgbClr>
                  </a:outerShdw>
                </a:effectLst>
              </a:rPr>
              <a:t>What Are the Three Angel’s Messages?</a:t>
            </a:r>
          </a:p>
        </p:txBody>
      </p:sp>
      <p:sp>
        <p:nvSpPr>
          <p:cNvPr id="4" name="TextBox 3">
            <a:extLst>
              <a:ext uri="{FF2B5EF4-FFF2-40B4-BE49-F238E27FC236}">
                <a16:creationId xmlns:a16="http://schemas.microsoft.com/office/drawing/2014/main" id="{745F011A-BD6B-4226-A393-5E1E106D06AA}"/>
              </a:ext>
            </a:extLst>
          </p:cNvPr>
          <p:cNvSpPr txBox="1"/>
          <p:nvPr/>
        </p:nvSpPr>
        <p:spPr>
          <a:xfrm>
            <a:off x="221602" y="715166"/>
            <a:ext cx="6097554" cy="6001643"/>
          </a:xfrm>
          <a:prstGeom prst="rect">
            <a:avLst/>
          </a:prstGeom>
          <a:noFill/>
        </p:spPr>
        <p:txBody>
          <a:bodyPr wrap="square">
            <a:spAutoFit/>
          </a:bodyPr>
          <a:lstStyle/>
          <a:p>
            <a:r>
              <a:rPr lang="en-US" sz="3200" b="1" dirty="0"/>
              <a:t>FIRST: </a:t>
            </a:r>
            <a:r>
              <a:rPr lang="en-US" sz="3200" dirty="0"/>
              <a:t>Rev. 14:6-7 “And I saw another angel fly in the midst of heaven, </a:t>
            </a:r>
            <a:r>
              <a:rPr lang="en-US" sz="3200" b="1" u="sng" dirty="0"/>
              <a:t>having the everlasting gospel</a:t>
            </a:r>
            <a:r>
              <a:rPr lang="en-US" sz="3200" dirty="0"/>
              <a:t> to </a:t>
            </a:r>
            <a:r>
              <a:rPr lang="en-US" sz="3200" b="1" u="sng" dirty="0"/>
              <a:t>preach unto them that dwell on the earth, and to every nation, and kindred, and tongue, and people</a:t>
            </a:r>
            <a:r>
              <a:rPr lang="en-US" sz="3200" dirty="0"/>
              <a:t>, Saying with a loud voice, </a:t>
            </a:r>
            <a:r>
              <a:rPr lang="en-US" sz="3200" b="1" u="sng" dirty="0"/>
              <a:t>Fear God</a:t>
            </a:r>
            <a:r>
              <a:rPr lang="en-US" sz="3200" dirty="0"/>
              <a:t>, and </a:t>
            </a:r>
            <a:r>
              <a:rPr lang="en-US" sz="3200" b="1" u="sng" dirty="0"/>
              <a:t>give glory to him</a:t>
            </a:r>
            <a:r>
              <a:rPr lang="en-US" sz="3200" dirty="0"/>
              <a:t>; for </a:t>
            </a:r>
            <a:r>
              <a:rPr lang="en-US" sz="3200" b="1" u="sng" dirty="0"/>
              <a:t>the hour of his judgment is come</a:t>
            </a:r>
            <a:r>
              <a:rPr lang="en-US" sz="3200" dirty="0"/>
              <a:t>: and </a:t>
            </a:r>
            <a:r>
              <a:rPr lang="en-US" sz="3200" b="1" u="sng" dirty="0"/>
              <a:t>worship him that made heaven, and earth, and the sea, and the fountains of waters.”</a:t>
            </a:r>
          </a:p>
        </p:txBody>
      </p:sp>
      <p:pic>
        <p:nvPicPr>
          <p:cNvPr id="5" name="Picture 4">
            <a:extLst>
              <a:ext uri="{FF2B5EF4-FFF2-40B4-BE49-F238E27FC236}">
                <a16:creationId xmlns:a16="http://schemas.microsoft.com/office/drawing/2014/main" id="{7913E8F5-AFB7-4825-8575-B065F3020ACD}"/>
              </a:ext>
            </a:extLst>
          </p:cNvPr>
          <p:cNvPicPr>
            <a:picLocks noChangeAspect="1"/>
          </p:cNvPicPr>
          <p:nvPr/>
        </p:nvPicPr>
        <p:blipFill>
          <a:blip r:embed="rId2"/>
          <a:stretch>
            <a:fillRect/>
          </a:stretch>
        </p:blipFill>
        <p:spPr>
          <a:xfrm>
            <a:off x="6420531" y="1818596"/>
            <a:ext cx="5549867" cy="3794781"/>
          </a:xfrm>
          <a:prstGeom prst="rect">
            <a:avLst/>
          </a:prstGeom>
        </p:spPr>
      </p:pic>
    </p:spTree>
    <p:extLst>
      <p:ext uri="{BB962C8B-B14F-4D97-AF65-F5344CB8AC3E}">
        <p14:creationId xmlns:p14="http://schemas.microsoft.com/office/powerpoint/2010/main" val="86895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D09A-B217-4956-9E1A-647163209F5C}"/>
              </a:ext>
            </a:extLst>
          </p:cNvPr>
          <p:cNvSpPr>
            <a:spLocks noGrp="1"/>
          </p:cNvSpPr>
          <p:nvPr>
            <p:ph type="title"/>
          </p:nvPr>
        </p:nvSpPr>
        <p:spPr>
          <a:xfrm>
            <a:off x="838200" y="-373288"/>
            <a:ext cx="10515600" cy="1325563"/>
          </a:xfrm>
        </p:spPr>
        <p:txBody>
          <a:bodyPr/>
          <a:lstStyle/>
          <a:p>
            <a:pPr algn="ctr"/>
            <a:r>
              <a:rPr lang="en-US" b="1" u="sng" dirty="0">
                <a:solidFill>
                  <a:srgbClr val="002060"/>
                </a:solidFill>
              </a:rPr>
              <a:t>The Everlasting Gospel</a:t>
            </a:r>
          </a:p>
        </p:txBody>
      </p:sp>
      <p:sp>
        <p:nvSpPr>
          <p:cNvPr id="4" name="TextBox 3">
            <a:extLst>
              <a:ext uri="{FF2B5EF4-FFF2-40B4-BE49-F238E27FC236}">
                <a16:creationId xmlns:a16="http://schemas.microsoft.com/office/drawing/2014/main" id="{AAF1C390-0979-45F5-BFC4-E2C95D7C84FD}"/>
              </a:ext>
            </a:extLst>
          </p:cNvPr>
          <p:cNvSpPr txBox="1"/>
          <p:nvPr/>
        </p:nvSpPr>
        <p:spPr>
          <a:xfrm>
            <a:off x="0" y="615936"/>
            <a:ext cx="12271899" cy="6232475"/>
          </a:xfrm>
          <a:prstGeom prst="rect">
            <a:avLst/>
          </a:prstGeom>
          <a:noFill/>
        </p:spPr>
        <p:txBody>
          <a:bodyPr wrap="square">
            <a:spAutoFit/>
          </a:bodyPr>
          <a:lstStyle/>
          <a:p>
            <a:r>
              <a:rPr lang="en-US" sz="2100" dirty="0"/>
              <a:t>“The power of Christ, the crucified </a:t>
            </a:r>
            <a:r>
              <a:rPr lang="en-US" sz="2100" dirty="0" err="1"/>
              <a:t>Saviour</a:t>
            </a:r>
            <a:r>
              <a:rPr lang="en-US" sz="2100" dirty="0"/>
              <a:t>, to give eternal life, should be presented to the people. </a:t>
            </a:r>
            <a:r>
              <a:rPr lang="en-US" sz="2100" b="1" u="sng" dirty="0"/>
              <a:t>We should show them that the Old Testament is as verily the gospel in types and shadows as the New Testament is in its unfolding power. The New Testament does not present a new religion; the Old Testament does not present a religion to be superseded by the New</a:t>
            </a:r>
            <a:r>
              <a:rPr lang="en-US" sz="2100" dirty="0"/>
              <a:t>. The New Testament is only the advancement and unfolding of the Old. Abel was a believer in Christ, and was as verily saved by His power as was Peter or Paul. Enoch was a representative of Christ as surely as was the beloved disciple John. Enoch walked with God, and he was not, for God took him. To him was committed the message of the second coming of Christ. "And Enoch also, the seventh from Adam, prophesied of these, saying, Behold, the Lord cometh with ten thousands of His saints, to execute judgment upon all." Jude 14, 15. The message preached by Enoch and his translation to heaven were a convincing argument to all who lived in his time. These things were an argument that Methuselah and Noah could use with power to show that the righteous could be translated.  That God who walked with Enoch was our Lord and </a:t>
            </a:r>
            <a:r>
              <a:rPr lang="en-US" sz="2100" dirty="0" err="1"/>
              <a:t>Saviour</a:t>
            </a:r>
            <a:r>
              <a:rPr lang="en-US" sz="2100" dirty="0"/>
              <a:t> Jesus Christ. He was the light of the world then just as He is now. Those who lived then were not without teachers to instruct them in the path of life; for Noah and Enoch were Christians. </a:t>
            </a:r>
            <a:r>
              <a:rPr lang="en-US" sz="2100" b="1" u="sng" dirty="0"/>
              <a:t>The gospel is given in precept in Leviticus. Implicit obedience is required now, as then</a:t>
            </a:r>
            <a:r>
              <a:rPr lang="en-US" sz="2100" dirty="0"/>
              <a:t>. How essential it is that we understand the importance of this word!  The question is asked: </a:t>
            </a:r>
            <a:r>
              <a:rPr lang="en-US" sz="2100" b="1" dirty="0"/>
              <a:t>What is the cause of the dearth in the church? The answer is: We allow our minds </a:t>
            </a:r>
            <a:r>
              <a:rPr lang="en-US" sz="2100" b="1"/>
              <a:t>to  be </a:t>
            </a:r>
            <a:r>
              <a:rPr lang="en-US" sz="2100" b="1" dirty="0"/>
              <a:t>drawn away from the word. If the word of God were eaten as the food for the soul, if it were treated with respect and deference, there would be no necessity for the many and repeated testimonies that are borne. The simple declarations of Scripture would be received and acted upon.” </a:t>
            </a:r>
            <a:r>
              <a:rPr lang="en-US" sz="2100" dirty="0"/>
              <a:t>(6T, 392, 393)</a:t>
            </a:r>
            <a:endParaRPr lang="en-US" sz="2100" b="1" dirty="0"/>
          </a:p>
        </p:txBody>
      </p:sp>
    </p:spTree>
    <p:extLst>
      <p:ext uri="{BB962C8B-B14F-4D97-AF65-F5344CB8AC3E}">
        <p14:creationId xmlns:p14="http://schemas.microsoft.com/office/powerpoint/2010/main" val="122008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0570-FA01-4E30-8065-00F369C5F2C6}"/>
              </a:ext>
            </a:extLst>
          </p:cNvPr>
          <p:cNvSpPr>
            <a:spLocks noGrp="1"/>
          </p:cNvSpPr>
          <p:nvPr>
            <p:ph type="title"/>
          </p:nvPr>
        </p:nvSpPr>
        <p:spPr>
          <a:xfrm>
            <a:off x="838200" y="-211924"/>
            <a:ext cx="10515600" cy="1325563"/>
          </a:xfrm>
        </p:spPr>
        <p:txBody>
          <a:bodyPr/>
          <a:lstStyle/>
          <a:p>
            <a:r>
              <a:rPr lang="en-US" dirty="0">
                <a:effectLst>
                  <a:outerShdw blurRad="38100" dist="38100" dir="2700000" algn="tl">
                    <a:srgbClr val="000000">
                      <a:alpha val="43137"/>
                    </a:srgbClr>
                  </a:outerShdw>
                </a:effectLst>
              </a:rPr>
              <a:t>Some Old Testament Teachings…</a:t>
            </a:r>
          </a:p>
        </p:txBody>
      </p:sp>
      <p:sp>
        <p:nvSpPr>
          <p:cNvPr id="3" name="TextBox 2">
            <a:extLst>
              <a:ext uri="{FF2B5EF4-FFF2-40B4-BE49-F238E27FC236}">
                <a16:creationId xmlns:a16="http://schemas.microsoft.com/office/drawing/2014/main" id="{427A0F38-23A7-49CA-85E2-A7FAA739F206}"/>
              </a:ext>
            </a:extLst>
          </p:cNvPr>
          <p:cNvSpPr txBox="1"/>
          <p:nvPr/>
        </p:nvSpPr>
        <p:spPr>
          <a:xfrm>
            <a:off x="0" y="1113639"/>
            <a:ext cx="7004296" cy="5262979"/>
          </a:xfrm>
          <a:prstGeom prst="rect">
            <a:avLst/>
          </a:prstGeom>
          <a:noFill/>
        </p:spPr>
        <p:txBody>
          <a:bodyPr wrap="square" rtlCol="0">
            <a:spAutoFit/>
          </a:bodyPr>
          <a:lstStyle/>
          <a:p>
            <a:pPr marL="342900" indent="-342900">
              <a:buAutoNum type="arabicPeriod"/>
            </a:pPr>
            <a:r>
              <a:rPr lang="en-US" sz="2800" dirty="0"/>
              <a:t>Keeping all 10 of the Commandments of God (Ex. 20; Deut. 5).</a:t>
            </a:r>
          </a:p>
          <a:p>
            <a:pPr marL="342900" indent="-342900">
              <a:buAutoNum type="arabicPeriod"/>
            </a:pPr>
            <a:r>
              <a:rPr lang="en-US" sz="2800" dirty="0"/>
              <a:t>Gift of (Spirit of) Prophecy (Daniel 2; 7; 8; 9; 11; 12)</a:t>
            </a:r>
          </a:p>
          <a:p>
            <a:pPr marL="342900" indent="-342900">
              <a:buAutoNum type="arabicPeriod"/>
            </a:pPr>
            <a:r>
              <a:rPr lang="en-US" sz="2800" dirty="0"/>
              <a:t>Righteousness is by Faith Alone (Leviticus Sanctuary System; Ps. 5:8; Jer. 23:6)</a:t>
            </a:r>
          </a:p>
          <a:p>
            <a:pPr marL="342900" indent="-342900">
              <a:buAutoNum type="arabicPeriod"/>
            </a:pPr>
            <a:r>
              <a:rPr lang="en-US" sz="2800" dirty="0"/>
              <a:t>Grace and Indwelling of the Holy Spirit (Ps. 51)</a:t>
            </a:r>
          </a:p>
          <a:p>
            <a:pPr marL="342900" indent="-342900">
              <a:buAutoNum type="arabicPeriod"/>
            </a:pPr>
            <a:r>
              <a:rPr lang="en-US" sz="2800" dirty="0"/>
              <a:t>Repentance (Ez. 18:21-22)</a:t>
            </a:r>
          </a:p>
          <a:p>
            <a:pPr marL="342900" indent="-342900">
              <a:buAutoNum type="arabicPeriod"/>
            </a:pPr>
            <a:r>
              <a:rPr lang="en-US" sz="2800" dirty="0"/>
              <a:t>The Judgment (</a:t>
            </a:r>
            <a:r>
              <a:rPr lang="en-US" sz="2800" dirty="0" err="1"/>
              <a:t>Ecc</a:t>
            </a:r>
            <a:r>
              <a:rPr lang="en-US" sz="2800" dirty="0"/>
              <a:t>. 12:14)</a:t>
            </a:r>
          </a:p>
          <a:p>
            <a:pPr marL="342900" indent="-342900">
              <a:buAutoNum type="arabicPeriod"/>
            </a:pPr>
            <a:r>
              <a:rPr lang="en-US" sz="2800" dirty="0"/>
              <a:t>State of the Dead (death is sleep </a:t>
            </a:r>
            <a:r>
              <a:rPr lang="en-US" sz="2800" dirty="0" err="1"/>
              <a:t>Ecc</a:t>
            </a:r>
            <a:r>
              <a:rPr lang="en-US" sz="2800" dirty="0"/>
              <a:t>. 9:6)</a:t>
            </a:r>
          </a:p>
          <a:p>
            <a:pPr marL="342900" indent="-342900">
              <a:buAutoNum type="arabicPeriod"/>
            </a:pPr>
            <a:r>
              <a:rPr lang="en-US" sz="2800" dirty="0"/>
              <a:t>Day for a year Principle (Ez. 4:6; Num. 14:34)</a:t>
            </a:r>
          </a:p>
        </p:txBody>
      </p:sp>
      <p:pic>
        <p:nvPicPr>
          <p:cNvPr id="4" name="Picture 3">
            <a:extLst>
              <a:ext uri="{FF2B5EF4-FFF2-40B4-BE49-F238E27FC236}">
                <a16:creationId xmlns:a16="http://schemas.microsoft.com/office/drawing/2014/main" id="{13492465-EDD4-426E-A5EB-F1D661AAF7F0}"/>
              </a:ext>
            </a:extLst>
          </p:cNvPr>
          <p:cNvPicPr>
            <a:picLocks noChangeAspect="1"/>
          </p:cNvPicPr>
          <p:nvPr/>
        </p:nvPicPr>
        <p:blipFill rotWithShape="1">
          <a:blip r:embed="rId2"/>
          <a:srcRect l="21917" r="12500"/>
          <a:stretch/>
        </p:blipFill>
        <p:spPr>
          <a:xfrm>
            <a:off x="7004295" y="1660614"/>
            <a:ext cx="5054353" cy="4026785"/>
          </a:xfrm>
          <a:prstGeom prst="rect">
            <a:avLst/>
          </a:prstGeom>
        </p:spPr>
      </p:pic>
    </p:spTree>
    <p:extLst>
      <p:ext uri="{BB962C8B-B14F-4D97-AF65-F5344CB8AC3E}">
        <p14:creationId xmlns:p14="http://schemas.microsoft.com/office/powerpoint/2010/main" val="9289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8EA8-CDCB-4EAF-A3DE-4F164988027C}"/>
              </a:ext>
            </a:extLst>
          </p:cNvPr>
          <p:cNvSpPr>
            <a:spLocks noGrp="1"/>
          </p:cNvSpPr>
          <p:nvPr>
            <p:ph type="title"/>
          </p:nvPr>
        </p:nvSpPr>
        <p:spPr>
          <a:xfrm>
            <a:off x="838200" y="-247435"/>
            <a:ext cx="10515600" cy="1325563"/>
          </a:xfrm>
        </p:spPr>
        <p:txBody>
          <a:bodyPr/>
          <a:lstStyle/>
          <a:p>
            <a:pPr algn="ctr"/>
            <a:r>
              <a:rPr lang="en-US" u="sng" dirty="0">
                <a:solidFill>
                  <a:srgbClr val="7030A0"/>
                </a:solidFill>
                <a:effectLst>
                  <a:outerShdw blurRad="38100" dist="38100" dir="2700000" algn="tl">
                    <a:srgbClr val="000000">
                      <a:alpha val="43137"/>
                    </a:srgbClr>
                  </a:outerShdw>
                </a:effectLst>
              </a:rPr>
              <a:t>Apostle Paul Confirms!</a:t>
            </a:r>
          </a:p>
        </p:txBody>
      </p:sp>
      <p:sp>
        <p:nvSpPr>
          <p:cNvPr id="4" name="TextBox 3">
            <a:extLst>
              <a:ext uri="{FF2B5EF4-FFF2-40B4-BE49-F238E27FC236}">
                <a16:creationId xmlns:a16="http://schemas.microsoft.com/office/drawing/2014/main" id="{FA601D19-FE76-46F7-B105-E5786F00AD61}"/>
              </a:ext>
            </a:extLst>
          </p:cNvPr>
          <p:cNvSpPr txBox="1"/>
          <p:nvPr/>
        </p:nvSpPr>
        <p:spPr>
          <a:xfrm>
            <a:off x="5898934" y="918376"/>
            <a:ext cx="6094520" cy="5262979"/>
          </a:xfrm>
          <a:prstGeom prst="rect">
            <a:avLst/>
          </a:prstGeom>
          <a:noFill/>
        </p:spPr>
        <p:txBody>
          <a:bodyPr wrap="square">
            <a:spAutoFit/>
          </a:bodyPr>
          <a:lstStyle/>
          <a:p>
            <a:r>
              <a:rPr lang="en-US" sz="2800" dirty="0"/>
              <a:t>1 Cor. 10:8-11 “Neither let us commit fornication, as some of them committed, and fell in one day three and twenty thousand. Neither let us tempt Christ, as some of them also tempted, and were destroyed of serpents. Neither murmur ye, as some of them also murmured, and were destroyed of the destroyer. </a:t>
            </a:r>
            <a:r>
              <a:rPr lang="en-US" sz="2800" b="1" u="sng" dirty="0"/>
              <a:t>Now all these things happened unto them for examples: and they are written for our admonition, upon whom the ends of the world are come</a:t>
            </a:r>
            <a:r>
              <a:rPr lang="en-US" sz="2800" dirty="0"/>
              <a:t>.”</a:t>
            </a:r>
          </a:p>
        </p:txBody>
      </p:sp>
      <p:pic>
        <p:nvPicPr>
          <p:cNvPr id="5" name="Picture 4">
            <a:extLst>
              <a:ext uri="{FF2B5EF4-FFF2-40B4-BE49-F238E27FC236}">
                <a16:creationId xmlns:a16="http://schemas.microsoft.com/office/drawing/2014/main" id="{3AE777C2-7FCE-4538-AE74-DC241A902145}"/>
              </a:ext>
            </a:extLst>
          </p:cNvPr>
          <p:cNvPicPr>
            <a:picLocks noChangeAspect="1"/>
          </p:cNvPicPr>
          <p:nvPr/>
        </p:nvPicPr>
        <p:blipFill rotWithShape="1">
          <a:blip r:embed="rId2"/>
          <a:srcRect l="29525" r="22726"/>
          <a:stretch/>
        </p:blipFill>
        <p:spPr>
          <a:xfrm>
            <a:off x="536359" y="918376"/>
            <a:ext cx="4875321" cy="5745057"/>
          </a:xfrm>
          <a:prstGeom prst="rect">
            <a:avLst/>
          </a:prstGeom>
        </p:spPr>
      </p:pic>
    </p:spTree>
    <p:extLst>
      <p:ext uri="{BB962C8B-B14F-4D97-AF65-F5344CB8AC3E}">
        <p14:creationId xmlns:p14="http://schemas.microsoft.com/office/powerpoint/2010/main" val="188649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95D4-86B2-406C-AA0F-D2E7B74DE6BB}"/>
              </a:ext>
            </a:extLst>
          </p:cNvPr>
          <p:cNvSpPr>
            <a:spLocks noGrp="1"/>
          </p:cNvSpPr>
          <p:nvPr>
            <p:ph type="title"/>
          </p:nvPr>
        </p:nvSpPr>
        <p:spPr>
          <a:xfrm>
            <a:off x="838200" y="-325340"/>
            <a:ext cx="10515600" cy="1325563"/>
          </a:xfrm>
        </p:spPr>
        <p:txBody>
          <a:bodyPr/>
          <a:lstStyle/>
          <a:p>
            <a:r>
              <a:rPr lang="en-US" dirty="0"/>
              <a:t>Fear God!</a:t>
            </a:r>
          </a:p>
        </p:txBody>
      </p:sp>
      <p:sp>
        <p:nvSpPr>
          <p:cNvPr id="3" name="TextBox 2">
            <a:extLst>
              <a:ext uri="{FF2B5EF4-FFF2-40B4-BE49-F238E27FC236}">
                <a16:creationId xmlns:a16="http://schemas.microsoft.com/office/drawing/2014/main" id="{86EB0FB2-61F0-4CF5-8DDC-05C6ADC3766E}"/>
              </a:ext>
            </a:extLst>
          </p:cNvPr>
          <p:cNvSpPr txBox="1"/>
          <p:nvPr/>
        </p:nvSpPr>
        <p:spPr>
          <a:xfrm>
            <a:off x="5570376" y="1079533"/>
            <a:ext cx="6503436" cy="5262979"/>
          </a:xfrm>
          <a:prstGeom prst="rect">
            <a:avLst/>
          </a:prstGeom>
          <a:noFill/>
        </p:spPr>
        <p:txBody>
          <a:bodyPr wrap="square" rtlCol="0">
            <a:spAutoFit/>
          </a:bodyPr>
          <a:lstStyle/>
          <a:p>
            <a:r>
              <a:rPr lang="en-US" sz="2800" dirty="0"/>
              <a:t>Strong’s Concordance: </a:t>
            </a:r>
            <a:r>
              <a:rPr lang="en-US" sz="2800" dirty="0" err="1"/>
              <a:t>phobeo</a:t>
            </a:r>
            <a:r>
              <a:rPr lang="en-US" sz="2800" dirty="0"/>
              <a:t> (fob-eh’-o)- </a:t>
            </a:r>
            <a:r>
              <a:rPr lang="en-US" sz="2800" b="1" u="sng" dirty="0"/>
              <a:t>fear, be afraid, be afraid of, reverence</a:t>
            </a:r>
            <a:r>
              <a:rPr lang="en-US" sz="2800" dirty="0"/>
              <a:t>, 1) to </a:t>
            </a:r>
            <a:r>
              <a:rPr lang="en-US" sz="2800" b="1" u="sng" dirty="0"/>
              <a:t>put to flight by terrifying (to scare away</a:t>
            </a:r>
            <a:r>
              <a:rPr lang="en-US" sz="2800" dirty="0"/>
              <a:t>), 1a) to put to flight, </a:t>
            </a:r>
            <a:r>
              <a:rPr lang="en-US" sz="2800" b="1" u="sng" dirty="0"/>
              <a:t>to flee</a:t>
            </a:r>
            <a:r>
              <a:rPr lang="en-US" sz="2800" dirty="0"/>
              <a:t>, 1b) to fear, be afraid, 1) to be struck with fear, </a:t>
            </a:r>
            <a:r>
              <a:rPr lang="en-US" sz="2800" b="1" dirty="0"/>
              <a:t>to be seized with alarm of those started by strange occurrences, of those struck with amazement</a:t>
            </a:r>
            <a:r>
              <a:rPr lang="en-US" sz="2800" dirty="0"/>
              <a:t>, 2) to fear, to be afraid of one, 3) </a:t>
            </a:r>
            <a:r>
              <a:rPr lang="en-US" sz="2800" b="1" u="sng" dirty="0"/>
              <a:t>to fear (i.e. hesitate) to do something (for fear of harm)</a:t>
            </a:r>
            <a:r>
              <a:rPr lang="en-US" sz="2800" dirty="0"/>
              <a:t>, 1c) </a:t>
            </a:r>
            <a:r>
              <a:rPr lang="en-US" sz="2800" b="1" dirty="0"/>
              <a:t>to reverence, venerate, to treat  with deference or </a:t>
            </a:r>
            <a:r>
              <a:rPr lang="en-US" sz="2800" b="1" u="sng" dirty="0"/>
              <a:t>reverential obedience </a:t>
            </a:r>
          </a:p>
        </p:txBody>
      </p:sp>
      <p:pic>
        <p:nvPicPr>
          <p:cNvPr id="4" name="Picture 3">
            <a:extLst>
              <a:ext uri="{FF2B5EF4-FFF2-40B4-BE49-F238E27FC236}">
                <a16:creationId xmlns:a16="http://schemas.microsoft.com/office/drawing/2014/main" id="{4FB2A4F3-597F-439A-A853-A387ABEF96FD}"/>
              </a:ext>
            </a:extLst>
          </p:cNvPr>
          <p:cNvPicPr>
            <a:picLocks noChangeAspect="1"/>
          </p:cNvPicPr>
          <p:nvPr/>
        </p:nvPicPr>
        <p:blipFill rotWithShape="1">
          <a:blip r:embed="rId2"/>
          <a:srcRect t="6800"/>
          <a:stretch/>
        </p:blipFill>
        <p:spPr>
          <a:xfrm>
            <a:off x="514350" y="1548882"/>
            <a:ext cx="4762500" cy="4438650"/>
          </a:xfrm>
          <a:prstGeom prst="rect">
            <a:avLst/>
          </a:prstGeom>
        </p:spPr>
      </p:pic>
    </p:spTree>
    <p:extLst>
      <p:ext uri="{BB962C8B-B14F-4D97-AF65-F5344CB8AC3E}">
        <p14:creationId xmlns:p14="http://schemas.microsoft.com/office/powerpoint/2010/main" val="118252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4909-B8B4-49B9-BC0A-7119FD92F39B}"/>
              </a:ext>
            </a:extLst>
          </p:cNvPr>
          <p:cNvSpPr>
            <a:spLocks noGrp="1"/>
          </p:cNvSpPr>
          <p:nvPr>
            <p:ph type="title"/>
          </p:nvPr>
        </p:nvSpPr>
        <p:spPr>
          <a:xfrm>
            <a:off x="912845" y="-344002"/>
            <a:ext cx="10515600" cy="1325563"/>
          </a:xfrm>
        </p:spPr>
        <p:txBody>
          <a:bodyPr/>
          <a:lstStyle/>
          <a:p>
            <a:r>
              <a:rPr lang="en-US" b="1" i="1" dirty="0">
                <a:solidFill>
                  <a:srgbClr val="7030A0"/>
                </a:solidFill>
              </a:rPr>
              <a:t>OT: We are Not to Fear False Gods</a:t>
            </a:r>
          </a:p>
        </p:txBody>
      </p:sp>
      <p:sp>
        <p:nvSpPr>
          <p:cNvPr id="4" name="TextBox 3">
            <a:extLst>
              <a:ext uri="{FF2B5EF4-FFF2-40B4-BE49-F238E27FC236}">
                <a16:creationId xmlns:a16="http://schemas.microsoft.com/office/drawing/2014/main" id="{558A57B5-AC43-43DD-A6F1-94A944314565}"/>
              </a:ext>
            </a:extLst>
          </p:cNvPr>
          <p:cNvSpPr txBox="1"/>
          <p:nvPr/>
        </p:nvSpPr>
        <p:spPr>
          <a:xfrm>
            <a:off x="74645" y="692313"/>
            <a:ext cx="6344816" cy="6555641"/>
          </a:xfrm>
          <a:prstGeom prst="rect">
            <a:avLst/>
          </a:prstGeom>
          <a:noFill/>
        </p:spPr>
        <p:txBody>
          <a:bodyPr wrap="square">
            <a:spAutoFit/>
          </a:bodyPr>
          <a:lstStyle/>
          <a:p>
            <a:r>
              <a:rPr lang="en-US" sz="2800" dirty="0"/>
              <a:t>2 Kings 17:35 “With whom the LORD had made a covenant, and charged them, saying, </a:t>
            </a:r>
            <a:r>
              <a:rPr lang="en-US" sz="2800" b="1" u="sng" dirty="0"/>
              <a:t>Ye shall not fear other gods</a:t>
            </a:r>
            <a:r>
              <a:rPr lang="en-US" sz="2800" dirty="0"/>
              <a:t>, </a:t>
            </a:r>
            <a:r>
              <a:rPr lang="en-US" sz="2800" b="1" u="sng" dirty="0"/>
              <a:t>nor bow yourselves to them, nor serve them, nor sacrifice to them”</a:t>
            </a:r>
          </a:p>
          <a:p>
            <a:endParaRPr lang="en-US" sz="2800" b="1" u="sng" dirty="0"/>
          </a:p>
          <a:p>
            <a:r>
              <a:rPr lang="en-US" sz="2800" dirty="0"/>
              <a:t>Deut. 7:17-18,21 “If thou shalt say in thine heart, These nations are more than I; how can I dispossess them?</a:t>
            </a:r>
            <a:r>
              <a:rPr lang="en-US" sz="2800" baseline="30000" dirty="0"/>
              <a:t> </a:t>
            </a:r>
            <a:r>
              <a:rPr lang="en-US" sz="2800" b="1" u="sng" dirty="0"/>
              <a:t>Thou shalt not be afraid of them: but shalt well remember what the </a:t>
            </a:r>
            <a:r>
              <a:rPr lang="en-US" sz="2800" b="1" u="sng" cap="small" dirty="0">
                <a:effectLst/>
              </a:rPr>
              <a:t>Lord</a:t>
            </a:r>
            <a:r>
              <a:rPr lang="en-US" sz="2800" b="1" u="sng" dirty="0"/>
              <a:t> thy God did unto Pharaoh, and unto all Egypt.</a:t>
            </a:r>
            <a:r>
              <a:rPr lang="en-US" sz="2800" dirty="0"/>
              <a:t> </a:t>
            </a:r>
            <a:r>
              <a:rPr lang="en-US" sz="2800" b="1" u="sng" dirty="0"/>
              <a:t>Thou shalt not be affrighted at them</a:t>
            </a:r>
            <a:r>
              <a:rPr lang="en-US" sz="2800" dirty="0"/>
              <a:t>: for the </a:t>
            </a:r>
            <a:r>
              <a:rPr lang="en-US" sz="2800" cap="small" dirty="0">
                <a:effectLst/>
              </a:rPr>
              <a:t>Lord</a:t>
            </a:r>
            <a:r>
              <a:rPr lang="en-US" sz="2800" dirty="0"/>
              <a:t> thy God is among you, a mighty God and terrible.”</a:t>
            </a:r>
            <a:endParaRPr lang="en-US" sz="2800" b="1" u="sng" dirty="0"/>
          </a:p>
          <a:p>
            <a:endParaRPr lang="en-US" sz="2800" dirty="0"/>
          </a:p>
        </p:txBody>
      </p:sp>
      <p:pic>
        <p:nvPicPr>
          <p:cNvPr id="5" name="Picture 4">
            <a:extLst>
              <a:ext uri="{FF2B5EF4-FFF2-40B4-BE49-F238E27FC236}">
                <a16:creationId xmlns:a16="http://schemas.microsoft.com/office/drawing/2014/main" id="{EB31C677-6E32-44FF-9AC3-0BECD535FFAC}"/>
              </a:ext>
            </a:extLst>
          </p:cNvPr>
          <p:cNvPicPr>
            <a:picLocks noChangeAspect="1"/>
          </p:cNvPicPr>
          <p:nvPr/>
        </p:nvPicPr>
        <p:blipFill>
          <a:blip r:embed="rId2"/>
          <a:stretch>
            <a:fillRect/>
          </a:stretch>
        </p:blipFill>
        <p:spPr>
          <a:xfrm>
            <a:off x="6963747" y="814290"/>
            <a:ext cx="4315408" cy="5668544"/>
          </a:xfrm>
          <a:prstGeom prst="rect">
            <a:avLst/>
          </a:prstGeom>
        </p:spPr>
      </p:pic>
    </p:spTree>
    <p:extLst>
      <p:ext uri="{BB962C8B-B14F-4D97-AF65-F5344CB8AC3E}">
        <p14:creationId xmlns:p14="http://schemas.microsoft.com/office/powerpoint/2010/main" val="1331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BBF3-246B-4FF8-9623-C4A50906DCAA}"/>
              </a:ext>
            </a:extLst>
          </p:cNvPr>
          <p:cNvSpPr>
            <a:spLocks noGrp="1"/>
          </p:cNvSpPr>
          <p:nvPr>
            <p:ph type="title"/>
          </p:nvPr>
        </p:nvSpPr>
        <p:spPr>
          <a:xfrm>
            <a:off x="1034143" y="-344002"/>
            <a:ext cx="10515600" cy="1325563"/>
          </a:xfrm>
        </p:spPr>
        <p:txBody>
          <a:bodyPr/>
          <a:lstStyle/>
          <a:p>
            <a:r>
              <a:rPr lang="en-US" dirty="0"/>
              <a:t>Cursed are those who trust in man</a:t>
            </a:r>
          </a:p>
        </p:txBody>
      </p:sp>
      <p:sp>
        <p:nvSpPr>
          <p:cNvPr id="4" name="TextBox 3">
            <a:extLst>
              <a:ext uri="{FF2B5EF4-FFF2-40B4-BE49-F238E27FC236}">
                <a16:creationId xmlns:a16="http://schemas.microsoft.com/office/drawing/2014/main" id="{C52B71A6-45BC-493A-8985-5B62045C7E03}"/>
              </a:ext>
            </a:extLst>
          </p:cNvPr>
          <p:cNvSpPr txBox="1"/>
          <p:nvPr/>
        </p:nvSpPr>
        <p:spPr>
          <a:xfrm>
            <a:off x="4133461" y="612242"/>
            <a:ext cx="7977674" cy="6555641"/>
          </a:xfrm>
          <a:prstGeom prst="rect">
            <a:avLst/>
          </a:prstGeom>
          <a:noFill/>
        </p:spPr>
        <p:txBody>
          <a:bodyPr wrap="square">
            <a:spAutoFit/>
          </a:bodyPr>
          <a:lstStyle/>
          <a:p>
            <a:r>
              <a:rPr lang="en-US" sz="2800" dirty="0"/>
              <a:t>Jer. 17:5-7 “Thus saith the Lord; </a:t>
            </a:r>
            <a:r>
              <a:rPr lang="en-US" sz="2800" b="1" u="sng" dirty="0"/>
              <a:t>Cursed be the man that </a:t>
            </a:r>
            <a:r>
              <a:rPr lang="en-US" sz="2800" b="1" u="sng" dirty="0" err="1"/>
              <a:t>trusteth</a:t>
            </a:r>
            <a:r>
              <a:rPr lang="en-US" sz="2800" b="1" u="sng" dirty="0"/>
              <a:t> in man, and </a:t>
            </a:r>
            <a:r>
              <a:rPr lang="en-US" sz="2800" b="1" u="sng" dirty="0" err="1"/>
              <a:t>maketh</a:t>
            </a:r>
            <a:r>
              <a:rPr lang="en-US" sz="2800" b="1" u="sng" dirty="0"/>
              <a:t> flesh his arm, and whose heart </a:t>
            </a:r>
            <a:r>
              <a:rPr lang="en-US" sz="2800" b="1" u="sng" dirty="0" err="1"/>
              <a:t>departeth</a:t>
            </a:r>
            <a:r>
              <a:rPr lang="en-US" sz="2800" b="1" u="sng" dirty="0"/>
              <a:t> from the Lord.</a:t>
            </a:r>
            <a:r>
              <a:rPr lang="en-US" sz="2800" dirty="0"/>
              <a:t> For he shall be like the heath in the desert, and shall not see when good cometh; but shall inhabit the parched places in the wilderness, in a salt land and not inhabited. Blessed is the man that </a:t>
            </a:r>
            <a:r>
              <a:rPr lang="en-US" sz="2800" dirty="0" err="1"/>
              <a:t>trusteth</a:t>
            </a:r>
            <a:r>
              <a:rPr lang="en-US" sz="2800" dirty="0"/>
              <a:t> in the Lord, and whose hope the Lord is.”</a:t>
            </a:r>
          </a:p>
          <a:p>
            <a:endParaRPr lang="en-US" sz="2800" dirty="0"/>
          </a:p>
          <a:p>
            <a:r>
              <a:rPr lang="en-US" sz="2800" dirty="0"/>
              <a:t>Ps. 146:3-5 “</a:t>
            </a:r>
            <a:r>
              <a:rPr lang="en-US" sz="2800" b="1" u="sng" dirty="0"/>
              <a:t>Put not your trust in princes, nor in the son of man, in whom there is no help</a:t>
            </a:r>
            <a:r>
              <a:rPr lang="en-US" sz="2800" dirty="0"/>
              <a:t>.</a:t>
            </a:r>
            <a:r>
              <a:rPr lang="en-US" sz="2800" baseline="30000" dirty="0"/>
              <a:t> </a:t>
            </a:r>
            <a:r>
              <a:rPr lang="en-US" sz="2800" dirty="0"/>
              <a:t>His breath </a:t>
            </a:r>
            <a:r>
              <a:rPr lang="en-US" sz="2800" dirty="0" err="1"/>
              <a:t>goeth</a:t>
            </a:r>
            <a:r>
              <a:rPr lang="en-US" sz="2800" dirty="0"/>
              <a:t> forth, he </a:t>
            </a:r>
            <a:r>
              <a:rPr lang="en-US" sz="2800" dirty="0" err="1"/>
              <a:t>returneth</a:t>
            </a:r>
            <a:r>
              <a:rPr lang="en-US" sz="2800" dirty="0"/>
              <a:t> to his earth; in that very day his thoughts perish.</a:t>
            </a:r>
            <a:r>
              <a:rPr lang="en-US" sz="2800" baseline="30000" dirty="0"/>
              <a:t> </a:t>
            </a:r>
            <a:r>
              <a:rPr lang="en-US" sz="2800" dirty="0"/>
              <a:t>Happy is he that hath the God of Jacob for his help, whose hope is in the </a:t>
            </a:r>
            <a:r>
              <a:rPr lang="en-US" sz="2800" cap="small" dirty="0">
                <a:effectLst/>
              </a:rPr>
              <a:t>Lord</a:t>
            </a:r>
            <a:r>
              <a:rPr lang="en-US" sz="2800" dirty="0"/>
              <a:t> his God:</a:t>
            </a:r>
          </a:p>
          <a:p>
            <a:endParaRPr lang="en-US" sz="2800" dirty="0"/>
          </a:p>
        </p:txBody>
      </p:sp>
      <p:pic>
        <p:nvPicPr>
          <p:cNvPr id="5" name="Picture 4">
            <a:extLst>
              <a:ext uri="{FF2B5EF4-FFF2-40B4-BE49-F238E27FC236}">
                <a16:creationId xmlns:a16="http://schemas.microsoft.com/office/drawing/2014/main" id="{13FAC543-FD6D-41B8-99BB-7908D1487129}"/>
              </a:ext>
            </a:extLst>
          </p:cNvPr>
          <p:cNvPicPr>
            <a:picLocks noChangeAspect="1"/>
          </p:cNvPicPr>
          <p:nvPr/>
        </p:nvPicPr>
        <p:blipFill>
          <a:blip r:embed="rId2"/>
          <a:stretch>
            <a:fillRect/>
          </a:stretch>
        </p:blipFill>
        <p:spPr>
          <a:xfrm>
            <a:off x="280696" y="765110"/>
            <a:ext cx="3484983" cy="2323322"/>
          </a:xfrm>
          <a:prstGeom prst="rect">
            <a:avLst/>
          </a:prstGeom>
        </p:spPr>
      </p:pic>
      <p:pic>
        <p:nvPicPr>
          <p:cNvPr id="6" name="Picture 5">
            <a:extLst>
              <a:ext uri="{FF2B5EF4-FFF2-40B4-BE49-F238E27FC236}">
                <a16:creationId xmlns:a16="http://schemas.microsoft.com/office/drawing/2014/main" id="{A1B3678D-513E-4F3C-A2CA-F428C17293EF}"/>
              </a:ext>
            </a:extLst>
          </p:cNvPr>
          <p:cNvPicPr>
            <a:picLocks noChangeAspect="1"/>
          </p:cNvPicPr>
          <p:nvPr/>
        </p:nvPicPr>
        <p:blipFill>
          <a:blip r:embed="rId3"/>
          <a:stretch>
            <a:fillRect/>
          </a:stretch>
        </p:blipFill>
        <p:spPr>
          <a:xfrm>
            <a:off x="169214" y="2563823"/>
            <a:ext cx="3707946" cy="2411492"/>
          </a:xfrm>
          <a:prstGeom prst="rect">
            <a:avLst/>
          </a:prstGeom>
        </p:spPr>
      </p:pic>
      <p:pic>
        <p:nvPicPr>
          <p:cNvPr id="7" name="Picture 6">
            <a:extLst>
              <a:ext uri="{FF2B5EF4-FFF2-40B4-BE49-F238E27FC236}">
                <a16:creationId xmlns:a16="http://schemas.microsoft.com/office/drawing/2014/main" id="{7A86BB28-E7F5-42C2-9732-3179C837784F}"/>
              </a:ext>
            </a:extLst>
          </p:cNvPr>
          <p:cNvPicPr>
            <a:picLocks noChangeAspect="1"/>
          </p:cNvPicPr>
          <p:nvPr/>
        </p:nvPicPr>
        <p:blipFill>
          <a:blip r:embed="rId4"/>
          <a:stretch>
            <a:fillRect/>
          </a:stretch>
        </p:blipFill>
        <p:spPr>
          <a:xfrm>
            <a:off x="259703" y="4562668"/>
            <a:ext cx="3727323" cy="2096619"/>
          </a:xfrm>
          <a:prstGeom prst="rect">
            <a:avLst/>
          </a:prstGeom>
        </p:spPr>
      </p:pic>
    </p:spTree>
    <p:extLst>
      <p:ext uri="{BB962C8B-B14F-4D97-AF65-F5344CB8AC3E}">
        <p14:creationId xmlns:p14="http://schemas.microsoft.com/office/powerpoint/2010/main" val="1236124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5739</TotalTime>
  <Words>1965</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The 2300 Days</vt:lpstr>
      <vt:lpstr>Recap…</vt:lpstr>
      <vt:lpstr>What Are the Three Angel’s Messages?</vt:lpstr>
      <vt:lpstr>The Everlasting Gospel</vt:lpstr>
      <vt:lpstr>Some Old Testament Teachings…</vt:lpstr>
      <vt:lpstr>Apostle Paul Confirms!</vt:lpstr>
      <vt:lpstr>Fear God!</vt:lpstr>
      <vt:lpstr>OT: We are Not to Fear False Gods</vt:lpstr>
      <vt:lpstr>Cursed are those who trust in man</vt:lpstr>
      <vt:lpstr>NT Fearing God</vt:lpstr>
      <vt:lpstr>Fear God=Keep the Commandments</vt:lpstr>
      <vt:lpstr>Give Glory to Him!</vt:lpstr>
      <vt:lpstr>Worship the Creator</vt:lpstr>
      <vt:lpstr>The Lost Commandment Restored!</vt:lpstr>
      <vt:lpstr>What Will We Choose?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170</cp:revision>
  <dcterms:created xsi:type="dcterms:W3CDTF">2019-08-16T21:01:12Z</dcterms:created>
  <dcterms:modified xsi:type="dcterms:W3CDTF">2025-11-21T02:00:40Z</dcterms:modified>
</cp:coreProperties>
</file>