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06" r:id="rId6"/>
    <p:sldId id="307" r:id="rId7"/>
    <p:sldId id="309" r:id="rId8"/>
    <p:sldId id="310" r:id="rId9"/>
    <p:sldId id="308" r:id="rId10"/>
    <p:sldId id="311" r:id="rId11"/>
    <p:sldId id="312" r:id="rId12"/>
    <p:sldId id="313" r:id="rId13"/>
    <p:sldId id="321" r:id="rId14"/>
    <p:sldId id="314" r:id="rId15"/>
    <p:sldId id="315" r:id="rId16"/>
    <p:sldId id="316" r:id="rId17"/>
    <p:sldId id="317" r:id="rId18"/>
    <p:sldId id="318" r:id="rId19"/>
    <p:sldId id="327" r:id="rId20"/>
    <p:sldId id="319" r:id="rId21"/>
    <p:sldId id="320" r:id="rId22"/>
    <p:sldId id="323" r:id="rId23"/>
    <p:sldId id="324" r:id="rId24"/>
    <p:sldId id="322" r:id="rId25"/>
    <p:sldId id="325" r:id="rId26"/>
    <p:sldId id="329" r:id="rId27"/>
    <p:sldId id="326" r:id="rId28"/>
    <p:sldId id="328" r:id="rId29"/>
    <p:sldId id="3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3/7/2024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3/7/2024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30C8A1-010A-A1BE-1AF7-46DB2B0CF88F}"/>
              </a:ext>
            </a:extLst>
          </p:cNvPr>
          <p:cNvPicPr>
            <a:picLocks noChangeAspect="1"/>
          </p:cNvPicPr>
          <p:nvPr/>
        </p:nvPicPr>
        <p:blipFill>
          <a:blip r:embed="rId2"/>
          <a:stretch>
            <a:fillRect/>
          </a:stretch>
        </p:blipFill>
        <p:spPr>
          <a:xfrm>
            <a:off x="955937" y="0"/>
            <a:ext cx="10280128" cy="6858000"/>
          </a:xfrm>
          <a:prstGeom prst="rect">
            <a:avLst/>
          </a:prstGeom>
        </p:spPr>
      </p:pic>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1180322" y="0"/>
            <a:ext cx="9831355" cy="2518034"/>
          </a:xfrm>
        </p:spPr>
        <p:txBody>
          <a:bodyPr>
            <a:normAutofit/>
          </a:bodyPr>
          <a:lstStyle/>
          <a:p>
            <a:pPr algn="ctr"/>
            <a:r>
              <a:rPr lang="en-US" b="1" dirty="0">
                <a:solidFill>
                  <a:srgbClr val="FF0000"/>
                </a:solidFill>
                <a:effectLst>
                  <a:outerShdw blurRad="38100" dist="38100" dir="2700000" algn="tl">
                    <a:srgbClr val="000000">
                      <a:alpha val="43137"/>
                    </a:srgbClr>
                  </a:outerShdw>
                </a:effectLst>
              </a:rPr>
              <a:t>A Medical Examination of the Closing Scenes of Christ’s Life…</a:t>
            </a:r>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1374-426D-8999-4A37-C755B2C14A5B}"/>
              </a:ext>
            </a:extLst>
          </p:cNvPr>
          <p:cNvSpPr>
            <a:spLocks noGrp="1"/>
          </p:cNvSpPr>
          <p:nvPr>
            <p:ph type="title"/>
          </p:nvPr>
        </p:nvSpPr>
        <p:spPr>
          <a:xfrm>
            <a:off x="838200" y="-213373"/>
            <a:ext cx="10515600" cy="1325563"/>
          </a:xfrm>
        </p:spPr>
        <p:txBody>
          <a:bodyPr/>
          <a:lstStyle/>
          <a:p>
            <a:r>
              <a:rPr lang="en-US" b="1" i="1" dirty="0">
                <a:effectLst>
                  <a:outerShdw blurRad="38100" dist="38100" dir="2700000" algn="tl">
                    <a:srgbClr val="000000">
                      <a:alpha val="43137"/>
                    </a:srgbClr>
                  </a:outerShdw>
                </a:effectLst>
              </a:rPr>
              <a:t>Was There Another Way?</a:t>
            </a:r>
          </a:p>
        </p:txBody>
      </p:sp>
      <p:sp>
        <p:nvSpPr>
          <p:cNvPr id="4" name="TextBox 3">
            <a:extLst>
              <a:ext uri="{FF2B5EF4-FFF2-40B4-BE49-F238E27FC236}">
                <a16:creationId xmlns:a16="http://schemas.microsoft.com/office/drawing/2014/main" id="{1438B040-92F1-C2F7-78A3-31F7945D7A90}"/>
              </a:ext>
            </a:extLst>
          </p:cNvPr>
          <p:cNvSpPr txBox="1"/>
          <p:nvPr/>
        </p:nvSpPr>
        <p:spPr>
          <a:xfrm>
            <a:off x="249593" y="865631"/>
            <a:ext cx="7457493" cy="5693866"/>
          </a:xfrm>
          <a:prstGeom prst="rect">
            <a:avLst/>
          </a:prstGeom>
          <a:noFill/>
        </p:spPr>
        <p:txBody>
          <a:bodyPr wrap="square">
            <a:spAutoFit/>
          </a:bodyPr>
          <a:lstStyle/>
          <a:p>
            <a:r>
              <a:rPr lang="en-US" sz="2800" dirty="0"/>
              <a:t>“</a:t>
            </a:r>
            <a:r>
              <a:rPr lang="en-US" sz="2800" b="1" u="sng" dirty="0"/>
              <a:t>Instead of proclaiming the abolition of the law, Calvary's cross proclaims in thunder tones its immutable and eternal character. Could the law have been abolished, and the government of heaven and earth and the unnumbered worlds of God maintained, Christ need not have died</a:t>
            </a:r>
            <a:r>
              <a:rPr lang="en-US" sz="2800" dirty="0"/>
              <a:t>. The death of Christ was to forever settle the question of </a:t>
            </a:r>
            <a:r>
              <a:rPr lang="en-US" sz="2800" b="1" u="sng" dirty="0"/>
              <a:t>the validity of the law of Jehovah</a:t>
            </a:r>
            <a:r>
              <a:rPr lang="en-US" sz="2800" dirty="0"/>
              <a:t>. Having suffered the full penalty for a guilty world, Jesus became the mediator between God and man, to restore the repenting soul to favor with God by giving him grace to keep the law of the Most High.” The Signs of the Times, June 20, 1895. </a:t>
            </a:r>
          </a:p>
        </p:txBody>
      </p:sp>
      <p:pic>
        <p:nvPicPr>
          <p:cNvPr id="5" name="Picture 4">
            <a:extLst>
              <a:ext uri="{FF2B5EF4-FFF2-40B4-BE49-F238E27FC236}">
                <a16:creationId xmlns:a16="http://schemas.microsoft.com/office/drawing/2014/main" id="{DEE252AF-94D5-18CF-FFE8-2D46F2A9A8A1}"/>
              </a:ext>
            </a:extLst>
          </p:cNvPr>
          <p:cNvPicPr>
            <a:picLocks noChangeAspect="1"/>
          </p:cNvPicPr>
          <p:nvPr/>
        </p:nvPicPr>
        <p:blipFill>
          <a:blip r:embed="rId2"/>
          <a:stretch>
            <a:fillRect/>
          </a:stretch>
        </p:blipFill>
        <p:spPr>
          <a:xfrm>
            <a:off x="7856180" y="1460034"/>
            <a:ext cx="4174903" cy="4101011"/>
          </a:xfrm>
          <a:prstGeom prst="rect">
            <a:avLst/>
          </a:prstGeom>
        </p:spPr>
      </p:pic>
    </p:spTree>
    <p:extLst>
      <p:ext uri="{BB962C8B-B14F-4D97-AF65-F5344CB8AC3E}">
        <p14:creationId xmlns:p14="http://schemas.microsoft.com/office/powerpoint/2010/main" val="2476175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968F-0DDC-F408-85E2-EA60E1930C5A}"/>
              </a:ext>
            </a:extLst>
          </p:cNvPr>
          <p:cNvSpPr>
            <a:spLocks noGrp="1"/>
          </p:cNvSpPr>
          <p:nvPr>
            <p:ph type="title"/>
          </p:nvPr>
        </p:nvSpPr>
        <p:spPr>
          <a:xfrm>
            <a:off x="838200" y="-213373"/>
            <a:ext cx="10515600" cy="1325563"/>
          </a:xfrm>
        </p:spPr>
        <p:txBody>
          <a:bodyPr/>
          <a:lstStyle/>
          <a:p>
            <a:r>
              <a:rPr lang="en-US" b="1" dirty="0">
                <a:solidFill>
                  <a:srgbClr val="FFC000"/>
                </a:solidFill>
                <a:effectLst>
                  <a:outerShdw blurRad="38100" dist="38100" dir="2700000" algn="tl">
                    <a:srgbClr val="000000">
                      <a:alpha val="43137"/>
                    </a:srgbClr>
                  </a:outerShdw>
                </a:effectLst>
              </a:rPr>
              <a:t>Strengthened by the Angel</a:t>
            </a:r>
          </a:p>
        </p:txBody>
      </p:sp>
      <p:sp>
        <p:nvSpPr>
          <p:cNvPr id="4" name="TextBox 3">
            <a:extLst>
              <a:ext uri="{FF2B5EF4-FFF2-40B4-BE49-F238E27FC236}">
                <a16:creationId xmlns:a16="http://schemas.microsoft.com/office/drawing/2014/main" id="{E0AD236E-2146-5793-2EA0-71BE77B8DF71}"/>
              </a:ext>
            </a:extLst>
          </p:cNvPr>
          <p:cNvSpPr txBox="1"/>
          <p:nvPr/>
        </p:nvSpPr>
        <p:spPr>
          <a:xfrm>
            <a:off x="324239" y="823356"/>
            <a:ext cx="7252218" cy="6001643"/>
          </a:xfrm>
          <a:prstGeom prst="rect">
            <a:avLst/>
          </a:prstGeom>
          <a:noFill/>
        </p:spPr>
        <p:txBody>
          <a:bodyPr wrap="square">
            <a:spAutoFit/>
          </a:bodyPr>
          <a:lstStyle/>
          <a:p>
            <a:r>
              <a:rPr lang="en-US" sz="2400" dirty="0"/>
              <a:t>“</a:t>
            </a:r>
            <a:r>
              <a:rPr lang="en-US" sz="2400" b="1" u="sng" dirty="0"/>
              <a:t>a light shone forth amid the stormy darkness of the crisis hour, and the mighty angel who stands in God's presence, occupying the position from which Satan fell, came to the side of Christ. The angel came not to take the cup from Christ's hand, but to strengthen Him to drink it, with the assurance of the Father's love</a:t>
            </a:r>
            <a:r>
              <a:rPr lang="en-US" sz="2400" dirty="0"/>
              <a:t>. He came to give power to the divine-human suppliant. </a:t>
            </a:r>
            <a:r>
              <a:rPr lang="en-US" sz="2400" b="1" dirty="0"/>
              <a:t>He pointed Him to the open heavens, telling Him of the souls that would be saved as the result of His sufferings</a:t>
            </a:r>
            <a:r>
              <a:rPr lang="en-US" sz="2400" dirty="0"/>
              <a:t>. He assured Him that His Father is greater and more powerful than Satan, that His death would result in the utter discomfiture of Satan, and that the kingdom of this world would be given to the saints of the Most High. He told Him that </a:t>
            </a:r>
            <a:r>
              <a:rPr lang="en-US" sz="2400" b="1" u="sng" dirty="0"/>
              <a:t>He would see of the travail of His soul, and be satisfied, for He would see a multitude of the human race saved, eternally saved</a:t>
            </a:r>
            <a:r>
              <a:rPr lang="en-US" sz="2400" dirty="0"/>
              <a:t>.” DA, p. 693-694</a:t>
            </a:r>
          </a:p>
        </p:txBody>
      </p:sp>
      <p:pic>
        <p:nvPicPr>
          <p:cNvPr id="5" name="Picture 4">
            <a:extLst>
              <a:ext uri="{FF2B5EF4-FFF2-40B4-BE49-F238E27FC236}">
                <a16:creationId xmlns:a16="http://schemas.microsoft.com/office/drawing/2014/main" id="{C29D816A-4A0F-4B83-F907-F975106D9207}"/>
              </a:ext>
            </a:extLst>
          </p:cNvPr>
          <p:cNvPicPr>
            <a:picLocks noChangeAspect="1"/>
          </p:cNvPicPr>
          <p:nvPr/>
        </p:nvPicPr>
        <p:blipFill rotWithShape="1">
          <a:blip r:embed="rId2"/>
          <a:srcRect l="25612" r="29235"/>
          <a:stretch/>
        </p:blipFill>
        <p:spPr>
          <a:xfrm>
            <a:off x="7791060" y="944239"/>
            <a:ext cx="4317189" cy="5363255"/>
          </a:xfrm>
          <a:prstGeom prst="rect">
            <a:avLst/>
          </a:prstGeom>
        </p:spPr>
      </p:pic>
    </p:spTree>
    <p:extLst>
      <p:ext uri="{BB962C8B-B14F-4D97-AF65-F5344CB8AC3E}">
        <p14:creationId xmlns:p14="http://schemas.microsoft.com/office/powerpoint/2010/main" val="316080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0C1C-1B41-3E0F-BCBC-1439D89B43EE}"/>
              </a:ext>
            </a:extLst>
          </p:cNvPr>
          <p:cNvSpPr>
            <a:spLocks noGrp="1"/>
          </p:cNvSpPr>
          <p:nvPr>
            <p:ph type="title"/>
          </p:nvPr>
        </p:nvSpPr>
        <p:spPr>
          <a:xfrm>
            <a:off x="670249" y="-316009"/>
            <a:ext cx="10515600" cy="1325563"/>
          </a:xfrm>
        </p:spPr>
        <p:txBody>
          <a:bodyPr/>
          <a:lstStyle/>
          <a:p>
            <a:r>
              <a:rPr lang="en-US" dirty="0"/>
              <a:t>His Sufferings at a Glance:</a:t>
            </a:r>
          </a:p>
        </p:txBody>
      </p:sp>
      <p:sp>
        <p:nvSpPr>
          <p:cNvPr id="3" name="TextBox 2">
            <a:extLst>
              <a:ext uri="{FF2B5EF4-FFF2-40B4-BE49-F238E27FC236}">
                <a16:creationId xmlns:a16="http://schemas.microsoft.com/office/drawing/2014/main" id="{8C6F51F6-8950-BCE7-3179-BDC050044BC3}"/>
              </a:ext>
            </a:extLst>
          </p:cNvPr>
          <p:cNvSpPr txBox="1"/>
          <p:nvPr/>
        </p:nvSpPr>
        <p:spPr>
          <a:xfrm>
            <a:off x="93274" y="561684"/>
            <a:ext cx="7931021" cy="6370975"/>
          </a:xfrm>
          <a:prstGeom prst="rect">
            <a:avLst/>
          </a:prstGeom>
          <a:noFill/>
        </p:spPr>
        <p:txBody>
          <a:bodyPr wrap="square" rtlCol="0">
            <a:spAutoFit/>
          </a:bodyPr>
          <a:lstStyle/>
          <a:p>
            <a:r>
              <a:rPr lang="en-US" sz="2400" dirty="0"/>
              <a:t>As we move through the sufferings of Christ. Things to keep in mind:</a:t>
            </a:r>
          </a:p>
          <a:p>
            <a:pPr marL="342900" indent="-342900">
              <a:buAutoNum type="arabicPeriod"/>
            </a:pPr>
            <a:r>
              <a:rPr lang="en-US" sz="2400" dirty="0"/>
              <a:t>The sins of the whole world—past, present, future of every person ever were placed upon Jesus as he entered the Oil Press—the Holy Spirit was pressed out of Him and He felt the mental anguish of eternal separation from the Father</a:t>
            </a:r>
          </a:p>
          <a:p>
            <a:pPr marL="342900" indent="-342900">
              <a:buAutoNum type="arabicPeriod"/>
            </a:pPr>
            <a:r>
              <a:rPr lang="en-US" sz="2400" dirty="0"/>
              <a:t>His anxiety causes Jesus’ sweat glands to rupture, and He begins to sweat great drops of blood—Hematidrosis, Jesus is dying in Gethsemane from the weight of sin!</a:t>
            </a:r>
          </a:p>
          <a:p>
            <a:pPr marL="342900" indent="-342900">
              <a:buAutoNum type="arabicPeriod"/>
            </a:pPr>
            <a:r>
              <a:rPr lang="en-US" sz="2400" dirty="0"/>
              <a:t>Once captured he will be kept awake for about 36 hours</a:t>
            </a:r>
          </a:p>
          <a:p>
            <a:pPr marL="342900" indent="-342900">
              <a:buAutoNum type="arabicPeriod"/>
            </a:pPr>
            <a:r>
              <a:rPr lang="en-US" sz="2400" dirty="0"/>
              <a:t>No food for 12-16 hours</a:t>
            </a:r>
          </a:p>
          <a:p>
            <a:pPr marL="342900" indent="-342900">
              <a:buAutoNum type="arabicPeriod"/>
            </a:pPr>
            <a:r>
              <a:rPr lang="en-US" sz="2400" dirty="0"/>
              <a:t>No water for 12-16 hours</a:t>
            </a:r>
          </a:p>
          <a:p>
            <a:pPr marL="342900" indent="-342900">
              <a:buAutoNum type="arabicPeriod"/>
            </a:pPr>
            <a:r>
              <a:rPr lang="en-US" sz="2400" dirty="0"/>
              <a:t>Forced to walk roughly 4Km in this state</a:t>
            </a:r>
          </a:p>
          <a:p>
            <a:pPr marL="342900" indent="-342900">
              <a:buAutoNum type="arabicPeriod"/>
            </a:pPr>
            <a:r>
              <a:rPr lang="en-US" sz="2400" dirty="0"/>
              <a:t>He is physically struck when speaking to the Sanhedrin</a:t>
            </a:r>
          </a:p>
          <a:p>
            <a:pPr marL="342900" indent="-342900">
              <a:buAutoNum type="arabicPeriod"/>
            </a:pPr>
            <a:r>
              <a:rPr lang="en-US" sz="2400" dirty="0"/>
              <a:t>He was humiliated, mocked, derided</a:t>
            </a:r>
          </a:p>
          <a:p>
            <a:pPr marL="342900" indent="-342900">
              <a:buAutoNum type="arabicPeriod"/>
            </a:pPr>
            <a:r>
              <a:rPr lang="en-US" sz="2400" dirty="0"/>
              <a:t>Scourged naked, then marched through the city with the cross</a:t>
            </a:r>
          </a:p>
        </p:txBody>
      </p:sp>
      <p:pic>
        <p:nvPicPr>
          <p:cNvPr id="4" name="Picture 3">
            <a:extLst>
              <a:ext uri="{FF2B5EF4-FFF2-40B4-BE49-F238E27FC236}">
                <a16:creationId xmlns:a16="http://schemas.microsoft.com/office/drawing/2014/main" id="{116A3194-5102-18F7-68CF-269AE1892DA5}"/>
              </a:ext>
            </a:extLst>
          </p:cNvPr>
          <p:cNvPicPr>
            <a:picLocks noChangeAspect="1"/>
          </p:cNvPicPr>
          <p:nvPr/>
        </p:nvPicPr>
        <p:blipFill>
          <a:blip r:embed="rId2"/>
          <a:stretch>
            <a:fillRect/>
          </a:stretch>
        </p:blipFill>
        <p:spPr>
          <a:xfrm>
            <a:off x="8126962" y="1331150"/>
            <a:ext cx="3971764" cy="3971764"/>
          </a:xfrm>
          <a:prstGeom prst="rect">
            <a:avLst/>
          </a:prstGeom>
        </p:spPr>
      </p:pic>
    </p:spTree>
    <p:extLst>
      <p:ext uri="{BB962C8B-B14F-4D97-AF65-F5344CB8AC3E}">
        <p14:creationId xmlns:p14="http://schemas.microsoft.com/office/powerpoint/2010/main" val="406812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AF89-6923-01D0-1B57-EAF22E014B0C}"/>
              </a:ext>
            </a:extLst>
          </p:cNvPr>
          <p:cNvSpPr>
            <a:spLocks noGrp="1"/>
          </p:cNvSpPr>
          <p:nvPr>
            <p:ph type="title"/>
          </p:nvPr>
        </p:nvSpPr>
        <p:spPr>
          <a:xfrm>
            <a:off x="838200" y="-176667"/>
            <a:ext cx="10515600" cy="1325563"/>
          </a:xfrm>
        </p:spPr>
        <p:txBody>
          <a:bodyPr/>
          <a:lstStyle/>
          <a:p>
            <a:r>
              <a:rPr lang="en-US" u="sng" dirty="0">
                <a:solidFill>
                  <a:srgbClr val="FFC000"/>
                </a:solidFill>
                <a:effectLst>
                  <a:outerShdw blurRad="38100" dist="38100" dir="2700000" algn="tl">
                    <a:srgbClr val="000000">
                      <a:alpha val="43137"/>
                    </a:srgbClr>
                  </a:outerShdw>
                </a:effectLst>
              </a:rPr>
              <a:t>Isaiah Foretold: With His Stripes….  </a:t>
            </a:r>
          </a:p>
        </p:txBody>
      </p:sp>
      <p:sp>
        <p:nvSpPr>
          <p:cNvPr id="4" name="TextBox 3">
            <a:extLst>
              <a:ext uri="{FF2B5EF4-FFF2-40B4-BE49-F238E27FC236}">
                <a16:creationId xmlns:a16="http://schemas.microsoft.com/office/drawing/2014/main" id="{1012E21D-C4E2-2AE0-12FE-B9F0FBDCCD32}"/>
              </a:ext>
            </a:extLst>
          </p:cNvPr>
          <p:cNvSpPr txBox="1"/>
          <p:nvPr/>
        </p:nvSpPr>
        <p:spPr>
          <a:xfrm>
            <a:off x="6015913" y="1148896"/>
            <a:ext cx="6097554" cy="5262979"/>
          </a:xfrm>
          <a:prstGeom prst="rect">
            <a:avLst/>
          </a:prstGeom>
          <a:noFill/>
        </p:spPr>
        <p:txBody>
          <a:bodyPr wrap="square">
            <a:spAutoFit/>
          </a:bodyPr>
          <a:lstStyle/>
          <a:p>
            <a:r>
              <a:rPr lang="en-US" sz="2400" dirty="0"/>
              <a:t>Is. 53:3-6 “</a:t>
            </a:r>
            <a:r>
              <a:rPr lang="en-US" sz="2400" b="1" u="sng" dirty="0"/>
              <a:t>He is despised and rejected of men; a man of sorrows, and acquainted with grief: and we hid as it were our faces from him; he was despised, and we esteemed him not</a:t>
            </a:r>
            <a:r>
              <a:rPr lang="en-US" sz="2400" dirty="0"/>
              <a:t>. Surely he hath borne our griefs, and carried our sorrows: yet we did esteem him stricken, </a:t>
            </a:r>
            <a:r>
              <a:rPr lang="en-US" sz="2400" b="1" u="sng" dirty="0"/>
              <a:t>smitten of God, and afflicted</a:t>
            </a:r>
            <a:r>
              <a:rPr lang="en-US" sz="2400" dirty="0"/>
              <a:t>. </a:t>
            </a:r>
            <a:r>
              <a:rPr lang="en-US" sz="2400" b="1" u="sng" dirty="0"/>
              <a:t>But he was wounded for our transgressions, he was bruised for our iniquities: the chastisement of our peace was upon him; and with his stripes we are healed</a:t>
            </a:r>
            <a:r>
              <a:rPr lang="en-US" sz="2400" dirty="0"/>
              <a:t>. All we like sheep have gone astray; we have turned every one to his own way; and the Lord hath laid on him the iniquity of us all.”</a:t>
            </a:r>
          </a:p>
        </p:txBody>
      </p:sp>
      <p:pic>
        <p:nvPicPr>
          <p:cNvPr id="5" name="Picture 4">
            <a:extLst>
              <a:ext uri="{FF2B5EF4-FFF2-40B4-BE49-F238E27FC236}">
                <a16:creationId xmlns:a16="http://schemas.microsoft.com/office/drawing/2014/main" id="{83BB26E5-4700-291C-1BA6-25B84A0559A8}"/>
              </a:ext>
            </a:extLst>
          </p:cNvPr>
          <p:cNvPicPr>
            <a:picLocks noChangeAspect="1"/>
          </p:cNvPicPr>
          <p:nvPr/>
        </p:nvPicPr>
        <p:blipFill>
          <a:blip r:embed="rId2"/>
          <a:stretch>
            <a:fillRect/>
          </a:stretch>
        </p:blipFill>
        <p:spPr>
          <a:xfrm>
            <a:off x="838200" y="1148896"/>
            <a:ext cx="4512387" cy="5350320"/>
          </a:xfrm>
          <a:prstGeom prst="rect">
            <a:avLst/>
          </a:prstGeom>
        </p:spPr>
      </p:pic>
    </p:spTree>
    <p:extLst>
      <p:ext uri="{BB962C8B-B14F-4D97-AF65-F5344CB8AC3E}">
        <p14:creationId xmlns:p14="http://schemas.microsoft.com/office/powerpoint/2010/main" val="1302432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A4AA-EBDE-B879-86C7-7A621457DC14}"/>
              </a:ext>
            </a:extLst>
          </p:cNvPr>
          <p:cNvSpPr>
            <a:spLocks noGrp="1"/>
          </p:cNvSpPr>
          <p:nvPr>
            <p:ph type="title"/>
          </p:nvPr>
        </p:nvSpPr>
        <p:spPr>
          <a:xfrm>
            <a:off x="763555" y="-260026"/>
            <a:ext cx="10515600" cy="1325563"/>
          </a:xfrm>
        </p:spPr>
        <p:txBody>
          <a:bodyPr/>
          <a:lstStyle/>
          <a:p>
            <a:pPr algn="ctr"/>
            <a:r>
              <a:rPr lang="en-US" b="1" u="sng" dirty="0">
                <a:solidFill>
                  <a:srgbClr val="C00000"/>
                </a:solidFill>
                <a:effectLst>
                  <a:outerShdw blurRad="38100" dist="38100" dir="2700000" algn="tl">
                    <a:srgbClr val="000000">
                      <a:alpha val="43137"/>
                    </a:srgbClr>
                  </a:outerShdw>
                </a:effectLst>
              </a:rPr>
              <a:t>The Roman Scourging…</a:t>
            </a:r>
          </a:p>
        </p:txBody>
      </p:sp>
      <p:sp>
        <p:nvSpPr>
          <p:cNvPr id="4" name="TextBox 3">
            <a:extLst>
              <a:ext uri="{FF2B5EF4-FFF2-40B4-BE49-F238E27FC236}">
                <a16:creationId xmlns:a16="http://schemas.microsoft.com/office/drawing/2014/main" id="{094835FC-FBD8-8570-622D-C44B1574DF4B}"/>
              </a:ext>
            </a:extLst>
          </p:cNvPr>
          <p:cNvSpPr txBox="1"/>
          <p:nvPr/>
        </p:nvSpPr>
        <p:spPr>
          <a:xfrm>
            <a:off x="268256" y="902666"/>
            <a:ext cx="6097554" cy="6001643"/>
          </a:xfrm>
          <a:prstGeom prst="rect">
            <a:avLst/>
          </a:prstGeom>
          <a:noFill/>
        </p:spPr>
        <p:txBody>
          <a:bodyPr wrap="square">
            <a:spAutoFit/>
          </a:bodyPr>
          <a:lstStyle/>
          <a:p>
            <a:r>
              <a:rPr lang="en-US" sz="2400" dirty="0"/>
              <a:t>“The leather whip usually had pieces of steel, balls of lead and sharp bones attached. At the Praetorium, Jesus was severely whipped. It is not known whether the number of lashes was limited to 39, in accordance with Jewish law. </a:t>
            </a:r>
            <a:r>
              <a:rPr lang="en-US" sz="2400" b="1" u="sng" dirty="0"/>
              <a:t>The severe scourging, with its intense pain and appreciable blood loss, most probably left Jesus in a </a:t>
            </a:r>
            <a:r>
              <a:rPr lang="en-US" sz="2400" b="1" u="sng" dirty="0" err="1"/>
              <a:t>preshock</a:t>
            </a:r>
            <a:r>
              <a:rPr lang="en-US" sz="2400" b="1" u="sng" dirty="0"/>
              <a:t> state. Moreover, hematidrosis had rendered his skin particularly tender</a:t>
            </a:r>
            <a:r>
              <a:rPr lang="en-US" sz="2400" dirty="0"/>
              <a:t>. The physical and mental abuse meted out by the Jews and the Romans, as well as the lack of food, water, and sleep, also contributed to his generally weakened state. Moreover he was mocked, beaten and made fun by Soldiers” Gerald H Bradley M.D., The Medical View of His Sufferings</a:t>
            </a:r>
          </a:p>
        </p:txBody>
      </p:sp>
      <p:pic>
        <p:nvPicPr>
          <p:cNvPr id="5" name="Picture 4">
            <a:extLst>
              <a:ext uri="{FF2B5EF4-FFF2-40B4-BE49-F238E27FC236}">
                <a16:creationId xmlns:a16="http://schemas.microsoft.com/office/drawing/2014/main" id="{870F4B6A-68F8-3C81-BA2E-6C41FD9C97F3}"/>
              </a:ext>
            </a:extLst>
          </p:cNvPr>
          <p:cNvPicPr>
            <a:picLocks noChangeAspect="1"/>
          </p:cNvPicPr>
          <p:nvPr/>
        </p:nvPicPr>
        <p:blipFill>
          <a:blip r:embed="rId2"/>
          <a:stretch>
            <a:fillRect/>
          </a:stretch>
        </p:blipFill>
        <p:spPr>
          <a:xfrm>
            <a:off x="6513544" y="1420391"/>
            <a:ext cx="5410200" cy="4819650"/>
          </a:xfrm>
          <a:prstGeom prst="rect">
            <a:avLst/>
          </a:prstGeom>
        </p:spPr>
      </p:pic>
    </p:spTree>
    <p:extLst>
      <p:ext uri="{BB962C8B-B14F-4D97-AF65-F5344CB8AC3E}">
        <p14:creationId xmlns:p14="http://schemas.microsoft.com/office/powerpoint/2010/main" val="279329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C700-DFDA-8EBD-F19C-B48D475B4827}"/>
              </a:ext>
            </a:extLst>
          </p:cNvPr>
          <p:cNvSpPr>
            <a:spLocks noGrp="1"/>
          </p:cNvSpPr>
          <p:nvPr>
            <p:ph type="title"/>
          </p:nvPr>
        </p:nvSpPr>
        <p:spPr>
          <a:xfrm>
            <a:off x="838200" y="-157389"/>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The Outcome of the Scourging</a:t>
            </a:r>
          </a:p>
        </p:txBody>
      </p:sp>
      <p:sp>
        <p:nvSpPr>
          <p:cNvPr id="4" name="TextBox 3">
            <a:extLst>
              <a:ext uri="{FF2B5EF4-FFF2-40B4-BE49-F238E27FC236}">
                <a16:creationId xmlns:a16="http://schemas.microsoft.com/office/drawing/2014/main" id="{07A93EAB-EDAC-44B4-E9F6-D025E4C3D171}"/>
              </a:ext>
            </a:extLst>
          </p:cNvPr>
          <p:cNvSpPr txBox="1"/>
          <p:nvPr/>
        </p:nvSpPr>
        <p:spPr>
          <a:xfrm>
            <a:off x="5204150" y="1164134"/>
            <a:ext cx="6767026" cy="5693866"/>
          </a:xfrm>
          <a:prstGeom prst="rect">
            <a:avLst/>
          </a:prstGeom>
          <a:noFill/>
        </p:spPr>
        <p:txBody>
          <a:bodyPr wrap="square">
            <a:spAutoFit/>
          </a:bodyPr>
          <a:lstStyle/>
          <a:p>
            <a:r>
              <a:rPr lang="en-US" sz="2800" dirty="0"/>
              <a:t>“As the Roman soldiers repeatedly struck the victim's back with full force, </a:t>
            </a:r>
            <a:r>
              <a:rPr lang="en-US" sz="2800" b="1" u="sng" dirty="0"/>
              <a:t>the iron balls would cause deep contusions, and the leather thongs and sheep bones would cut into the skin and subcutaneous tissues. Then, as the flogging continued, the lacerations would tear into the underlying skeletal muscles and produce quivering ribbons of bleeding flesh</a:t>
            </a:r>
            <a:r>
              <a:rPr lang="en-US" sz="2800" dirty="0"/>
              <a:t>. Pain and blood loss generally set the stage for circulatory shock. The extent of blood loss may well have determined how long the victim would survive on the cross.” Ibid.</a:t>
            </a:r>
          </a:p>
        </p:txBody>
      </p:sp>
      <p:pic>
        <p:nvPicPr>
          <p:cNvPr id="5" name="Picture 4">
            <a:extLst>
              <a:ext uri="{FF2B5EF4-FFF2-40B4-BE49-F238E27FC236}">
                <a16:creationId xmlns:a16="http://schemas.microsoft.com/office/drawing/2014/main" id="{C9D7CE30-F888-E391-6C84-B2F4A73B775B}"/>
              </a:ext>
            </a:extLst>
          </p:cNvPr>
          <p:cNvPicPr>
            <a:picLocks noChangeAspect="1"/>
          </p:cNvPicPr>
          <p:nvPr/>
        </p:nvPicPr>
        <p:blipFill rotWithShape="1">
          <a:blip r:embed="rId2"/>
          <a:srcRect b="3832"/>
          <a:stretch/>
        </p:blipFill>
        <p:spPr>
          <a:xfrm>
            <a:off x="458365" y="1164134"/>
            <a:ext cx="4225601" cy="5431635"/>
          </a:xfrm>
          <a:prstGeom prst="rect">
            <a:avLst/>
          </a:prstGeom>
        </p:spPr>
      </p:pic>
    </p:spTree>
    <p:extLst>
      <p:ext uri="{BB962C8B-B14F-4D97-AF65-F5344CB8AC3E}">
        <p14:creationId xmlns:p14="http://schemas.microsoft.com/office/powerpoint/2010/main" val="1125942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18A1-CC43-5F50-7972-0FC7B0CE60EB}"/>
              </a:ext>
            </a:extLst>
          </p:cNvPr>
          <p:cNvSpPr>
            <a:spLocks noGrp="1"/>
          </p:cNvSpPr>
          <p:nvPr>
            <p:ph type="title"/>
          </p:nvPr>
        </p:nvSpPr>
        <p:spPr>
          <a:xfrm>
            <a:off x="688910" y="-166720"/>
            <a:ext cx="10515600" cy="1325563"/>
          </a:xfrm>
        </p:spPr>
        <p:txBody>
          <a:bodyPr/>
          <a:lstStyle/>
          <a:p>
            <a:r>
              <a:rPr lang="en-US" b="1" u="sng" dirty="0">
                <a:solidFill>
                  <a:srgbClr val="FF0000"/>
                </a:solidFill>
                <a:effectLst>
                  <a:outerShdw blurRad="38100" dist="38100" dir="2700000" algn="tl">
                    <a:srgbClr val="000000">
                      <a:alpha val="43137"/>
                    </a:srgbClr>
                  </a:outerShdw>
                </a:effectLst>
              </a:rPr>
              <a:t>A Medical Perspective…</a:t>
            </a:r>
          </a:p>
        </p:txBody>
      </p:sp>
      <p:sp>
        <p:nvSpPr>
          <p:cNvPr id="4" name="TextBox 3">
            <a:extLst>
              <a:ext uri="{FF2B5EF4-FFF2-40B4-BE49-F238E27FC236}">
                <a16:creationId xmlns:a16="http://schemas.microsoft.com/office/drawing/2014/main" id="{98891070-339F-AD99-C36B-82970947DC8C}"/>
              </a:ext>
            </a:extLst>
          </p:cNvPr>
          <p:cNvSpPr txBox="1"/>
          <p:nvPr/>
        </p:nvSpPr>
        <p:spPr>
          <a:xfrm>
            <a:off x="688910" y="6267452"/>
            <a:ext cx="11807112" cy="369332"/>
          </a:xfrm>
          <a:prstGeom prst="rect">
            <a:avLst/>
          </a:prstGeom>
          <a:noFill/>
        </p:spPr>
        <p:txBody>
          <a:bodyPr wrap="square">
            <a:spAutoFit/>
          </a:bodyPr>
          <a:lstStyle/>
          <a:p>
            <a:r>
              <a:rPr lang="en-US" b="1" dirty="0"/>
              <a:t>Dr. David Acuna, Trauma Surgeon, The Crucifixion | A Medical Perspective</a:t>
            </a:r>
          </a:p>
        </p:txBody>
      </p:sp>
      <p:pic>
        <p:nvPicPr>
          <p:cNvPr id="5" name="Dr. David Acuna Medical Examination of the Crucifixion Clip">
            <a:hlinkClick r:id="" action="ppaction://media"/>
            <a:extLst>
              <a:ext uri="{FF2B5EF4-FFF2-40B4-BE49-F238E27FC236}">
                <a16:creationId xmlns:a16="http://schemas.microsoft.com/office/drawing/2014/main" id="{2C5B27F6-3EC5-68EA-A7B7-D4452A36C9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4925" y="882847"/>
            <a:ext cx="9420225" cy="5298877"/>
          </a:xfrm>
          <a:prstGeom prst="rect">
            <a:avLst/>
          </a:prstGeom>
        </p:spPr>
      </p:pic>
    </p:spTree>
    <p:extLst>
      <p:ext uri="{BB962C8B-B14F-4D97-AF65-F5344CB8AC3E}">
        <p14:creationId xmlns:p14="http://schemas.microsoft.com/office/powerpoint/2010/main" val="34024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577EA-8988-0D6F-86B9-3927F9D116B4}"/>
              </a:ext>
            </a:extLst>
          </p:cNvPr>
          <p:cNvSpPr>
            <a:spLocks noGrp="1"/>
          </p:cNvSpPr>
          <p:nvPr>
            <p:ph type="title"/>
          </p:nvPr>
        </p:nvSpPr>
        <p:spPr>
          <a:xfrm>
            <a:off x="716902" y="-157389"/>
            <a:ext cx="10515600" cy="1325563"/>
          </a:xfrm>
        </p:spPr>
        <p:txBody>
          <a:bodyPr/>
          <a:lstStyle/>
          <a:p>
            <a:pPr algn="ctr"/>
            <a:r>
              <a:rPr lang="en-US" dirty="0"/>
              <a:t>Marred More Than Any Man!!!!</a:t>
            </a:r>
          </a:p>
        </p:txBody>
      </p:sp>
      <p:sp>
        <p:nvSpPr>
          <p:cNvPr id="4" name="TextBox 3">
            <a:extLst>
              <a:ext uri="{FF2B5EF4-FFF2-40B4-BE49-F238E27FC236}">
                <a16:creationId xmlns:a16="http://schemas.microsoft.com/office/drawing/2014/main" id="{BB1642A3-1FEE-44DD-C5DD-1370D47E0C2B}"/>
              </a:ext>
            </a:extLst>
          </p:cNvPr>
          <p:cNvSpPr txBox="1"/>
          <p:nvPr/>
        </p:nvSpPr>
        <p:spPr>
          <a:xfrm>
            <a:off x="5769428" y="997117"/>
            <a:ext cx="6097554" cy="5693866"/>
          </a:xfrm>
          <a:prstGeom prst="rect">
            <a:avLst/>
          </a:prstGeom>
          <a:noFill/>
        </p:spPr>
        <p:txBody>
          <a:bodyPr wrap="square">
            <a:spAutoFit/>
          </a:bodyPr>
          <a:lstStyle/>
          <a:p>
            <a:r>
              <a:rPr lang="en-US" sz="2800" dirty="0"/>
              <a:t>Is. 52:14 “As many were astonied at thee; </a:t>
            </a:r>
            <a:r>
              <a:rPr lang="en-US" sz="2800" b="1" u="sng" dirty="0"/>
              <a:t>his visage was so marred more than any man, and his form more than the sons of men</a:t>
            </a:r>
            <a:r>
              <a:rPr lang="en-US" sz="2800" dirty="0"/>
              <a:t>”</a:t>
            </a:r>
          </a:p>
          <a:p>
            <a:endParaRPr lang="en-US" sz="2800" dirty="0"/>
          </a:p>
          <a:p>
            <a:r>
              <a:rPr lang="en-US" sz="2800" dirty="0"/>
              <a:t>Is. 50:6 “I gave my back to the </a:t>
            </a:r>
            <a:r>
              <a:rPr lang="en-US" sz="2800" dirty="0" err="1"/>
              <a:t>smiters</a:t>
            </a:r>
            <a:r>
              <a:rPr lang="en-US" sz="2800" dirty="0"/>
              <a:t>, and my cheeks to them that plucked off the hair: </a:t>
            </a:r>
            <a:r>
              <a:rPr lang="en-US" sz="2800" b="1" u="sng" dirty="0"/>
              <a:t>I hid not my face from shame and spitting</a:t>
            </a:r>
            <a:r>
              <a:rPr lang="en-US" sz="2800" dirty="0"/>
              <a:t>.”</a:t>
            </a:r>
          </a:p>
          <a:p>
            <a:endParaRPr lang="en-US" sz="2800" dirty="0"/>
          </a:p>
          <a:p>
            <a:r>
              <a:rPr lang="en-US" sz="2800" dirty="0"/>
              <a:t>Is. 42:21 “The </a:t>
            </a:r>
            <a:r>
              <a:rPr lang="en-US" sz="2800" cap="small" dirty="0">
                <a:effectLst/>
              </a:rPr>
              <a:t>Lord</a:t>
            </a:r>
            <a:r>
              <a:rPr lang="en-US" sz="2800" dirty="0"/>
              <a:t> is well pleased for his righteousness' sake; </a:t>
            </a:r>
            <a:r>
              <a:rPr lang="en-US" sz="2800" b="1" u="sng" dirty="0"/>
              <a:t>he will magnify the law, and make it </a:t>
            </a:r>
            <a:r>
              <a:rPr lang="en-US" sz="2800" b="1" u="sng" dirty="0" err="1"/>
              <a:t>honourable</a:t>
            </a:r>
            <a:r>
              <a:rPr lang="en-US" sz="2800" dirty="0"/>
              <a:t>.”</a:t>
            </a:r>
          </a:p>
        </p:txBody>
      </p:sp>
      <p:pic>
        <p:nvPicPr>
          <p:cNvPr id="5" name="Picture 4">
            <a:extLst>
              <a:ext uri="{FF2B5EF4-FFF2-40B4-BE49-F238E27FC236}">
                <a16:creationId xmlns:a16="http://schemas.microsoft.com/office/drawing/2014/main" id="{6AF9D16A-B107-261B-40B4-35B9051A9FC8}"/>
              </a:ext>
            </a:extLst>
          </p:cNvPr>
          <p:cNvPicPr>
            <a:picLocks noChangeAspect="1"/>
          </p:cNvPicPr>
          <p:nvPr/>
        </p:nvPicPr>
        <p:blipFill>
          <a:blip r:embed="rId2"/>
          <a:stretch>
            <a:fillRect/>
          </a:stretch>
        </p:blipFill>
        <p:spPr>
          <a:xfrm>
            <a:off x="959498" y="831202"/>
            <a:ext cx="4181475" cy="5867400"/>
          </a:xfrm>
          <a:prstGeom prst="rect">
            <a:avLst/>
          </a:prstGeom>
        </p:spPr>
      </p:pic>
    </p:spTree>
    <p:extLst>
      <p:ext uri="{BB962C8B-B14F-4D97-AF65-F5344CB8AC3E}">
        <p14:creationId xmlns:p14="http://schemas.microsoft.com/office/powerpoint/2010/main" val="1656836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9122-82F7-33D5-F063-ED0CE3626208}"/>
              </a:ext>
            </a:extLst>
          </p:cNvPr>
          <p:cNvSpPr>
            <a:spLocks noGrp="1"/>
          </p:cNvSpPr>
          <p:nvPr>
            <p:ph type="title"/>
          </p:nvPr>
        </p:nvSpPr>
        <p:spPr>
          <a:xfrm>
            <a:off x="735564" y="-213373"/>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Mocked and Derided… To Save Us!!!</a:t>
            </a:r>
          </a:p>
        </p:txBody>
      </p:sp>
      <p:sp>
        <p:nvSpPr>
          <p:cNvPr id="4" name="TextBox 3">
            <a:extLst>
              <a:ext uri="{FF2B5EF4-FFF2-40B4-BE49-F238E27FC236}">
                <a16:creationId xmlns:a16="http://schemas.microsoft.com/office/drawing/2014/main" id="{B34041F0-595E-FFBF-826E-A69F590DB645}"/>
              </a:ext>
            </a:extLst>
          </p:cNvPr>
          <p:cNvSpPr txBox="1"/>
          <p:nvPr/>
        </p:nvSpPr>
        <p:spPr>
          <a:xfrm>
            <a:off x="361562" y="1361899"/>
            <a:ext cx="6097554" cy="4401205"/>
          </a:xfrm>
          <a:prstGeom prst="rect">
            <a:avLst/>
          </a:prstGeom>
          <a:noFill/>
        </p:spPr>
        <p:txBody>
          <a:bodyPr wrap="square">
            <a:spAutoFit/>
          </a:bodyPr>
          <a:lstStyle/>
          <a:p>
            <a:r>
              <a:rPr lang="en-US" sz="2800" dirty="0"/>
              <a:t>Matt. 27:27-29 “Then the soldiers of the governor took Jesus into the common hall, and gathered unto him the whole band of soldiers. </a:t>
            </a:r>
            <a:r>
              <a:rPr lang="en-US" sz="2800" b="1" u="sng" dirty="0"/>
              <a:t>And they stripped him, and put on him a scarlet robe. And when they had platted a crown of thorns, they put it upon his head, and a reed in his right hand: and they bowed the knee before him, and mocked him, saying, Hail, King of the Jews!</a:t>
            </a:r>
            <a:r>
              <a:rPr lang="en-US" sz="2800" dirty="0"/>
              <a:t>”</a:t>
            </a:r>
          </a:p>
        </p:txBody>
      </p:sp>
      <p:pic>
        <p:nvPicPr>
          <p:cNvPr id="5" name="Picture 4">
            <a:extLst>
              <a:ext uri="{FF2B5EF4-FFF2-40B4-BE49-F238E27FC236}">
                <a16:creationId xmlns:a16="http://schemas.microsoft.com/office/drawing/2014/main" id="{4F01678D-6DC5-CEC7-2E02-6754909E0E64}"/>
              </a:ext>
            </a:extLst>
          </p:cNvPr>
          <p:cNvPicPr>
            <a:picLocks noChangeAspect="1"/>
          </p:cNvPicPr>
          <p:nvPr/>
        </p:nvPicPr>
        <p:blipFill>
          <a:blip r:embed="rId2"/>
          <a:stretch>
            <a:fillRect/>
          </a:stretch>
        </p:blipFill>
        <p:spPr>
          <a:xfrm>
            <a:off x="6999512" y="946388"/>
            <a:ext cx="4737620" cy="3158413"/>
          </a:xfrm>
          <a:prstGeom prst="rect">
            <a:avLst/>
          </a:prstGeom>
        </p:spPr>
      </p:pic>
      <p:sp>
        <p:nvSpPr>
          <p:cNvPr id="7" name="TextBox 6">
            <a:extLst>
              <a:ext uri="{FF2B5EF4-FFF2-40B4-BE49-F238E27FC236}">
                <a16:creationId xmlns:a16="http://schemas.microsoft.com/office/drawing/2014/main" id="{49715A04-D9D0-7EC4-EF7C-F44607C4E530}"/>
              </a:ext>
            </a:extLst>
          </p:cNvPr>
          <p:cNvSpPr txBox="1"/>
          <p:nvPr/>
        </p:nvSpPr>
        <p:spPr>
          <a:xfrm>
            <a:off x="7637104" y="3458470"/>
            <a:ext cx="3462435" cy="646331"/>
          </a:xfrm>
          <a:prstGeom prst="rect">
            <a:avLst/>
          </a:prstGeom>
          <a:noFill/>
        </p:spPr>
        <p:txBody>
          <a:bodyPr wrap="square">
            <a:spAutoFit/>
          </a:bodyPr>
          <a:lstStyle/>
          <a:p>
            <a:r>
              <a:rPr lang="en-US" sz="3600" b="1" dirty="0"/>
              <a:t>Euphorbia </a:t>
            </a:r>
            <a:r>
              <a:rPr lang="en-US" sz="3600" b="1" dirty="0" err="1"/>
              <a:t>milii</a:t>
            </a:r>
            <a:r>
              <a:rPr lang="en-US" sz="3600" b="1" dirty="0"/>
              <a:t>.</a:t>
            </a:r>
          </a:p>
        </p:txBody>
      </p:sp>
      <p:pic>
        <p:nvPicPr>
          <p:cNvPr id="8" name="Picture 7">
            <a:extLst>
              <a:ext uri="{FF2B5EF4-FFF2-40B4-BE49-F238E27FC236}">
                <a16:creationId xmlns:a16="http://schemas.microsoft.com/office/drawing/2014/main" id="{953AEDD3-3103-EA70-C825-42DA7E70797A}"/>
              </a:ext>
            </a:extLst>
          </p:cNvPr>
          <p:cNvPicPr>
            <a:picLocks noChangeAspect="1"/>
          </p:cNvPicPr>
          <p:nvPr/>
        </p:nvPicPr>
        <p:blipFill>
          <a:blip r:embed="rId3"/>
          <a:stretch>
            <a:fillRect/>
          </a:stretch>
        </p:blipFill>
        <p:spPr>
          <a:xfrm>
            <a:off x="6878214" y="4104801"/>
            <a:ext cx="5089852" cy="2544926"/>
          </a:xfrm>
          <a:prstGeom prst="rect">
            <a:avLst/>
          </a:prstGeom>
        </p:spPr>
      </p:pic>
    </p:spTree>
    <p:extLst>
      <p:ext uri="{BB962C8B-B14F-4D97-AF65-F5344CB8AC3E}">
        <p14:creationId xmlns:p14="http://schemas.microsoft.com/office/powerpoint/2010/main" val="358378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BE75-4157-1008-4132-A144079393DD}"/>
              </a:ext>
            </a:extLst>
          </p:cNvPr>
          <p:cNvSpPr>
            <a:spLocks noGrp="1"/>
          </p:cNvSpPr>
          <p:nvPr>
            <p:ph type="title"/>
          </p:nvPr>
        </p:nvSpPr>
        <p:spPr>
          <a:xfrm>
            <a:off x="838200" y="-316009"/>
            <a:ext cx="10515600" cy="1325563"/>
          </a:xfrm>
        </p:spPr>
        <p:txBody>
          <a:bodyPr/>
          <a:lstStyle/>
          <a:p>
            <a:pPr algn="ctr"/>
            <a:r>
              <a:rPr lang="en-US" dirty="0">
                <a:solidFill>
                  <a:schemeClr val="bg1"/>
                </a:solidFill>
              </a:rPr>
              <a:t>Then The Cross</a:t>
            </a:r>
          </a:p>
        </p:txBody>
      </p:sp>
      <p:sp>
        <p:nvSpPr>
          <p:cNvPr id="3" name="TextBox 2">
            <a:extLst>
              <a:ext uri="{FF2B5EF4-FFF2-40B4-BE49-F238E27FC236}">
                <a16:creationId xmlns:a16="http://schemas.microsoft.com/office/drawing/2014/main" id="{B4B50A8F-6237-7698-EFCF-E98806405C4E}"/>
              </a:ext>
            </a:extLst>
          </p:cNvPr>
          <p:cNvSpPr txBox="1"/>
          <p:nvPr/>
        </p:nvSpPr>
        <p:spPr>
          <a:xfrm>
            <a:off x="345233" y="1446245"/>
            <a:ext cx="5952931" cy="4154984"/>
          </a:xfrm>
          <a:prstGeom prst="rect">
            <a:avLst/>
          </a:prstGeom>
          <a:noFill/>
        </p:spPr>
        <p:txBody>
          <a:bodyPr wrap="square" rtlCol="0">
            <a:spAutoFit/>
          </a:bodyPr>
          <a:lstStyle/>
          <a:p>
            <a:r>
              <a:rPr lang="en-US" sz="2400" dirty="0">
                <a:solidFill>
                  <a:schemeClr val="bg1"/>
                </a:solidFill>
              </a:rPr>
              <a:t>As they mocked, derided, spit in His face, instead of releasing Christ, Barabbas was set free—the crowd roaring “Crucify Him! Crucify Him!”, so the murderer was loose and the innocent sent to the Cross!</a:t>
            </a:r>
          </a:p>
          <a:p>
            <a:endParaRPr lang="en-US" sz="2400" dirty="0">
              <a:solidFill>
                <a:schemeClr val="bg1"/>
              </a:solidFill>
            </a:endParaRPr>
          </a:p>
          <a:p>
            <a:r>
              <a:rPr lang="en-US" sz="2400" dirty="0">
                <a:solidFill>
                  <a:schemeClr val="bg1"/>
                </a:solidFill>
              </a:rPr>
              <a:t>Matt. 27:35 “And they crucified him, and parted his garments, casting lost: that it might be fulfilled which was spoken by the prophet, They parted my garments among them, and upon my vesture did they cast lots”</a:t>
            </a:r>
          </a:p>
        </p:txBody>
      </p:sp>
      <p:pic>
        <p:nvPicPr>
          <p:cNvPr id="4" name="Picture 3">
            <a:extLst>
              <a:ext uri="{FF2B5EF4-FFF2-40B4-BE49-F238E27FC236}">
                <a16:creationId xmlns:a16="http://schemas.microsoft.com/office/drawing/2014/main" id="{CB6DF20A-7E34-ADDD-564D-9C0523442581}"/>
              </a:ext>
            </a:extLst>
          </p:cNvPr>
          <p:cNvPicPr>
            <a:picLocks noChangeAspect="1"/>
          </p:cNvPicPr>
          <p:nvPr/>
        </p:nvPicPr>
        <p:blipFill rotWithShape="1">
          <a:blip r:embed="rId2"/>
          <a:srcRect l="26136" r="25456"/>
          <a:stretch/>
        </p:blipFill>
        <p:spPr>
          <a:xfrm>
            <a:off x="6466114" y="732161"/>
            <a:ext cx="5533053" cy="5972175"/>
          </a:xfrm>
          <a:prstGeom prst="rect">
            <a:avLst/>
          </a:prstGeom>
        </p:spPr>
      </p:pic>
    </p:spTree>
    <p:extLst>
      <p:ext uri="{BB962C8B-B14F-4D97-AF65-F5344CB8AC3E}">
        <p14:creationId xmlns:p14="http://schemas.microsoft.com/office/powerpoint/2010/main" val="219060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99B1-42CF-F488-31E5-808561D76322}"/>
              </a:ext>
            </a:extLst>
          </p:cNvPr>
          <p:cNvSpPr>
            <a:spLocks noGrp="1"/>
          </p:cNvSpPr>
          <p:nvPr>
            <p:ph type="title"/>
          </p:nvPr>
        </p:nvSpPr>
        <p:spPr>
          <a:xfrm>
            <a:off x="838200" y="-148056"/>
            <a:ext cx="10515600" cy="1325563"/>
          </a:xfrm>
        </p:spPr>
        <p:txBody>
          <a:bodyPr/>
          <a:lstStyle/>
          <a:p>
            <a:r>
              <a:rPr lang="en-US" b="1" dirty="0">
                <a:solidFill>
                  <a:srgbClr val="0070C0"/>
                </a:solidFill>
                <a:effectLst>
                  <a:outerShdw blurRad="38100" dist="38100" dir="2700000" algn="tl">
                    <a:srgbClr val="000000">
                      <a:alpha val="43137"/>
                    </a:srgbClr>
                  </a:outerShdw>
                </a:effectLst>
              </a:rPr>
              <a:t>Why It’s Important:</a:t>
            </a:r>
          </a:p>
        </p:txBody>
      </p:sp>
      <p:sp>
        <p:nvSpPr>
          <p:cNvPr id="3" name="Content Placeholder 2">
            <a:extLst>
              <a:ext uri="{FF2B5EF4-FFF2-40B4-BE49-F238E27FC236}">
                <a16:creationId xmlns:a16="http://schemas.microsoft.com/office/drawing/2014/main" id="{FC40F4FA-59AA-DBBB-86A1-4C2C2848A180}"/>
              </a:ext>
            </a:extLst>
          </p:cNvPr>
          <p:cNvSpPr>
            <a:spLocks noGrp="1"/>
          </p:cNvSpPr>
          <p:nvPr>
            <p:ph idx="1"/>
          </p:nvPr>
        </p:nvSpPr>
        <p:spPr>
          <a:xfrm>
            <a:off x="380999" y="1065537"/>
            <a:ext cx="6458340" cy="5212783"/>
          </a:xfrm>
        </p:spPr>
        <p:txBody>
          <a:bodyPr>
            <a:normAutofit/>
          </a:bodyPr>
          <a:lstStyle/>
          <a:p>
            <a:pPr marL="0" indent="0">
              <a:buNone/>
            </a:pPr>
            <a:r>
              <a:rPr lang="en-US" dirty="0"/>
              <a:t>“</a:t>
            </a:r>
            <a:r>
              <a:rPr lang="en-US" b="1" u="sng" dirty="0"/>
              <a:t>It would be well for us to spend a thoughtful hour each day in contemplation of the life of Christ</a:t>
            </a:r>
            <a:r>
              <a:rPr lang="en-US" dirty="0"/>
              <a:t>. We should </a:t>
            </a:r>
            <a:r>
              <a:rPr lang="en-US" b="1" u="sng" dirty="0"/>
              <a:t>take it point by point, and let the imagination grasp each scene, especially the closing ones</a:t>
            </a:r>
            <a:r>
              <a:rPr lang="en-US" dirty="0"/>
              <a:t>. As we thus dwell upon His great sacrifice for us, our confidence in Him will be more constant, our love will be quickened, and we shall be more deeply imbued with His spirit. </a:t>
            </a:r>
            <a:r>
              <a:rPr lang="en-US" b="1" u="sng" dirty="0"/>
              <a:t>If we would be saved at last, we must learn the lesson of penitence and humiliation at the foot of the cross.</a:t>
            </a:r>
            <a:r>
              <a:rPr lang="en-US" dirty="0"/>
              <a:t>” DA, p. 83</a:t>
            </a:r>
          </a:p>
        </p:txBody>
      </p:sp>
      <p:pic>
        <p:nvPicPr>
          <p:cNvPr id="4" name="Picture 3">
            <a:extLst>
              <a:ext uri="{FF2B5EF4-FFF2-40B4-BE49-F238E27FC236}">
                <a16:creationId xmlns:a16="http://schemas.microsoft.com/office/drawing/2014/main" id="{8EBCB37C-825E-47C4-6E25-C2117445EB0C}"/>
              </a:ext>
            </a:extLst>
          </p:cNvPr>
          <p:cNvPicPr>
            <a:picLocks noChangeAspect="1"/>
          </p:cNvPicPr>
          <p:nvPr/>
        </p:nvPicPr>
        <p:blipFill rotWithShape="1">
          <a:blip r:embed="rId2"/>
          <a:srcRect l="18478"/>
          <a:stretch/>
        </p:blipFill>
        <p:spPr>
          <a:xfrm>
            <a:off x="7162800" y="1391913"/>
            <a:ext cx="5000625" cy="4429125"/>
          </a:xfrm>
          <a:prstGeom prst="rect">
            <a:avLst/>
          </a:prstGeom>
        </p:spPr>
      </p:pic>
      <p:pic>
        <p:nvPicPr>
          <p:cNvPr id="5" name="Picture 4">
            <a:extLst>
              <a:ext uri="{FF2B5EF4-FFF2-40B4-BE49-F238E27FC236}">
                <a16:creationId xmlns:a16="http://schemas.microsoft.com/office/drawing/2014/main" id="{F3DAF954-5AB2-50FA-9DAD-1F1CE033FE41}"/>
              </a:ext>
            </a:extLst>
          </p:cNvPr>
          <p:cNvPicPr>
            <a:picLocks noChangeAspect="1"/>
          </p:cNvPicPr>
          <p:nvPr/>
        </p:nvPicPr>
        <p:blipFill>
          <a:blip r:embed="rId3"/>
          <a:stretch>
            <a:fillRect/>
          </a:stretch>
        </p:blipFill>
        <p:spPr>
          <a:xfrm>
            <a:off x="9628827" y="1177507"/>
            <a:ext cx="2048434" cy="2792698"/>
          </a:xfrm>
          <a:prstGeom prst="ellipse">
            <a:avLst/>
          </a:prstGeom>
          <a:ln>
            <a:noFill/>
          </a:ln>
          <a:effectLst>
            <a:softEdge rad="112500"/>
          </a:effectLst>
        </p:spPr>
      </p:pic>
    </p:spTree>
    <p:extLst>
      <p:ext uri="{BB962C8B-B14F-4D97-AF65-F5344CB8AC3E}">
        <p14:creationId xmlns:p14="http://schemas.microsoft.com/office/powerpoint/2010/main" val="2359304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C16A-42C7-6BC3-36F0-F25121BE3C5B}"/>
              </a:ext>
            </a:extLst>
          </p:cNvPr>
          <p:cNvSpPr>
            <a:spLocks noGrp="1"/>
          </p:cNvSpPr>
          <p:nvPr>
            <p:ph type="title"/>
          </p:nvPr>
        </p:nvSpPr>
        <p:spPr>
          <a:xfrm>
            <a:off x="838200" y="-222703"/>
            <a:ext cx="10515600" cy="1325563"/>
          </a:xfrm>
        </p:spPr>
        <p:txBody>
          <a:bodyPr/>
          <a:lstStyle/>
          <a:p>
            <a:r>
              <a:rPr lang="en-US" dirty="0"/>
              <a:t>The Cross… A Medical View</a:t>
            </a:r>
          </a:p>
        </p:txBody>
      </p:sp>
      <p:sp>
        <p:nvSpPr>
          <p:cNvPr id="4" name="TextBox 3">
            <a:extLst>
              <a:ext uri="{FF2B5EF4-FFF2-40B4-BE49-F238E27FC236}">
                <a16:creationId xmlns:a16="http://schemas.microsoft.com/office/drawing/2014/main" id="{C63ED9FB-C165-027B-136B-3056D254CAE9}"/>
              </a:ext>
            </a:extLst>
          </p:cNvPr>
          <p:cNvSpPr txBox="1"/>
          <p:nvPr/>
        </p:nvSpPr>
        <p:spPr>
          <a:xfrm>
            <a:off x="6456784" y="730250"/>
            <a:ext cx="5404756" cy="6001643"/>
          </a:xfrm>
          <a:prstGeom prst="rect">
            <a:avLst/>
          </a:prstGeom>
          <a:noFill/>
        </p:spPr>
        <p:txBody>
          <a:bodyPr wrap="square">
            <a:spAutoFit/>
          </a:bodyPr>
          <a:lstStyle/>
          <a:p>
            <a:r>
              <a:rPr lang="en-US" sz="2400" dirty="0"/>
              <a:t>“</a:t>
            </a:r>
            <a:r>
              <a:rPr lang="en-US" sz="2400" b="1" u="sng" dirty="0"/>
              <a:t>After all the cruel scourging, His flesh is hanging in ribbons. While he suffered, he was ordered to carry a cross weighing over 100 pounds, 650 yards to the place of execution (Golgotha)</a:t>
            </a:r>
            <a:r>
              <a:rPr lang="en-US" sz="2400" dirty="0"/>
              <a:t>. The rough wood gouged into His torn back. By now He was dehydrated. Only miracle was that he was living. </a:t>
            </a:r>
            <a:r>
              <a:rPr lang="en-US" sz="2400" b="1" u="sng" dirty="0"/>
              <a:t>Rusty nails were driven on both his hands and his feet. It was driven amongst the carpal bones of the wrists instead of his palms. Because of the weight of his body would have ripped away the flesh between his fingers. In ROME, they considered the wrist to be part of the hand</a:t>
            </a:r>
            <a:r>
              <a:rPr lang="en-US" sz="2400" dirty="0"/>
              <a:t>.” Gerald H Bradley M.D., The Medical View of His Sufferings</a:t>
            </a:r>
          </a:p>
        </p:txBody>
      </p:sp>
      <p:pic>
        <p:nvPicPr>
          <p:cNvPr id="5" name="Picture 4">
            <a:extLst>
              <a:ext uri="{FF2B5EF4-FFF2-40B4-BE49-F238E27FC236}">
                <a16:creationId xmlns:a16="http://schemas.microsoft.com/office/drawing/2014/main" id="{EF20A67A-BB78-634F-97F5-BE25F839C289}"/>
              </a:ext>
            </a:extLst>
          </p:cNvPr>
          <p:cNvPicPr>
            <a:picLocks noChangeAspect="1"/>
          </p:cNvPicPr>
          <p:nvPr/>
        </p:nvPicPr>
        <p:blipFill rotWithShape="1">
          <a:blip r:embed="rId2"/>
          <a:srcRect l="28340"/>
          <a:stretch/>
        </p:blipFill>
        <p:spPr>
          <a:xfrm>
            <a:off x="693576" y="1475817"/>
            <a:ext cx="5561044" cy="4054774"/>
          </a:xfrm>
          <a:prstGeom prst="rect">
            <a:avLst/>
          </a:prstGeom>
        </p:spPr>
      </p:pic>
    </p:spTree>
    <p:extLst>
      <p:ext uri="{BB962C8B-B14F-4D97-AF65-F5344CB8AC3E}">
        <p14:creationId xmlns:p14="http://schemas.microsoft.com/office/powerpoint/2010/main" val="3221187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2D036-00B2-F235-5EE5-D0E44DE97305}"/>
              </a:ext>
            </a:extLst>
          </p:cNvPr>
          <p:cNvSpPr>
            <a:spLocks noGrp="1"/>
          </p:cNvSpPr>
          <p:nvPr>
            <p:ph type="title"/>
          </p:nvPr>
        </p:nvSpPr>
        <p:spPr>
          <a:xfrm>
            <a:off x="838200" y="-213373"/>
            <a:ext cx="10515600" cy="1325563"/>
          </a:xfrm>
        </p:spPr>
        <p:txBody>
          <a:bodyPr/>
          <a:lstStyle/>
          <a:p>
            <a:r>
              <a:rPr lang="en-US" b="1" dirty="0">
                <a:solidFill>
                  <a:srgbClr val="00B050"/>
                </a:solidFill>
                <a:effectLst>
                  <a:outerShdw blurRad="38100" dist="38100" dir="2700000" algn="tl">
                    <a:srgbClr val="000000">
                      <a:alpha val="43137"/>
                    </a:srgbClr>
                  </a:outerShdw>
                </a:effectLst>
              </a:rPr>
              <a:t>The Physical Pain…. Hardly Felt????</a:t>
            </a:r>
          </a:p>
        </p:txBody>
      </p:sp>
      <p:sp>
        <p:nvSpPr>
          <p:cNvPr id="4" name="TextBox 3">
            <a:extLst>
              <a:ext uri="{FF2B5EF4-FFF2-40B4-BE49-F238E27FC236}">
                <a16:creationId xmlns:a16="http://schemas.microsoft.com/office/drawing/2014/main" id="{477C8484-B9F8-D842-2237-7D46FC958753}"/>
              </a:ext>
            </a:extLst>
          </p:cNvPr>
          <p:cNvSpPr txBox="1"/>
          <p:nvPr/>
        </p:nvSpPr>
        <p:spPr>
          <a:xfrm>
            <a:off x="146958" y="786032"/>
            <a:ext cx="7252218" cy="6001643"/>
          </a:xfrm>
          <a:prstGeom prst="rect">
            <a:avLst/>
          </a:prstGeom>
          <a:noFill/>
        </p:spPr>
        <p:txBody>
          <a:bodyPr wrap="square">
            <a:spAutoFit/>
          </a:bodyPr>
          <a:lstStyle/>
          <a:p>
            <a:r>
              <a:rPr lang="en-US" sz="2400" dirty="0"/>
              <a:t>“</a:t>
            </a:r>
            <a:r>
              <a:rPr lang="en-US" sz="2400" b="1" u="sng" dirty="0"/>
              <a:t>Upon Christ as our substitute and surety was laid the iniquity of us all. He was counted a transgressor, that He might redeem us from the condemnation of the law</a:t>
            </a:r>
            <a:r>
              <a:rPr lang="en-US" sz="2400" dirty="0"/>
              <a:t>. The guilt of every descendant of Adam was pressing upon His heart. The wrath of God against sin, the terrible manifestation of His displeasure because of iniquity, filled the soul of His Son with consternation. All His life Christ had been publishing to a fallen world the good news of the Father's mercy and pardoning love. Salvation for the chief of sinners was His theme. But now with the terrible weight of guilt He bears, He cannot see the Father's reconciling face. The withdrawal of the divine countenance from the </a:t>
            </a:r>
            <a:r>
              <a:rPr lang="en-US" sz="2400" dirty="0" err="1"/>
              <a:t>Saviour</a:t>
            </a:r>
            <a:r>
              <a:rPr lang="en-US" sz="2400" dirty="0"/>
              <a:t> in this hour of supreme anguish pierced His heart with a sorrow that can never be fully understood by man. </a:t>
            </a:r>
            <a:r>
              <a:rPr lang="en-US" sz="2400" b="1" u="sng" dirty="0"/>
              <a:t>So great was this agony that His physical pain was hardly felt</a:t>
            </a:r>
            <a:r>
              <a:rPr lang="en-US" sz="2400" dirty="0"/>
              <a:t>.” DA, p. 753</a:t>
            </a:r>
          </a:p>
        </p:txBody>
      </p:sp>
      <p:pic>
        <p:nvPicPr>
          <p:cNvPr id="5" name="Picture 4">
            <a:extLst>
              <a:ext uri="{FF2B5EF4-FFF2-40B4-BE49-F238E27FC236}">
                <a16:creationId xmlns:a16="http://schemas.microsoft.com/office/drawing/2014/main" id="{136E953E-2E5F-4882-3359-8B93DD5BCA13}"/>
              </a:ext>
            </a:extLst>
          </p:cNvPr>
          <p:cNvPicPr>
            <a:picLocks noChangeAspect="1"/>
          </p:cNvPicPr>
          <p:nvPr/>
        </p:nvPicPr>
        <p:blipFill>
          <a:blip r:embed="rId2"/>
          <a:stretch>
            <a:fillRect/>
          </a:stretch>
        </p:blipFill>
        <p:spPr>
          <a:xfrm>
            <a:off x="7539134" y="1039866"/>
            <a:ext cx="4415743" cy="2617734"/>
          </a:xfrm>
          <a:prstGeom prst="rect">
            <a:avLst/>
          </a:prstGeom>
        </p:spPr>
      </p:pic>
      <p:pic>
        <p:nvPicPr>
          <p:cNvPr id="6" name="Picture 5">
            <a:extLst>
              <a:ext uri="{FF2B5EF4-FFF2-40B4-BE49-F238E27FC236}">
                <a16:creationId xmlns:a16="http://schemas.microsoft.com/office/drawing/2014/main" id="{8E23F4F5-30FB-D733-F95A-00D46F618824}"/>
              </a:ext>
            </a:extLst>
          </p:cNvPr>
          <p:cNvPicPr>
            <a:picLocks noChangeAspect="1"/>
          </p:cNvPicPr>
          <p:nvPr/>
        </p:nvPicPr>
        <p:blipFill>
          <a:blip r:embed="rId3"/>
          <a:stretch>
            <a:fillRect/>
          </a:stretch>
        </p:blipFill>
        <p:spPr>
          <a:xfrm>
            <a:off x="8225115" y="3613884"/>
            <a:ext cx="3128685" cy="3128685"/>
          </a:xfrm>
          <a:prstGeom prst="rect">
            <a:avLst/>
          </a:prstGeom>
        </p:spPr>
      </p:pic>
    </p:spTree>
    <p:extLst>
      <p:ext uri="{BB962C8B-B14F-4D97-AF65-F5344CB8AC3E}">
        <p14:creationId xmlns:p14="http://schemas.microsoft.com/office/powerpoint/2010/main" val="2648197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0D19-63CF-3BEB-E238-95F7C46BC424}"/>
              </a:ext>
            </a:extLst>
          </p:cNvPr>
          <p:cNvSpPr>
            <a:spLocks noGrp="1"/>
          </p:cNvSpPr>
          <p:nvPr>
            <p:ph type="title"/>
          </p:nvPr>
        </p:nvSpPr>
        <p:spPr>
          <a:xfrm>
            <a:off x="838200" y="-269362"/>
            <a:ext cx="10515600" cy="1325563"/>
          </a:xfrm>
        </p:spPr>
        <p:txBody>
          <a:bodyPr/>
          <a:lstStyle/>
          <a:p>
            <a:r>
              <a:rPr lang="en-US" b="1" u="sng" dirty="0">
                <a:solidFill>
                  <a:srgbClr val="002060"/>
                </a:solidFill>
                <a:effectLst>
                  <a:outerShdw blurRad="38100" dist="38100" dir="2700000" algn="tl">
                    <a:srgbClr val="000000">
                      <a:alpha val="43137"/>
                    </a:srgbClr>
                  </a:outerShdw>
                </a:effectLst>
              </a:rPr>
              <a:t>All for Thee!</a:t>
            </a:r>
          </a:p>
        </p:txBody>
      </p:sp>
      <p:sp>
        <p:nvSpPr>
          <p:cNvPr id="4" name="TextBox 3">
            <a:extLst>
              <a:ext uri="{FF2B5EF4-FFF2-40B4-BE49-F238E27FC236}">
                <a16:creationId xmlns:a16="http://schemas.microsoft.com/office/drawing/2014/main" id="{0A70AE49-5F76-38E9-53C0-A0A918C7CCF2}"/>
              </a:ext>
            </a:extLst>
          </p:cNvPr>
          <p:cNvSpPr txBox="1"/>
          <p:nvPr/>
        </p:nvSpPr>
        <p:spPr>
          <a:xfrm>
            <a:off x="146957" y="729327"/>
            <a:ext cx="9118342" cy="6001643"/>
          </a:xfrm>
          <a:prstGeom prst="rect">
            <a:avLst/>
          </a:prstGeom>
          <a:noFill/>
        </p:spPr>
        <p:txBody>
          <a:bodyPr wrap="square">
            <a:spAutoFit/>
          </a:bodyPr>
          <a:lstStyle/>
          <a:p>
            <a:r>
              <a:rPr lang="en-US" sz="2400" dirty="0"/>
              <a:t>“</a:t>
            </a:r>
            <a:r>
              <a:rPr lang="en-US" sz="2400" b="1" dirty="0"/>
              <a:t>The spotless Son of God hung upon the cross, His flesh lacerated with stripes; those hands so often reached out in blessing, nailed to the wooden bars; those feet so tireless on ministries of love, spiked to the tree; that royal head pierced by the crown of thorns; those quivering lips shaped to the cry of woe. And all that He endured—the blood drops that flowed from His head, His hands, His feet, the agony that racked His frame, and the unutterable anguish that filled His soul at the hiding of His Father's face—speaks to each child of humanity, declaring, It is for thee that the Son of God consents to bear this burden of guilt; for thee He spoils the domain of death, and opens the gates of Paradise. He who stilled the angry waves and walked the foam-capped billows, who made devils tremble and disease flee, who opened blind eyes and called forth the dead to life,—offers Himself upon the cross as a sacrifice, and this from love to thee. He, the Sin Bearer, endures the wrath of divine justice, and for thy sake becomes sin itself</a:t>
            </a:r>
            <a:r>
              <a:rPr lang="en-US" sz="2400" dirty="0"/>
              <a:t>.” DA, p. 755-756</a:t>
            </a:r>
          </a:p>
        </p:txBody>
      </p:sp>
      <p:pic>
        <p:nvPicPr>
          <p:cNvPr id="5" name="Picture 4">
            <a:extLst>
              <a:ext uri="{FF2B5EF4-FFF2-40B4-BE49-F238E27FC236}">
                <a16:creationId xmlns:a16="http://schemas.microsoft.com/office/drawing/2014/main" id="{B6CEFA93-C8B9-3CA6-5AAC-3549B3A6F1E4}"/>
              </a:ext>
            </a:extLst>
          </p:cNvPr>
          <p:cNvPicPr>
            <a:picLocks noChangeAspect="1"/>
          </p:cNvPicPr>
          <p:nvPr/>
        </p:nvPicPr>
        <p:blipFill>
          <a:blip r:embed="rId2"/>
          <a:stretch>
            <a:fillRect/>
          </a:stretch>
        </p:blipFill>
        <p:spPr>
          <a:xfrm>
            <a:off x="9265299" y="1892018"/>
            <a:ext cx="2800851" cy="3676260"/>
          </a:xfrm>
          <a:prstGeom prst="rect">
            <a:avLst/>
          </a:prstGeom>
        </p:spPr>
      </p:pic>
    </p:spTree>
    <p:extLst>
      <p:ext uri="{BB962C8B-B14F-4D97-AF65-F5344CB8AC3E}">
        <p14:creationId xmlns:p14="http://schemas.microsoft.com/office/powerpoint/2010/main" val="218437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FEF0-85B7-0208-9220-548260DF05E9}"/>
              </a:ext>
            </a:extLst>
          </p:cNvPr>
          <p:cNvSpPr>
            <a:spLocks noGrp="1"/>
          </p:cNvSpPr>
          <p:nvPr>
            <p:ph type="title"/>
          </p:nvPr>
        </p:nvSpPr>
        <p:spPr>
          <a:xfrm>
            <a:off x="838200" y="-204042"/>
            <a:ext cx="10515600" cy="1325563"/>
          </a:xfrm>
        </p:spPr>
        <p:txBody>
          <a:bodyPr/>
          <a:lstStyle/>
          <a:p>
            <a:r>
              <a:rPr lang="en-US" b="1" u="sng" dirty="0">
                <a:solidFill>
                  <a:srgbClr val="FFC000"/>
                </a:solidFill>
                <a:effectLst>
                  <a:outerShdw blurRad="38100" dist="38100" dir="2700000" algn="tl">
                    <a:srgbClr val="000000">
                      <a:alpha val="43137"/>
                    </a:srgbClr>
                  </a:outerShdw>
                </a:effectLst>
              </a:rPr>
              <a:t>The Last 7 Painful Sayings of Jesus</a:t>
            </a:r>
          </a:p>
        </p:txBody>
      </p:sp>
      <p:sp>
        <p:nvSpPr>
          <p:cNvPr id="3" name="TextBox 2">
            <a:extLst>
              <a:ext uri="{FF2B5EF4-FFF2-40B4-BE49-F238E27FC236}">
                <a16:creationId xmlns:a16="http://schemas.microsoft.com/office/drawing/2014/main" id="{36EEF671-738D-802A-4A77-02798B3A2745}"/>
              </a:ext>
            </a:extLst>
          </p:cNvPr>
          <p:cNvSpPr txBox="1"/>
          <p:nvPr/>
        </p:nvSpPr>
        <p:spPr>
          <a:xfrm>
            <a:off x="3470988" y="951722"/>
            <a:ext cx="8574832" cy="5632311"/>
          </a:xfrm>
          <a:prstGeom prst="rect">
            <a:avLst/>
          </a:prstGeom>
          <a:noFill/>
        </p:spPr>
        <p:txBody>
          <a:bodyPr wrap="square" rtlCol="0">
            <a:spAutoFit/>
          </a:bodyPr>
          <a:lstStyle/>
          <a:p>
            <a:r>
              <a:rPr lang="en-US" sz="2400" dirty="0"/>
              <a:t>1. “Then said Jesus, Father, forgive them; for they know not what they do” Luke 23:34</a:t>
            </a:r>
          </a:p>
          <a:p>
            <a:r>
              <a:rPr lang="en-US" sz="2400" dirty="0"/>
              <a:t>2. “And Jesus said unto him, Verily I say unto thee, Today shalt thou be with me in paradise.” Luke 23:43</a:t>
            </a:r>
          </a:p>
          <a:p>
            <a:r>
              <a:rPr lang="en-US" sz="2400" dirty="0"/>
              <a:t>3. “Woman, behold thy son! . . . Behold thy mother!” John 19:26,27</a:t>
            </a:r>
          </a:p>
          <a:p>
            <a:r>
              <a:rPr lang="en-US" sz="2400" dirty="0"/>
              <a:t>4. “Eloi, Eloi, lama </a:t>
            </a:r>
            <a:r>
              <a:rPr lang="en-US" sz="2400" dirty="0" err="1"/>
              <a:t>sabachthani</a:t>
            </a:r>
            <a:r>
              <a:rPr lang="en-US" sz="2400" dirty="0"/>
              <a:t>? which is, being interpreted, My God, my God, why hast thou forsaken me?” Mark 15:34</a:t>
            </a:r>
          </a:p>
          <a:p>
            <a:r>
              <a:rPr lang="en-US" sz="2400" dirty="0"/>
              <a:t>5. “After this, Jesus knowing that all things were now accomplished, that the scripture might be fulfilled, saith, I thirst.” John 19:28</a:t>
            </a:r>
          </a:p>
          <a:p>
            <a:r>
              <a:rPr lang="en-US" sz="2400" dirty="0"/>
              <a:t>6. “When Jesus therefore had received the vinegar, he said, It is finished: and he bowed his head, and gave up the ghost.” John 19:30</a:t>
            </a:r>
          </a:p>
          <a:p>
            <a:r>
              <a:rPr lang="en-US" sz="2400" dirty="0"/>
              <a:t>7. “</a:t>
            </a:r>
            <a:r>
              <a:rPr lang="en-US" sz="2400" baseline="30000" dirty="0"/>
              <a:t> </a:t>
            </a:r>
            <a:r>
              <a:rPr lang="en-US" sz="2400" dirty="0"/>
              <a:t>And when Jesus had cried with a loud voice, he said, Father, into thy hands I commend my spirit: and having said thus, he gave up the ghost.” Luke 23:46</a:t>
            </a:r>
          </a:p>
        </p:txBody>
      </p:sp>
      <p:pic>
        <p:nvPicPr>
          <p:cNvPr id="4" name="Picture 3">
            <a:extLst>
              <a:ext uri="{FF2B5EF4-FFF2-40B4-BE49-F238E27FC236}">
                <a16:creationId xmlns:a16="http://schemas.microsoft.com/office/drawing/2014/main" id="{2795B195-D48A-E3F4-3CE5-02A51043647D}"/>
              </a:ext>
            </a:extLst>
          </p:cNvPr>
          <p:cNvPicPr>
            <a:picLocks noChangeAspect="1"/>
          </p:cNvPicPr>
          <p:nvPr/>
        </p:nvPicPr>
        <p:blipFill>
          <a:blip r:embed="rId2"/>
          <a:stretch>
            <a:fillRect/>
          </a:stretch>
        </p:blipFill>
        <p:spPr>
          <a:xfrm>
            <a:off x="146180" y="1402567"/>
            <a:ext cx="3231013" cy="4730620"/>
          </a:xfrm>
          <a:prstGeom prst="rect">
            <a:avLst/>
          </a:prstGeom>
        </p:spPr>
      </p:pic>
    </p:spTree>
    <p:extLst>
      <p:ext uri="{BB962C8B-B14F-4D97-AF65-F5344CB8AC3E}">
        <p14:creationId xmlns:p14="http://schemas.microsoft.com/office/powerpoint/2010/main" val="133064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D1725-ED7F-9035-EB39-497FEF881A60}"/>
              </a:ext>
            </a:extLst>
          </p:cNvPr>
          <p:cNvSpPr>
            <a:spLocks noGrp="1"/>
          </p:cNvSpPr>
          <p:nvPr>
            <p:ph type="title"/>
          </p:nvPr>
        </p:nvSpPr>
        <p:spPr>
          <a:xfrm>
            <a:off x="838200" y="-316010"/>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Just For One!?!?</a:t>
            </a:r>
          </a:p>
        </p:txBody>
      </p:sp>
      <p:sp>
        <p:nvSpPr>
          <p:cNvPr id="3" name="TextBox 2">
            <a:extLst>
              <a:ext uri="{FF2B5EF4-FFF2-40B4-BE49-F238E27FC236}">
                <a16:creationId xmlns:a16="http://schemas.microsoft.com/office/drawing/2014/main" id="{F491DE64-39DA-F4BE-E3DB-47331839578D}"/>
              </a:ext>
            </a:extLst>
          </p:cNvPr>
          <p:cNvSpPr txBox="1"/>
          <p:nvPr/>
        </p:nvSpPr>
        <p:spPr>
          <a:xfrm>
            <a:off x="6096000" y="1874728"/>
            <a:ext cx="5837853" cy="3108543"/>
          </a:xfrm>
          <a:prstGeom prst="rect">
            <a:avLst/>
          </a:prstGeom>
          <a:noFill/>
        </p:spPr>
        <p:txBody>
          <a:bodyPr wrap="square" rtlCol="0">
            <a:spAutoFit/>
          </a:bodyPr>
          <a:lstStyle/>
          <a:p>
            <a:r>
              <a:rPr lang="en-US" sz="2800" dirty="0"/>
              <a:t>“</a:t>
            </a:r>
            <a:r>
              <a:rPr lang="en-US" sz="2800" b="1" u="sng" dirty="0"/>
              <a:t>Even though but few accept the grace of our Lord Jesus Christ, their work will not be in vain; for one soul is precious, very precious, in the sight of God. Christ would have died for one soul in order that that one might live through eternal ages</a:t>
            </a:r>
            <a:r>
              <a:rPr lang="en-US" sz="2800" dirty="0"/>
              <a:t>.” 8T, p. 73</a:t>
            </a:r>
          </a:p>
        </p:txBody>
      </p:sp>
      <p:pic>
        <p:nvPicPr>
          <p:cNvPr id="4" name="Picture 3">
            <a:extLst>
              <a:ext uri="{FF2B5EF4-FFF2-40B4-BE49-F238E27FC236}">
                <a16:creationId xmlns:a16="http://schemas.microsoft.com/office/drawing/2014/main" id="{2D5FF038-8740-4025-0916-412AD3A3BAB8}"/>
              </a:ext>
            </a:extLst>
          </p:cNvPr>
          <p:cNvPicPr>
            <a:picLocks noChangeAspect="1"/>
          </p:cNvPicPr>
          <p:nvPr/>
        </p:nvPicPr>
        <p:blipFill>
          <a:blip r:embed="rId2"/>
          <a:stretch>
            <a:fillRect/>
          </a:stretch>
        </p:blipFill>
        <p:spPr>
          <a:xfrm>
            <a:off x="1113939" y="1009553"/>
            <a:ext cx="4325470" cy="5521876"/>
          </a:xfrm>
          <a:prstGeom prst="rect">
            <a:avLst/>
          </a:prstGeom>
        </p:spPr>
      </p:pic>
    </p:spTree>
    <p:extLst>
      <p:ext uri="{BB962C8B-B14F-4D97-AF65-F5344CB8AC3E}">
        <p14:creationId xmlns:p14="http://schemas.microsoft.com/office/powerpoint/2010/main" val="270645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27AC-4AB2-2B11-235A-A68D155A4DC1}"/>
              </a:ext>
            </a:extLst>
          </p:cNvPr>
          <p:cNvSpPr>
            <a:spLocks noGrp="1"/>
          </p:cNvSpPr>
          <p:nvPr>
            <p:ph type="title"/>
          </p:nvPr>
        </p:nvSpPr>
        <p:spPr>
          <a:xfrm>
            <a:off x="838200" y="-222703"/>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Good Shepherd: How Did He Die???</a:t>
            </a:r>
          </a:p>
        </p:txBody>
      </p:sp>
      <p:sp>
        <p:nvSpPr>
          <p:cNvPr id="4" name="TextBox 3">
            <a:extLst>
              <a:ext uri="{FF2B5EF4-FFF2-40B4-BE49-F238E27FC236}">
                <a16:creationId xmlns:a16="http://schemas.microsoft.com/office/drawing/2014/main" id="{1E15EC83-C7D1-7D0D-1042-D7D37DC48EAE}"/>
              </a:ext>
            </a:extLst>
          </p:cNvPr>
          <p:cNvSpPr txBox="1"/>
          <p:nvPr/>
        </p:nvSpPr>
        <p:spPr>
          <a:xfrm>
            <a:off x="457978" y="1225689"/>
            <a:ext cx="5638022" cy="5632311"/>
          </a:xfrm>
          <a:prstGeom prst="rect">
            <a:avLst/>
          </a:prstGeom>
          <a:noFill/>
        </p:spPr>
        <p:txBody>
          <a:bodyPr wrap="square">
            <a:spAutoFit/>
          </a:bodyPr>
          <a:lstStyle/>
          <a:p>
            <a:r>
              <a:rPr lang="en-US" sz="2400" dirty="0"/>
              <a:t>John 10:11,17-18 “</a:t>
            </a:r>
            <a:r>
              <a:rPr lang="en-US" sz="2400" b="1" u="sng" dirty="0"/>
              <a:t>I am the good shepherd: the good shepherd giveth his life for the sheep</a:t>
            </a:r>
            <a:r>
              <a:rPr lang="en-US" sz="2400" dirty="0"/>
              <a:t>. . . . Therefore doth my Father love me, because I lay down my life, that I might take it again. </a:t>
            </a:r>
            <a:r>
              <a:rPr lang="en-US" sz="2400" b="1" u="sng" dirty="0"/>
              <a:t>No man taketh it from me, but I lay it down of myself. I have power to lay it down, and I have power to take it again</a:t>
            </a:r>
            <a:r>
              <a:rPr lang="en-US" sz="2400" dirty="0"/>
              <a:t>. This commandment have I received of my Father.”</a:t>
            </a:r>
          </a:p>
          <a:p>
            <a:endParaRPr lang="en-US" sz="2400" dirty="0"/>
          </a:p>
          <a:p>
            <a:r>
              <a:rPr lang="en-US" sz="2400" dirty="0"/>
              <a:t>John 15:12-13 “</a:t>
            </a:r>
            <a:r>
              <a:rPr lang="en-US" sz="2400" b="1" u="sng" dirty="0"/>
              <a:t>This is my commandment, That ye love one another, as I have loved you.</a:t>
            </a:r>
            <a:r>
              <a:rPr lang="en-US" sz="2400" b="1" u="sng" baseline="30000" dirty="0"/>
              <a:t> </a:t>
            </a:r>
            <a:r>
              <a:rPr lang="en-US" sz="2400" b="1" u="sng" dirty="0"/>
              <a:t>Greater love hath no man than this, that a man lay down his life for his friends.</a:t>
            </a:r>
            <a:r>
              <a:rPr lang="en-US" sz="2400" dirty="0"/>
              <a:t>”</a:t>
            </a:r>
          </a:p>
        </p:txBody>
      </p:sp>
      <p:pic>
        <p:nvPicPr>
          <p:cNvPr id="5" name="Picture 4">
            <a:extLst>
              <a:ext uri="{FF2B5EF4-FFF2-40B4-BE49-F238E27FC236}">
                <a16:creationId xmlns:a16="http://schemas.microsoft.com/office/drawing/2014/main" id="{552A2A51-7EAB-F4CD-E0C1-86D9EEF7C77A}"/>
              </a:ext>
            </a:extLst>
          </p:cNvPr>
          <p:cNvPicPr>
            <a:picLocks noChangeAspect="1"/>
          </p:cNvPicPr>
          <p:nvPr/>
        </p:nvPicPr>
        <p:blipFill>
          <a:blip r:embed="rId2"/>
          <a:stretch>
            <a:fillRect/>
          </a:stretch>
        </p:blipFill>
        <p:spPr>
          <a:xfrm>
            <a:off x="6635328" y="1879924"/>
            <a:ext cx="5213451" cy="3905056"/>
          </a:xfrm>
          <a:prstGeom prst="rect">
            <a:avLst/>
          </a:prstGeom>
        </p:spPr>
      </p:pic>
    </p:spTree>
    <p:extLst>
      <p:ext uri="{BB962C8B-B14F-4D97-AF65-F5344CB8AC3E}">
        <p14:creationId xmlns:p14="http://schemas.microsoft.com/office/powerpoint/2010/main" val="2439398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CADD-ECF2-C8BC-82D6-5DD5E0AC85BA}"/>
              </a:ext>
            </a:extLst>
          </p:cNvPr>
          <p:cNvSpPr>
            <a:spLocks noGrp="1"/>
          </p:cNvSpPr>
          <p:nvPr>
            <p:ph type="title"/>
          </p:nvPr>
        </p:nvSpPr>
        <p:spPr>
          <a:xfrm>
            <a:off x="838200" y="-325341"/>
            <a:ext cx="10515600" cy="1325563"/>
          </a:xfrm>
        </p:spPr>
        <p:txBody>
          <a:bodyPr/>
          <a:lstStyle/>
          <a:p>
            <a:r>
              <a:rPr lang="en-US" dirty="0"/>
              <a:t>A Broken Heart…???</a:t>
            </a:r>
          </a:p>
        </p:txBody>
      </p:sp>
      <p:sp>
        <p:nvSpPr>
          <p:cNvPr id="4" name="TextBox 3">
            <a:extLst>
              <a:ext uri="{FF2B5EF4-FFF2-40B4-BE49-F238E27FC236}">
                <a16:creationId xmlns:a16="http://schemas.microsoft.com/office/drawing/2014/main" id="{000E4E83-FBB0-3041-5FFC-6F1A00F4542E}"/>
              </a:ext>
            </a:extLst>
          </p:cNvPr>
          <p:cNvSpPr txBox="1"/>
          <p:nvPr/>
        </p:nvSpPr>
        <p:spPr>
          <a:xfrm>
            <a:off x="156288" y="636328"/>
            <a:ext cx="7644104" cy="6001643"/>
          </a:xfrm>
          <a:prstGeom prst="rect">
            <a:avLst/>
          </a:prstGeom>
          <a:noFill/>
        </p:spPr>
        <p:txBody>
          <a:bodyPr wrap="square">
            <a:spAutoFit/>
          </a:bodyPr>
          <a:lstStyle/>
          <a:p>
            <a:r>
              <a:rPr lang="en-US" sz="2400" dirty="0"/>
              <a:t>“In another prophecy the </a:t>
            </a:r>
            <a:r>
              <a:rPr lang="en-US" sz="2400" dirty="0" err="1"/>
              <a:t>Saviour</a:t>
            </a:r>
            <a:r>
              <a:rPr lang="en-US" sz="2400" dirty="0"/>
              <a:t> declared, "</a:t>
            </a:r>
            <a:r>
              <a:rPr lang="en-US" sz="2400" b="1" u="sng" dirty="0"/>
              <a:t>Reproach hath broken My heart</a:t>
            </a:r>
            <a:r>
              <a:rPr lang="en-US" sz="2400" dirty="0"/>
              <a:t>; and I am full of heaviness: and I looked for some to take pity, but there was none; and for comforters, but I found none. They gave Me also gall for My meat; and in My thirst they gave Me vinegar to drink." Psalm 69:20, 21. . . . </a:t>
            </a:r>
            <a:r>
              <a:rPr lang="en-US" sz="2400" b="1" u="sng" dirty="0"/>
              <a:t>Satan with his fierce temptations wrung the heart of Jesus</a:t>
            </a:r>
            <a:r>
              <a:rPr lang="en-US" sz="2400" dirty="0"/>
              <a:t>. The </a:t>
            </a:r>
            <a:r>
              <a:rPr lang="en-US" sz="2400" dirty="0" err="1"/>
              <a:t>Saviour</a:t>
            </a:r>
            <a:r>
              <a:rPr lang="en-US" sz="2400" dirty="0"/>
              <a:t> could not see through the portals of the tomb. Hope did not present to Him His coming forth from the grave a conqueror, or tell Him of the Father's acceptance of the sacrifice. He feared that sin was so offensive to God that Their separation was to be eternal. Christ felt the anguish which the sinner will feel when mercy shall no longer plead for the guilty race. </a:t>
            </a:r>
            <a:r>
              <a:rPr lang="en-US" sz="2400" b="1" u="sng" dirty="0"/>
              <a:t>It was the sense of sin, bringing the Father's wrath upon Him as man's substitute, that made the cup He drank so bitter, and broke the heart of the Son of God</a:t>
            </a:r>
            <a:r>
              <a:rPr lang="en-US" sz="2400" dirty="0"/>
              <a:t>.” DA, p. 746, 753 </a:t>
            </a:r>
          </a:p>
        </p:txBody>
      </p:sp>
      <p:pic>
        <p:nvPicPr>
          <p:cNvPr id="5" name="Picture 4">
            <a:extLst>
              <a:ext uri="{FF2B5EF4-FFF2-40B4-BE49-F238E27FC236}">
                <a16:creationId xmlns:a16="http://schemas.microsoft.com/office/drawing/2014/main" id="{A8CB7A48-D985-A659-697B-85E15128A2C0}"/>
              </a:ext>
            </a:extLst>
          </p:cNvPr>
          <p:cNvPicPr>
            <a:picLocks noChangeAspect="1"/>
          </p:cNvPicPr>
          <p:nvPr/>
        </p:nvPicPr>
        <p:blipFill>
          <a:blip r:embed="rId2"/>
          <a:stretch>
            <a:fillRect/>
          </a:stretch>
        </p:blipFill>
        <p:spPr>
          <a:xfrm>
            <a:off x="7889421" y="337440"/>
            <a:ext cx="4146291" cy="4532325"/>
          </a:xfrm>
          <a:prstGeom prst="rect">
            <a:avLst/>
          </a:prstGeom>
        </p:spPr>
      </p:pic>
      <p:sp>
        <p:nvSpPr>
          <p:cNvPr id="6" name="TextBox 5">
            <a:extLst>
              <a:ext uri="{FF2B5EF4-FFF2-40B4-BE49-F238E27FC236}">
                <a16:creationId xmlns:a16="http://schemas.microsoft.com/office/drawing/2014/main" id="{908DD4D2-D99B-BA20-1933-41A7F81C4193}"/>
              </a:ext>
            </a:extLst>
          </p:cNvPr>
          <p:cNvSpPr txBox="1"/>
          <p:nvPr/>
        </p:nvSpPr>
        <p:spPr>
          <a:xfrm>
            <a:off x="8353425" y="5372100"/>
            <a:ext cx="3409950" cy="954107"/>
          </a:xfrm>
          <a:prstGeom prst="rect">
            <a:avLst/>
          </a:prstGeom>
          <a:noFill/>
        </p:spPr>
        <p:txBody>
          <a:bodyPr wrap="square" rtlCol="0">
            <a:spAutoFit/>
          </a:bodyPr>
          <a:lstStyle/>
          <a:p>
            <a:r>
              <a:rPr lang="en-US" sz="2800" b="1" dirty="0">
                <a:solidFill>
                  <a:srgbClr val="FF0000"/>
                </a:solidFill>
              </a:rPr>
              <a:t>Rupture of the Free Wall of the Heart…</a:t>
            </a:r>
          </a:p>
        </p:txBody>
      </p:sp>
    </p:spTree>
    <p:extLst>
      <p:ext uri="{BB962C8B-B14F-4D97-AF65-F5344CB8AC3E}">
        <p14:creationId xmlns:p14="http://schemas.microsoft.com/office/powerpoint/2010/main" val="886416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2451-FB9D-F610-E7EA-6AF80057B2F9}"/>
              </a:ext>
            </a:extLst>
          </p:cNvPr>
          <p:cNvSpPr>
            <a:spLocks noGrp="1"/>
          </p:cNvSpPr>
          <p:nvPr>
            <p:ph type="title"/>
          </p:nvPr>
        </p:nvSpPr>
        <p:spPr>
          <a:xfrm>
            <a:off x="838200" y="-250695"/>
            <a:ext cx="10515600" cy="1325563"/>
          </a:xfrm>
        </p:spPr>
        <p:txBody>
          <a:bodyPr/>
          <a:lstStyle/>
          <a:p>
            <a:r>
              <a:rPr lang="en-US" b="1" dirty="0">
                <a:solidFill>
                  <a:srgbClr val="FFC000"/>
                </a:solidFill>
                <a:effectLst>
                  <a:outerShdw blurRad="38100" dist="38100" dir="2700000" algn="tl">
                    <a:srgbClr val="000000">
                      <a:alpha val="43137"/>
                    </a:srgbClr>
                  </a:outerShdw>
                </a:effectLst>
              </a:rPr>
              <a:t>In Gethsemane: The Courageous Lamb!</a:t>
            </a:r>
          </a:p>
        </p:txBody>
      </p:sp>
      <p:sp>
        <p:nvSpPr>
          <p:cNvPr id="4" name="TextBox 3">
            <a:extLst>
              <a:ext uri="{FF2B5EF4-FFF2-40B4-BE49-F238E27FC236}">
                <a16:creationId xmlns:a16="http://schemas.microsoft.com/office/drawing/2014/main" id="{F6C37678-16E8-9D4F-7F76-D9E289BAE9F3}"/>
              </a:ext>
            </a:extLst>
          </p:cNvPr>
          <p:cNvSpPr txBox="1"/>
          <p:nvPr/>
        </p:nvSpPr>
        <p:spPr>
          <a:xfrm>
            <a:off x="3048777" y="763880"/>
            <a:ext cx="9043695" cy="6001643"/>
          </a:xfrm>
          <a:prstGeom prst="rect">
            <a:avLst/>
          </a:prstGeom>
          <a:noFill/>
        </p:spPr>
        <p:txBody>
          <a:bodyPr wrap="square">
            <a:spAutoFit/>
          </a:bodyPr>
          <a:lstStyle/>
          <a:p>
            <a:r>
              <a:rPr lang="en-US" sz="2400" dirty="0"/>
              <a:t>“Jesus had been earnestly conversing with His disciples and instructing them; </a:t>
            </a:r>
            <a:r>
              <a:rPr lang="en-US" sz="2400" b="1" u="sng" dirty="0"/>
              <a:t>but as He neared Gethsemane, He became strangely silent</a:t>
            </a:r>
            <a:r>
              <a:rPr lang="en-US" sz="2400" dirty="0"/>
              <a:t>. He had often visited this spot for meditation and prayer; but never with a heart so </a:t>
            </a:r>
            <a:r>
              <a:rPr lang="en-US" sz="2400" b="1" u="sng" dirty="0"/>
              <a:t>full of sorrow</a:t>
            </a:r>
            <a:r>
              <a:rPr lang="en-US" sz="2400" dirty="0"/>
              <a:t> as upon this night of His last agony. Throughout His life on earth He had walked in the light of God's presence. When in conflict with men who were inspired by the very spirit of Satan, He could say, ‘He that sent Me is with Me: the Father hath not left Me alone; for I do always those things that please Him.’ John 8:29. </a:t>
            </a:r>
            <a:r>
              <a:rPr lang="en-US" sz="2400" b="1" u="sng" dirty="0"/>
              <a:t>But now He seemed to be shut out from the light of God's sustaining presence. Now He was numbered with the transgressors. The guilt of fallen humanity He must bear. Upon Him who knew no sin must be laid the iniquity of us all</a:t>
            </a:r>
            <a:r>
              <a:rPr lang="en-US" sz="2400" dirty="0"/>
              <a:t>. So dreadful does sin appear to Him, so great is the weight of guilt which He must bear, </a:t>
            </a:r>
            <a:r>
              <a:rPr lang="en-US" sz="2400" b="1" u="sng" dirty="0"/>
              <a:t>that He is tempted to fear it will shut Him out forever from His Father's love. Feeling how terrible is the wrath of God against transgression, He exclaims, ‘My soul is exceeding sorrowful, even unto death.’</a:t>
            </a:r>
            <a:r>
              <a:rPr lang="en-US" sz="2400" dirty="0"/>
              <a:t>” DA, p. 685</a:t>
            </a:r>
          </a:p>
        </p:txBody>
      </p:sp>
      <p:pic>
        <p:nvPicPr>
          <p:cNvPr id="5" name="Picture 4">
            <a:extLst>
              <a:ext uri="{FF2B5EF4-FFF2-40B4-BE49-F238E27FC236}">
                <a16:creationId xmlns:a16="http://schemas.microsoft.com/office/drawing/2014/main" id="{E717D8F6-0944-D3AA-563F-73E11169EAE9}"/>
              </a:ext>
            </a:extLst>
          </p:cNvPr>
          <p:cNvPicPr>
            <a:picLocks noChangeAspect="1"/>
          </p:cNvPicPr>
          <p:nvPr/>
        </p:nvPicPr>
        <p:blipFill>
          <a:blip r:embed="rId2"/>
          <a:stretch>
            <a:fillRect/>
          </a:stretch>
        </p:blipFill>
        <p:spPr>
          <a:xfrm>
            <a:off x="99528" y="1864463"/>
            <a:ext cx="2857500" cy="3800475"/>
          </a:xfrm>
          <a:prstGeom prst="rect">
            <a:avLst/>
          </a:prstGeom>
        </p:spPr>
      </p:pic>
    </p:spTree>
    <p:extLst>
      <p:ext uri="{BB962C8B-B14F-4D97-AF65-F5344CB8AC3E}">
        <p14:creationId xmlns:p14="http://schemas.microsoft.com/office/powerpoint/2010/main" val="106047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6EE7-2600-BED4-FA31-43984882BFAA}"/>
              </a:ext>
            </a:extLst>
          </p:cNvPr>
          <p:cNvSpPr>
            <a:spLocks noGrp="1"/>
          </p:cNvSpPr>
          <p:nvPr>
            <p:ph type="title"/>
          </p:nvPr>
        </p:nvSpPr>
        <p:spPr>
          <a:xfrm>
            <a:off x="735563" y="-269356"/>
            <a:ext cx="10515600" cy="1325563"/>
          </a:xfrm>
        </p:spPr>
        <p:txBody>
          <a:bodyPr/>
          <a:lstStyle/>
          <a:p>
            <a:pPr algn="ctr"/>
            <a:r>
              <a:rPr lang="en-US" b="1" i="1" u="sng" dirty="0">
                <a:solidFill>
                  <a:srgbClr val="7030A0"/>
                </a:solidFill>
              </a:rPr>
              <a:t>Retired the Mount of Olives</a:t>
            </a:r>
          </a:p>
        </p:txBody>
      </p:sp>
      <p:sp>
        <p:nvSpPr>
          <p:cNvPr id="4" name="TextBox 3">
            <a:extLst>
              <a:ext uri="{FF2B5EF4-FFF2-40B4-BE49-F238E27FC236}">
                <a16:creationId xmlns:a16="http://schemas.microsoft.com/office/drawing/2014/main" id="{C2279DB8-F53F-4FA7-6AB8-51F614675CF6}"/>
              </a:ext>
            </a:extLst>
          </p:cNvPr>
          <p:cNvSpPr txBox="1"/>
          <p:nvPr/>
        </p:nvSpPr>
        <p:spPr>
          <a:xfrm>
            <a:off x="230544" y="694187"/>
            <a:ext cx="6963358" cy="6001643"/>
          </a:xfrm>
          <a:prstGeom prst="rect">
            <a:avLst/>
          </a:prstGeom>
          <a:noFill/>
        </p:spPr>
        <p:txBody>
          <a:bodyPr wrap="square">
            <a:spAutoFit/>
          </a:bodyPr>
          <a:lstStyle/>
          <a:p>
            <a:r>
              <a:rPr lang="en-US" sz="2400" dirty="0"/>
              <a:t>“</a:t>
            </a:r>
            <a:r>
              <a:rPr lang="en-US" sz="2400" b="1" u="sng" dirty="0"/>
              <a:t>As they approached the garden, the disciples had marked the change that came over their Master. Never before had they seen Him so utterly sad and silent</a:t>
            </a:r>
            <a:r>
              <a:rPr lang="en-US" sz="2400" dirty="0"/>
              <a:t>. As He proceeded, this </a:t>
            </a:r>
            <a:r>
              <a:rPr lang="en-US" sz="2400" b="1" u="sng" dirty="0"/>
              <a:t>strange sadness deepened</a:t>
            </a:r>
            <a:r>
              <a:rPr lang="en-US" sz="2400" dirty="0"/>
              <a:t>; yet they dared not question Him as to the cause. His form swayed as if He were about to fall. Upon reaching the garden, the disciples looked anxiously for His usual place of retirement, that their Master might rest. </a:t>
            </a:r>
            <a:r>
              <a:rPr lang="en-US" sz="2400" b="1" u="sng" dirty="0"/>
              <a:t>Every step that He now took was with labored effort. He groaned aloud, as if suffering under the pressure of a terrible burden. Twice His companions supported Him, or He would have fallen to the earth.</a:t>
            </a:r>
            <a:r>
              <a:rPr lang="en-US" sz="2400" dirty="0"/>
              <a:t> Near the entrance to the garden, Jesus left all but three of the disciples, bidding them pray for themselves and for Him. With Peter, James, and John, He entered its secluded recesses.” DA, p. 685-686</a:t>
            </a:r>
          </a:p>
        </p:txBody>
      </p:sp>
      <p:pic>
        <p:nvPicPr>
          <p:cNvPr id="5" name="Picture 4">
            <a:extLst>
              <a:ext uri="{FF2B5EF4-FFF2-40B4-BE49-F238E27FC236}">
                <a16:creationId xmlns:a16="http://schemas.microsoft.com/office/drawing/2014/main" id="{C0405821-2A74-ED96-9A67-5295210A17CD}"/>
              </a:ext>
            </a:extLst>
          </p:cNvPr>
          <p:cNvPicPr>
            <a:picLocks noChangeAspect="1"/>
          </p:cNvPicPr>
          <p:nvPr/>
        </p:nvPicPr>
        <p:blipFill rotWithShape="1">
          <a:blip r:embed="rId2"/>
          <a:srcRect l="7310"/>
          <a:stretch/>
        </p:blipFill>
        <p:spPr>
          <a:xfrm>
            <a:off x="7193902" y="2001250"/>
            <a:ext cx="4767554" cy="3429000"/>
          </a:xfrm>
          <a:prstGeom prst="rect">
            <a:avLst/>
          </a:prstGeom>
        </p:spPr>
      </p:pic>
    </p:spTree>
    <p:extLst>
      <p:ext uri="{BB962C8B-B14F-4D97-AF65-F5344CB8AC3E}">
        <p14:creationId xmlns:p14="http://schemas.microsoft.com/office/powerpoint/2010/main" val="4084832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E0FC-4728-EDB2-D77E-9C8A4AD755D9}"/>
              </a:ext>
            </a:extLst>
          </p:cNvPr>
          <p:cNvSpPr>
            <a:spLocks noGrp="1"/>
          </p:cNvSpPr>
          <p:nvPr>
            <p:ph type="title"/>
          </p:nvPr>
        </p:nvSpPr>
        <p:spPr>
          <a:xfrm>
            <a:off x="903514" y="-232034"/>
            <a:ext cx="10515600" cy="1325563"/>
          </a:xfrm>
        </p:spPr>
        <p:txBody>
          <a:bodyPr/>
          <a:lstStyle/>
          <a:p>
            <a:r>
              <a:rPr lang="en-US" b="1" dirty="0">
                <a:solidFill>
                  <a:srgbClr val="FFC000"/>
                </a:solidFill>
                <a:effectLst>
                  <a:outerShdw blurRad="38100" dist="38100" dir="2700000" algn="tl">
                    <a:srgbClr val="000000">
                      <a:alpha val="43137"/>
                    </a:srgbClr>
                  </a:outerShdw>
                </a:effectLst>
              </a:rPr>
              <a:t>In Gethsemane….</a:t>
            </a:r>
          </a:p>
        </p:txBody>
      </p:sp>
      <p:sp>
        <p:nvSpPr>
          <p:cNvPr id="3" name="TextBox 2">
            <a:extLst>
              <a:ext uri="{FF2B5EF4-FFF2-40B4-BE49-F238E27FC236}">
                <a16:creationId xmlns:a16="http://schemas.microsoft.com/office/drawing/2014/main" id="{D36642F9-6340-68B9-9059-24452E4AAB5E}"/>
              </a:ext>
            </a:extLst>
          </p:cNvPr>
          <p:cNvSpPr txBox="1"/>
          <p:nvPr/>
        </p:nvSpPr>
        <p:spPr>
          <a:xfrm>
            <a:off x="298579" y="695390"/>
            <a:ext cx="11663265" cy="2677656"/>
          </a:xfrm>
          <a:prstGeom prst="rect">
            <a:avLst/>
          </a:prstGeom>
          <a:noFill/>
        </p:spPr>
        <p:txBody>
          <a:bodyPr wrap="square" rtlCol="0">
            <a:spAutoFit/>
          </a:bodyPr>
          <a:lstStyle/>
          <a:p>
            <a:r>
              <a:rPr lang="en-US" sz="2400" dirty="0">
                <a:solidFill>
                  <a:schemeClr val="bg1"/>
                </a:solidFill>
              </a:rPr>
              <a:t>“And they came to a place which was named Gethsemane [1068]: and he saith to his disciples, Sit ye here, while I shall pray. And taketh with him Peter and James and John, and began to be sore amazed and to be very heavy; And saith unto them, My soul is exceeding sorrowful unto death: tarry ye here and watch. And he went forward a little and prayed that if it were possible, the hour might pass from him. And he said, Abba, Father, all things are possible unto thee; take away this cup from me: nevertheless not what I will, but what thou wilt” Mark 14:32-36</a:t>
            </a:r>
          </a:p>
        </p:txBody>
      </p:sp>
      <p:pic>
        <p:nvPicPr>
          <p:cNvPr id="4" name="Picture 3">
            <a:extLst>
              <a:ext uri="{FF2B5EF4-FFF2-40B4-BE49-F238E27FC236}">
                <a16:creationId xmlns:a16="http://schemas.microsoft.com/office/drawing/2014/main" id="{4836044D-6925-67F9-6661-D4D893FFC82C}"/>
              </a:ext>
            </a:extLst>
          </p:cNvPr>
          <p:cNvPicPr>
            <a:picLocks noChangeAspect="1"/>
          </p:cNvPicPr>
          <p:nvPr/>
        </p:nvPicPr>
        <p:blipFill>
          <a:blip r:embed="rId2"/>
          <a:stretch>
            <a:fillRect/>
          </a:stretch>
        </p:blipFill>
        <p:spPr>
          <a:xfrm>
            <a:off x="2616556" y="3696029"/>
            <a:ext cx="6714056" cy="3161971"/>
          </a:xfrm>
          <a:prstGeom prst="rect">
            <a:avLst/>
          </a:prstGeom>
        </p:spPr>
      </p:pic>
    </p:spTree>
    <p:extLst>
      <p:ext uri="{BB962C8B-B14F-4D97-AF65-F5344CB8AC3E}">
        <p14:creationId xmlns:p14="http://schemas.microsoft.com/office/powerpoint/2010/main" val="421938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16BD-07D2-46EE-FF1D-BD28432F060F}"/>
              </a:ext>
            </a:extLst>
          </p:cNvPr>
          <p:cNvSpPr>
            <a:spLocks noGrp="1"/>
          </p:cNvSpPr>
          <p:nvPr>
            <p:ph type="title"/>
          </p:nvPr>
        </p:nvSpPr>
        <p:spPr>
          <a:xfrm>
            <a:off x="838200" y="-176050"/>
            <a:ext cx="10515600" cy="1325563"/>
          </a:xfrm>
        </p:spPr>
        <p:txBody>
          <a:bodyPr/>
          <a:lstStyle/>
          <a:p>
            <a:pPr algn="ctr"/>
            <a:r>
              <a:rPr lang="en-US" b="1" dirty="0"/>
              <a:t>Gethsemane = The Oil Press!</a:t>
            </a:r>
          </a:p>
        </p:txBody>
      </p:sp>
      <p:sp>
        <p:nvSpPr>
          <p:cNvPr id="3" name="TextBox 2">
            <a:extLst>
              <a:ext uri="{FF2B5EF4-FFF2-40B4-BE49-F238E27FC236}">
                <a16:creationId xmlns:a16="http://schemas.microsoft.com/office/drawing/2014/main" id="{0DA7946B-F7AC-CE08-E118-0B9E766BE937}"/>
              </a:ext>
            </a:extLst>
          </p:cNvPr>
          <p:cNvSpPr txBox="1"/>
          <p:nvPr/>
        </p:nvSpPr>
        <p:spPr>
          <a:xfrm>
            <a:off x="5795865" y="1366087"/>
            <a:ext cx="6015134" cy="4832092"/>
          </a:xfrm>
          <a:prstGeom prst="rect">
            <a:avLst/>
          </a:prstGeom>
          <a:noFill/>
        </p:spPr>
        <p:txBody>
          <a:bodyPr wrap="square" rtlCol="0">
            <a:spAutoFit/>
          </a:bodyPr>
          <a:lstStyle/>
          <a:p>
            <a:r>
              <a:rPr lang="en-US" sz="2800" dirty="0"/>
              <a:t>Gethsemane 1068 Strong’s Concordance (</a:t>
            </a:r>
            <a:r>
              <a:rPr lang="en-US" sz="2800" i="1" dirty="0" err="1"/>
              <a:t>gheth</a:t>
            </a:r>
            <a:r>
              <a:rPr lang="en-US" sz="2800" i="1" dirty="0"/>
              <a:t>-say-man-ay): </a:t>
            </a:r>
            <a:r>
              <a:rPr lang="en-US" sz="2800" b="1" dirty="0"/>
              <a:t>An oil press, </a:t>
            </a:r>
            <a:r>
              <a:rPr lang="en-US" sz="2800" dirty="0"/>
              <a:t>1) the name of the place at the foot of the Mount of Olives, beyond the torrent Kidron</a:t>
            </a:r>
          </a:p>
          <a:p>
            <a:endParaRPr lang="en-US" sz="2800" dirty="0"/>
          </a:p>
          <a:p>
            <a:r>
              <a:rPr lang="en-US" sz="2800" dirty="0"/>
              <a:t>Acts 10:38 “</a:t>
            </a:r>
            <a:r>
              <a:rPr lang="en-US" sz="2800" b="1" u="sng" dirty="0"/>
              <a:t>How God anointed Jesus of Nazareth with the Holy Ghost and with power</a:t>
            </a:r>
            <a:r>
              <a:rPr lang="en-US" sz="2800" dirty="0"/>
              <a:t>: who went about doing good, and healing all that were oppressed of the devil; for God was with him.”</a:t>
            </a:r>
          </a:p>
        </p:txBody>
      </p:sp>
      <p:pic>
        <p:nvPicPr>
          <p:cNvPr id="4" name="Picture 3">
            <a:extLst>
              <a:ext uri="{FF2B5EF4-FFF2-40B4-BE49-F238E27FC236}">
                <a16:creationId xmlns:a16="http://schemas.microsoft.com/office/drawing/2014/main" id="{71647A39-B94F-897B-42CC-5D297A7CDFCE}"/>
              </a:ext>
            </a:extLst>
          </p:cNvPr>
          <p:cNvPicPr>
            <a:picLocks noChangeAspect="1"/>
          </p:cNvPicPr>
          <p:nvPr/>
        </p:nvPicPr>
        <p:blipFill>
          <a:blip r:embed="rId2"/>
          <a:stretch>
            <a:fillRect/>
          </a:stretch>
        </p:blipFill>
        <p:spPr>
          <a:xfrm>
            <a:off x="231711" y="1149513"/>
            <a:ext cx="5131837" cy="5131837"/>
          </a:xfrm>
          <a:prstGeom prst="rect">
            <a:avLst/>
          </a:prstGeom>
        </p:spPr>
      </p:pic>
    </p:spTree>
    <p:extLst>
      <p:ext uri="{BB962C8B-B14F-4D97-AF65-F5344CB8AC3E}">
        <p14:creationId xmlns:p14="http://schemas.microsoft.com/office/powerpoint/2010/main" val="3921958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4956-872F-B790-54EA-20BDB87162B9}"/>
              </a:ext>
            </a:extLst>
          </p:cNvPr>
          <p:cNvSpPr>
            <a:spLocks noGrp="1"/>
          </p:cNvSpPr>
          <p:nvPr>
            <p:ph type="title"/>
          </p:nvPr>
        </p:nvSpPr>
        <p:spPr>
          <a:xfrm>
            <a:off x="642258" y="-250696"/>
            <a:ext cx="10515600" cy="1325563"/>
          </a:xfrm>
        </p:spPr>
        <p:txBody>
          <a:bodyPr/>
          <a:lstStyle/>
          <a:p>
            <a:pPr algn="ctr"/>
            <a:r>
              <a:rPr lang="en-US" b="1" dirty="0">
                <a:solidFill>
                  <a:srgbClr val="00B050"/>
                </a:solidFill>
              </a:rPr>
              <a:t>No Human Sympathizer</a:t>
            </a:r>
          </a:p>
        </p:txBody>
      </p:sp>
      <p:sp>
        <p:nvSpPr>
          <p:cNvPr id="4" name="TextBox 3">
            <a:extLst>
              <a:ext uri="{FF2B5EF4-FFF2-40B4-BE49-F238E27FC236}">
                <a16:creationId xmlns:a16="http://schemas.microsoft.com/office/drawing/2014/main" id="{E1DA36A1-B6DD-9932-DAD3-782B7CA4B3AF}"/>
              </a:ext>
            </a:extLst>
          </p:cNvPr>
          <p:cNvSpPr txBox="1"/>
          <p:nvPr/>
        </p:nvSpPr>
        <p:spPr>
          <a:xfrm>
            <a:off x="5374433" y="756581"/>
            <a:ext cx="6623179" cy="6109365"/>
          </a:xfrm>
          <a:prstGeom prst="rect">
            <a:avLst/>
          </a:prstGeom>
          <a:noFill/>
        </p:spPr>
        <p:txBody>
          <a:bodyPr wrap="square">
            <a:spAutoFit/>
          </a:bodyPr>
          <a:lstStyle/>
          <a:p>
            <a:r>
              <a:rPr lang="en-US" sz="2300" dirty="0"/>
              <a:t>“The sins of men weighed heavily upon Christ, and the sense of God's wrath against sin was crushing out His life. . . . </a:t>
            </a:r>
            <a:r>
              <a:rPr lang="en-US" sz="2300" b="1" u="sng" dirty="0"/>
              <a:t>The human heart longs for sympathy in suffering. This longing Christ felt to the very depths of His being. In the supreme agony of His soul He came to His disciples with a yearning desire to hear some words of comfort from those whom He had so often blessed and comforted, and shielded in sorrow and distress</a:t>
            </a:r>
            <a:r>
              <a:rPr lang="en-US" sz="2300" dirty="0"/>
              <a:t>. The One who had always had words of sympathy for them was now suffering superhuman agony, and He longed to know that they were praying for Him and for themselves. How dark seemed the malignity of sin! Terrible was the temptation to let the human race bear the consequences of its own guilt, while He stood innocent before God. </a:t>
            </a:r>
            <a:r>
              <a:rPr lang="en-US" sz="2300" b="1" u="sng" dirty="0"/>
              <a:t>If He could only know that His disciples understood and appreciated this, He would be strengthened</a:t>
            </a:r>
            <a:r>
              <a:rPr lang="en-US" sz="2300" dirty="0"/>
              <a:t>.” DA, p. 687-688</a:t>
            </a:r>
          </a:p>
        </p:txBody>
      </p:sp>
      <p:pic>
        <p:nvPicPr>
          <p:cNvPr id="5" name="Picture 4">
            <a:extLst>
              <a:ext uri="{FF2B5EF4-FFF2-40B4-BE49-F238E27FC236}">
                <a16:creationId xmlns:a16="http://schemas.microsoft.com/office/drawing/2014/main" id="{C451E079-5E2F-D55B-1E0D-FCCF67AB8F0B}"/>
              </a:ext>
            </a:extLst>
          </p:cNvPr>
          <p:cNvPicPr>
            <a:picLocks noChangeAspect="1"/>
          </p:cNvPicPr>
          <p:nvPr/>
        </p:nvPicPr>
        <p:blipFill rotWithShape="1">
          <a:blip r:embed="rId2"/>
          <a:srcRect l="30746"/>
          <a:stretch/>
        </p:blipFill>
        <p:spPr>
          <a:xfrm>
            <a:off x="194388" y="1074867"/>
            <a:ext cx="4995026" cy="4327557"/>
          </a:xfrm>
          <a:prstGeom prst="rect">
            <a:avLst/>
          </a:prstGeom>
        </p:spPr>
      </p:pic>
    </p:spTree>
    <p:extLst>
      <p:ext uri="{BB962C8B-B14F-4D97-AF65-F5344CB8AC3E}">
        <p14:creationId xmlns:p14="http://schemas.microsoft.com/office/powerpoint/2010/main" val="346137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12794-27F5-285D-59DE-74B032224CA3}"/>
              </a:ext>
            </a:extLst>
          </p:cNvPr>
          <p:cNvSpPr>
            <a:spLocks noGrp="1"/>
          </p:cNvSpPr>
          <p:nvPr>
            <p:ph type="title"/>
          </p:nvPr>
        </p:nvSpPr>
        <p:spPr>
          <a:xfrm>
            <a:off x="838200" y="-166717"/>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Drops of Blood: Hematidrosis</a:t>
            </a:r>
          </a:p>
        </p:txBody>
      </p:sp>
      <p:sp>
        <p:nvSpPr>
          <p:cNvPr id="4" name="TextBox 3">
            <a:extLst>
              <a:ext uri="{FF2B5EF4-FFF2-40B4-BE49-F238E27FC236}">
                <a16:creationId xmlns:a16="http://schemas.microsoft.com/office/drawing/2014/main" id="{AAB06EBD-A2A9-F7AF-9228-84E0FAF2AE9F}"/>
              </a:ext>
            </a:extLst>
          </p:cNvPr>
          <p:cNvSpPr txBox="1"/>
          <p:nvPr/>
        </p:nvSpPr>
        <p:spPr>
          <a:xfrm>
            <a:off x="492190" y="1228397"/>
            <a:ext cx="5246137" cy="4401205"/>
          </a:xfrm>
          <a:prstGeom prst="rect">
            <a:avLst/>
          </a:prstGeom>
          <a:noFill/>
        </p:spPr>
        <p:txBody>
          <a:bodyPr wrap="square">
            <a:spAutoFit/>
          </a:bodyPr>
          <a:lstStyle/>
          <a:p>
            <a:r>
              <a:rPr lang="en-US" sz="2800" dirty="0">
                <a:solidFill>
                  <a:srgbClr val="FF0000"/>
                </a:solidFill>
              </a:rPr>
              <a:t>Luke 22:42-44 “Father, if thou be willing, remove this cup from me: nevertheless not my will, but thine, be done. </a:t>
            </a:r>
            <a:r>
              <a:rPr lang="en-US" sz="2800" b="1" u="sng" dirty="0">
                <a:solidFill>
                  <a:srgbClr val="FF0000"/>
                </a:solidFill>
              </a:rPr>
              <a:t>And there appeared an angel unto him from heaven, strengthening him</a:t>
            </a:r>
            <a:r>
              <a:rPr lang="en-US" sz="2800" dirty="0">
                <a:solidFill>
                  <a:srgbClr val="FF0000"/>
                </a:solidFill>
              </a:rPr>
              <a:t>. And being in an agony he prayed more earnestly: </a:t>
            </a:r>
            <a:r>
              <a:rPr lang="en-US" sz="2800" b="1" u="sng" dirty="0">
                <a:solidFill>
                  <a:srgbClr val="FF0000"/>
                </a:solidFill>
              </a:rPr>
              <a:t>and his sweat was as it were great drops of blood falling down to the ground</a:t>
            </a:r>
            <a:r>
              <a:rPr lang="en-US" sz="2800" dirty="0">
                <a:solidFill>
                  <a:srgbClr val="FF0000"/>
                </a:solidFill>
              </a:rPr>
              <a:t>.”</a:t>
            </a:r>
          </a:p>
        </p:txBody>
      </p:sp>
      <p:pic>
        <p:nvPicPr>
          <p:cNvPr id="5" name="Picture 4">
            <a:extLst>
              <a:ext uri="{FF2B5EF4-FFF2-40B4-BE49-F238E27FC236}">
                <a16:creationId xmlns:a16="http://schemas.microsoft.com/office/drawing/2014/main" id="{0489D2A7-CD9A-8EEB-32F4-B8F1697BD1EB}"/>
              </a:ext>
            </a:extLst>
          </p:cNvPr>
          <p:cNvPicPr>
            <a:picLocks noChangeAspect="1"/>
          </p:cNvPicPr>
          <p:nvPr/>
        </p:nvPicPr>
        <p:blipFill>
          <a:blip r:embed="rId2"/>
          <a:stretch>
            <a:fillRect/>
          </a:stretch>
        </p:blipFill>
        <p:spPr>
          <a:xfrm>
            <a:off x="6096000" y="1452368"/>
            <a:ext cx="5776816" cy="4332612"/>
          </a:xfrm>
          <a:prstGeom prst="rect">
            <a:avLst/>
          </a:prstGeom>
        </p:spPr>
      </p:pic>
    </p:spTree>
    <p:extLst>
      <p:ext uri="{BB962C8B-B14F-4D97-AF65-F5344CB8AC3E}">
        <p14:creationId xmlns:p14="http://schemas.microsoft.com/office/powerpoint/2010/main" val="29265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1386-C7C0-6C81-0761-E3BA7201E2D2}"/>
              </a:ext>
            </a:extLst>
          </p:cNvPr>
          <p:cNvSpPr>
            <a:spLocks noGrp="1"/>
          </p:cNvSpPr>
          <p:nvPr>
            <p:ph type="title"/>
          </p:nvPr>
        </p:nvSpPr>
        <p:spPr>
          <a:xfrm>
            <a:off x="297024" y="-222703"/>
            <a:ext cx="10515600" cy="1325563"/>
          </a:xfrm>
        </p:spPr>
        <p:txBody>
          <a:bodyPr/>
          <a:lstStyle/>
          <a:p>
            <a:r>
              <a:rPr lang="en-US" u="sng" dirty="0">
                <a:solidFill>
                  <a:srgbClr val="002060"/>
                </a:solidFill>
                <a:effectLst>
                  <a:outerShdw blurRad="38100" dist="38100" dir="2700000" algn="tl">
                    <a:srgbClr val="000000">
                      <a:alpha val="43137"/>
                    </a:srgbClr>
                  </a:outerShdw>
                </a:effectLst>
              </a:rPr>
              <a:t>A Doctor Explains…</a:t>
            </a:r>
          </a:p>
        </p:txBody>
      </p:sp>
      <p:sp>
        <p:nvSpPr>
          <p:cNvPr id="3" name="TextBox 2">
            <a:extLst>
              <a:ext uri="{FF2B5EF4-FFF2-40B4-BE49-F238E27FC236}">
                <a16:creationId xmlns:a16="http://schemas.microsoft.com/office/drawing/2014/main" id="{DCBBEDB8-86F6-9A0C-61CF-8EB10494D345}"/>
              </a:ext>
            </a:extLst>
          </p:cNvPr>
          <p:cNvSpPr txBox="1"/>
          <p:nvPr/>
        </p:nvSpPr>
        <p:spPr>
          <a:xfrm>
            <a:off x="5019869" y="578498"/>
            <a:ext cx="6960637" cy="6124754"/>
          </a:xfrm>
          <a:prstGeom prst="rect">
            <a:avLst/>
          </a:prstGeom>
          <a:noFill/>
        </p:spPr>
        <p:txBody>
          <a:bodyPr wrap="square" rtlCol="0">
            <a:spAutoFit/>
          </a:bodyPr>
          <a:lstStyle/>
          <a:p>
            <a:r>
              <a:rPr lang="en-US" sz="2800" dirty="0"/>
              <a:t>“</a:t>
            </a:r>
            <a:r>
              <a:rPr lang="en-US" sz="2800" b="1" u="sng" dirty="0"/>
              <a:t>Sweating blood, called </a:t>
            </a:r>
            <a:r>
              <a:rPr lang="en-US" sz="2800" b="1" i="1" u="sng" dirty="0"/>
              <a:t>hematidrosis </a:t>
            </a:r>
            <a:r>
              <a:rPr lang="en-US" sz="2800" b="1" u="sng" dirty="0"/>
              <a:t>in medical terminology, is a rarely observed phenomenon. It is the spontaneous discharge of blood through the skin, </a:t>
            </a:r>
            <a:r>
              <a:rPr lang="en-US" sz="2800" b="1" i="1" u="sng" dirty="0"/>
              <a:t>sweating blood</a:t>
            </a:r>
            <a:r>
              <a:rPr lang="en-US" sz="2800" dirty="0"/>
              <a:t>. Descriptions and symptoms vary. In some people, the skin can become sensitive and blood expressible from the skin. Others experience less pronounced manifestations . . . </a:t>
            </a:r>
            <a:r>
              <a:rPr lang="en-US" sz="2800" b="1" u="sng" dirty="0"/>
              <a:t>Anxiety or fear appear to be the triggering factors. For example, a ten year old girl in India developed hematidrosis after seeing her elder sister being abducted</a:t>
            </a:r>
            <a:r>
              <a:rPr lang="en-US" sz="2800" dirty="0"/>
              <a:t>.” Joseph W. Bergeron, M.D., The Crucifixion of Jesus, p. 128</a:t>
            </a:r>
          </a:p>
        </p:txBody>
      </p:sp>
      <p:pic>
        <p:nvPicPr>
          <p:cNvPr id="4" name="Picture 3">
            <a:extLst>
              <a:ext uri="{FF2B5EF4-FFF2-40B4-BE49-F238E27FC236}">
                <a16:creationId xmlns:a16="http://schemas.microsoft.com/office/drawing/2014/main" id="{1A16C553-6431-4351-7C15-4AA84EB1D891}"/>
              </a:ext>
            </a:extLst>
          </p:cNvPr>
          <p:cNvPicPr>
            <a:picLocks noChangeAspect="1"/>
          </p:cNvPicPr>
          <p:nvPr/>
        </p:nvPicPr>
        <p:blipFill>
          <a:blip r:embed="rId2"/>
          <a:stretch>
            <a:fillRect/>
          </a:stretch>
        </p:blipFill>
        <p:spPr>
          <a:xfrm>
            <a:off x="0" y="1684176"/>
            <a:ext cx="5019869" cy="3764902"/>
          </a:xfrm>
          <a:prstGeom prst="rect">
            <a:avLst/>
          </a:prstGeom>
        </p:spPr>
      </p:pic>
    </p:spTree>
    <p:extLst>
      <p:ext uri="{BB962C8B-B14F-4D97-AF65-F5344CB8AC3E}">
        <p14:creationId xmlns:p14="http://schemas.microsoft.com/office/powerpoint/2010/main" val="27033600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0" ma:contentTypeDescription="Create a new document." ma:contentTypeScope="" ma:versionID="6c7858fadb2f6bb060643ebc0420ce09">
  <xsd:schema xmlns:xsd="http://www.w3.org/2001/XMLSchema" xmlns:xs="http://www.w3.org/2001/XMLSchema" xmlns:p="http://schemas.microsoft.com/office/2006/metadata/properties" xmlns:ns3="d79bd5b7-a245-48b2-b9b0-ff81109cf259" targetNamespace="http://schemas.microsoft.com/office/2006/metadata/properties" ma:root="true" ma:fieldsID="bc7a1af8c48912c3186c72120e933cb0" ns3:_="">
    <xsd:import namespace="d79bd5b7-a245-48b2-b9b0-ff81109cf25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2.xml><?xml version="1.0" encoding="utf-8"?>
<ds:datastoreItem xmlns:ds="http://schemas.openxmlformats.org/officeDocument/2006/customXml" ds:itemID="{14491BE7-F5AB-46EE-9712-4B1353A8A6C0}">
  <ds:schemaRef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d79bd5b7-a245-48b2-b9b0-ff81109cf259"/>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2B9659E2-DB86-4733-94B7-C5B9CDE4AD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3421</Words>
  <Application>Microsoft Office PowerPoint</Application>
  <PresentationFormat>Widescreen</PresentationFormat>
  <Paragraphs>78</Paragraphs>
  <Slides>26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1_Office Theme</vt:lpstr>
      <vt:lpstr>A Medical Examination of the Closing Scenes of Christ’s Life…</vt:lpstr>
      <vt:lpstr>Why It’s Important:</vt:lpstr>
      <vt:lpstr>In Gethsemane: The Courageous Lamb!</vt:lpstr>
      <vt:lpstr>Retired the Mount of Olives</vt:lpstr>
      <vt:lpstr>In Gethsemane….</vt:lpstr>
      <vt:lpstr>Gethsemane = The Oil Press!</vt:lpstr>
      <vt:lpstr>No Human Sympathizer</vt:lpstr>
      <vt:lpstr>Drops of Blood: Hematidrosis</vt:lpstr>
      <vt:lpstr>A Doctor Explains…</vt:lpstr>
      <vt:lpstr>Was There Another Way?</vt:lpstr>
      <vt:lpstr>Strengthened by the Angel</vt:lpstr>
      <vt:lpstr>His Sufferings at a Glance:</vt:lpstr>
      <vt:lpstr>Isaiah Foretold: With His Stripes….  </vt:lpstr>
      <vt:lpstr>The Roman Scourging…</vt:lpstr>
      <vt:lpstr>The Outcome of the Scourging</vt:lpstr>
      <vt:lpstr>A Medical Perspective…</vt:lpstr>
      <vt:lpstr>Marred More Than Any Man!!!!</vt:lpstr>
      <vt:lpstr>Mocked and Derided… To Save Us!!!</vt:lpstr>
      <vt:lpstr>Then The Cross</vt:lpstr>
      <vt:lpstr>The Cross… A Medical View</vt:lpstr>
      <vt:lpstr>The Physical Pain…. Hardly Felt????</vt:lpstr>
      <vt:lpstr>All for Thee!</vt:lpstr>
      <vt:lpstr>The Last 7 Painful Sayings of Jesus</vt:lpstr>
      <vt:lpstr>Just For One!?!?</vt:lpstr>
      <vt:lpstr>The Good Shepherd: How Did He Die???</vt:lpstr>
      <vt:lpstr>A Broken Heart…???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150</cp:revision>
  <dcterms:created xsi:type="dcterms:W3CDTF">2020-09-12T20:19:03Z</dcterms:created>
  <dcterms:modified xsi:type="dcterms:W3CDTF">2024-03-08T02:35:51Z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