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88" r:id="rId3"/>
    <p:sldId id="289" r:id="rId4"/>
    <p:sldId id="290" r:id="rId5"/>
    <p:sldId id="291" r:id="rId6"/>
    <p:sldId id="292" r:id="rId7"/>
    <p:sldId id="294" r:id="rId8"/>
    <p:sldId id="293" r:id="rId9"/>
    <p:sldId id="295" r:id="rId10"/>
    <p:sldId id="296" r:id="rId11"/>
    <p:sldId id="297" r:id="rId12"/>
    <p:sldId id="300" r:id="rId13"/>
    <p:sldId id="298" r:id="rId14"/>
    <p:sldId id="299"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41" d="100"/>
          <a:sy n="41" d="100"/>
        </p:scale>
        <p:origin x="6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5-04T22:32:23.282" idx="1">
    <p:pos x="7680" y="0"/>
    <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5D2C-CCD6-4ED3-97B6-E3F8BBB058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097415-0C11-4129-9404-5F4EE474A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068E90-1847-49CC-9848-AC18643F34E0}"/>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5" name="Footer Placeholder 4">
            <a:extLst>
              <a:ext uri="{FF2B5EF4-FFF2-40B4-BE49-F238E27FC236}">
                <a16:creationId xmlns:a16="http://schemas.microsoft.com/office/drawing/2014/main" id="{5BAC9C1F-E697-4F0E-A0ED-35FBCD8CA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8AA8A-7A94-45AB-9E96-E447205637A7}"/>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2988975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03DB-CAF0-4587-B35F-3F8088B52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638ECB-74F2-4786-A951-99EAC8C750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DBBCF-B5E5-47FB-82A5-E79788D4F39B}"/>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5" name="Footer Placeholder 4">
            <a:extLst>
              <a:ext uri="{FF2B5EF4-FFF2-40B4-BE49-F238E27FC236}">
                <a16:creationId xmlns:a16="http://schemas.microsoft.com/office/drawing/2014/main" id="{2276675E-D7CD-4CA5-BA88-E11422B9E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60BB6-DD48-4A05-945E-3FCB5E2017C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4207569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7E426-16BC-4498-9628-BF35CBB51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B2947-ABA6-45A9-AFA3-B58A0A68A7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33C0C-E65B-4A76-B20A-E2394DC1AFC2}"/>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5" name="Footer Placeholder 4">
            <a:extLst>
              <a:ext uri="{FF2B5EF4-FFF2-40B4-BE49-F238E27FC236}">
                <a16:creationId xmlns:a16="http://schemas.microsoft.com/office/drawing/2014/main" id="{FA34742F-E3D8-4274-9D70-4E24F97C5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B2CFF-C8CF-403E-8641-520250A020AF}"/>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5403296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F22C-470D-4808-A786-6FC58FB63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C5342-3E1F-4D15-B53C-5218521C10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A6281-DCB2-4423-8219-26759CB53446}"/>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5" name="Footer Placeholder 4">
            <a:extLst>
              <a:ext uri="{FF2B5EF4-FFF2-40B4-BE49-F238E27FC236}">
                <a16:creationId xmlns:a16="http://schemas.microsoft.com/office/drawing/2014/main" id="{99BFE3E9-66C3-4524-ACD7-52ADBB8DB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72E22-FB5D-49EC-AE62-7DEDA23D671A}"/>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31929386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DE9D-157D-4A06-8FE9-8F12858DF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D1AC39-5E51-4390-BB89-6788B3D88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FFEED0-167F-46CA-A768-60F05CEDB210}"/>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5" name="Footer Placeholder 4">
            <a:extLst>
              <a:ext uri="{FF2B5EF4-FFF2-40B4-BE49-F238E27FC236}">
                <a16:creationId xmlns:a16="http://schemas.microsoft.com/office/drawing/2014/main" id="{D16A3CD4-C29E-421F-9F28-EA764FACE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03FB7-96D2-4FCD-936E-8BED7D2979C6}"/>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2584337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60DB-7B57-4D50-8F17-D30BE7E2E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F3A57-1177-4653-98A8-887074C549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8AACD-F159-433F-8923-6A74AC808C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DBF4BD-C159-4BE8-9F46-BCAEADF77458}"/>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6" name="Footer Placeholder 5">
            <a:extLst>
              <a:ext uri="{FF2B5EF4-FFF2-40B4-BE49-F238E27FC236}">
                <a16:creationId xmlns:a16="http://schemas.microsoft.com/office/drawing/2014/main" id="{61B1CB2D-6998-4CB1-9ECF-855766A40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6E07A-04DF-457E-A99E-DE29D5AA6CC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50286575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D75E-9434-4E27-A72F-4859321538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4F09EC-E4A7-483B-9A6E-064F29971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1C8D68-6113-490C-B541-3AB2BFC8F7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D89139-D65C-4ACD-A51E-54C857F66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1553B1-B1A0-4EDB-9FAC-E9FC83E12F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84247-93D0-4534-A038-21D0EFF52B4B}"/>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8" name="Footer Placeholder 7">
            <a:extLst>
              <a:ext uri="{FF2B5EF4-FFF2-40B4-BE49-F238E27FC236}">
                <a16:creationId xmlns:a16="http://schemas.microsoft.com/office/drawing/2014/main" id="{2EC47B09-0CC5-429F-94ED-EE6E8F1C8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67897C-7B58-4892-BF7B-4AF127669F4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870314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88CE-6585-46B6-9B52-F0FDD6745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2FC08D-4A7D-4D6C-BC0E-C3A523199278}"/>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4" name="Footer Placeholder 3">
            <a:extLst>
              <a:ext uri="{FF2B5EF4-FFF2-40B4-BE49-F238E27FC236}">
                <a16:creationId xmlns:a16="http://schemas.microsoft.com/office/drawing/2014/main" id="{57F8124E-6205-4CF6-80EA-7BEE3B0EA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DB0CD9-1D61-4FA0-BCFE-847C16192DF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9734600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1133-61D0-4F35-9F65-985AC9F1633C}"/>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3" name="Footer Placeholder 2">
            <a:extLst>
              <a:ext uri="{FF2B5EF4-FFF2-40B4-BE49-F238E27FC236}">
                <a16:creationId xmlns:a16="http://schemas.microsoft.com/office/drawing/2014/main" id="{A49958D0-331A-47E2-9BDF-B232F467E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760E8-1F02-4A08-B7A9-0B3B676B866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702890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189E-6E82-4C54-BFCE-B24053D14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3E1D8-D90A-4FF9-92F7-332EA585D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B89C1-9845-488F-A97B-FFF090819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AAEDC9-12CC-41DA-B59A-4AE91FDB5CBB}"/>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6" name="Footer Placeholder 5">
            <a:extLst>
              <a:ext uri="{FF2B5EF4-FFF2-40B4-BE49-F238E27FC236}">
                <a16:creationId xmlns:a16="http://schemas.microsoft.com/office/drawing/2014/main" id="{AAE8E236-79D9-4C33-868D-707902F63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D29D3-FEE6-4E83-B10F-318ECE412B31}"/>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41296152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C83D-1406-4637-9E6E-DFEB53DD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873E1-E1D7-4CE8-A3C7-4828E6729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3639B-E437-407D-9E06-C6553E5A2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8659B-5619-41BB-B9FC-971573E0D512}"/>
              </a:ext>
            </a:extLst>
          </p:cNvPr>
          <p:cNvSpPr>
            <a:spLocks noGrp="1"/>
          </p:cNvSpPr>
          <p:nvPr>
            <p:ph type="dt" sz="half" idx="10"/>
          </p:nvPr>
        </p:nvSpPr>
        <p:spPr/>
        <p:txBody>
          <a:bodyPr/>
          <a:lstStyle/>
          <a:p>
            <a:fld id="{182EBDE2-A815-46DB-8A79-8F6CE7F51154}" type="datetimeFigureOut">
              <a:rPr lang="en-US" smtClean="0"/>
              <a:t>5/4/2018</a:t>
            </a:fld>
            <a:endParaRPr lang="en-US"/>
          </a:p>
        </p:txBody>
      </p:sp>
      <p:sp>
        <p:nvSpPr>
          <p:cNvPr id="6" name="Footer Placeholder 5">
            <a:extLst>
              <a:ext uri="{FF2B5EF4-FFF2-40B4-BE49-F238E27FC236}">
                <a16:creationId xmlns:a16="http://schemas.microsoft.com/office/drawing/2014/main" id="{9B3EA75D-583D-4313-945A-AEACD3C8D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D0DB1-540A-44A5-B7B8-B589A525C50C}"/>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2129056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52BE6-CA59-4B3A-9A60-444558A35E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2D335A-34FF-43CE-8F72-A1CA31C7A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87AED-691D-4B1D-A657-B75BEAEEA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EBDE2-A815-46DB-8A79-8F6CE7F51154}" type="datetimeFigureOut">
              <a:rPr lang="en-US" smtClean="0"/>
              <a:t>5/4/2018</a:t>
            </a:fld>
            <a:endParaRPr lang="en-US"/>
          </a:p>
        </p:txBody>
      </p:sp>
      <p:sp>
        <p:nvSpPr>
          <p:cNvPr id="5" name="Footer Placeholder 4">
            <a:extLst>
              <a:ext uri="{FF2B5EF4-FFF2-40B4-BE49-F238E27FC236}">
                <a16:creationId xmlns:a16="http://schemas.microsoft.com/office/drawing/2014/main" id="{59CC0CF6-F049-4E82-BF6F-E717102164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A7448-FA9C-41F2-AF87-5FA8952C5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9884-D07B-48DD-8BCD-3B3952CB6666}" type="slidenum">
              <a:rPr lang="en-US" smtClean="0"/>
              <a:t>‹#›</a:t>
            </a:fld>
            <a:endParaRPr lang="en-US"/>
          </a:p>
        </p:txBody>
      </p:sp>
    </p:spTree>
    <p:extLst>
      <p:ext uri="{BB962C8B-B14F-4D97-AF65-F5344CB8AC3E}">
        <p14:creationId xmlns:p14="http://schemas.microsoft.com/office/powerpoint/2010/main" val="202591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13b">
            <a:hlinkClick r:id="" action="ppaction://media"/>
            <a:extLst>
              <a:ext uri="{FF2B5EF4-FFF2-40B4-BE49-F238E27FC236}">
                <a16:creationId xmlns:a16="http://schemas.microsoft.com/office/drawing/2014/main" id="{314C198D-571E-4376-B214-9E80F7EFFC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2" name="Picture 1">
            <a:extLst>
              <a:ext uri="{FF2B5EF4-FFF2-40B4-BE49-F238E27FC236}">
                <a16:creationId xmlns:a16="http://schemas.microsoft.com/office/drawing/2014/main" id="{CFD23268-4068-4BC2-9853-22F86773613F}"/>
              </a:ext>
            </a:extLst>
          </p:cNvPr>
          <p:cNvPicPr>
            <a:picLocks noChangeAspect="1"/>
          </p:cNvPicPr>
          <p:nvPr/>
        </p:nvPicPr>
        <p:blipFill>
          <a:blip r:embed="rId5"/>
          <a:stretch>
            <a:fillRect/>
          </a:stretch>
        </p:blipFill>
        <p:spPr>
          <a:xfrm>
            <a:off x="347662" y="766762"/>
            <a:ext cx="6619875" cy="5324475"/>
          </a:xfrm>
          <a:prstGeom prst="rect">
            <a:avLst/>
          </a:prstGeom>
        </p:spPr>
      </p:pic>
      <p:sp>
        <p:nvSpPr>
          <p:cNvPr id="3" name="TextBox 2">
            <a:extLst>
              <a:ext uri="{FF2B5EF4-FFF2-40B4-BE49-F238E27FC236}">
                <a16:creationId xmlns:a16="http://schemas.microsoft.com/office/drawing/2014/main" id="{1889FF56-C586-4621-8A09-3C6D0551EE73}"/>
              </a:ext>
            </a:extLst>
          </p:cNvPr>
          <p:cNvSpPr txBox="1"/>
          <p:nvPr/>
        </p:nvSpPr>
        <p:spPr>
          <a:xfrm>
            <a:off x="7112655" y="766762"/>
            <a:ext cx="4731683" cy="5632311"/>
          </a:xfrm>
          <a:prstGeom prst="rect">
            <a:avLst/>
          </a:prstGeom>
          <a:noFill/>
        </p:spPr>
        <p:txBody>
          <a:bodyPr wrap="square" rtlCol="0">
            <a:spAutoFit/>
          </a:bodyPr>
          <a:lstStyle/>
          <a:p>
            <a:r>
              <a:rPr lang="en-US" sz="2400" dirty="0">
                <a:solidFill>
                  <a:schemeClr val="bg1"/>
                </a:solidFill>
              </a:rPr>
              <a:t>Madam </a:t>
            </a:r>
            <a:r>
              <a:rPr lang="en-US" sz="2400" dirty="0" err="1">
                <a:solidFill>
                  <a:schemeClr val="bg1"/>
                </a:solidFill>
              </a:rPr>
              <a:t>Nhu</a:t>
            </a:r>
            <a:r>
              <a:rPr lang="en-US" sz="2400" dirty="0">
                <a:solidFill>
                  <a:schemeClr val="bg1"/>
                </a:solidFill>
              </a:rPr>
              <a:t>, President Diem’s sister told a news reporter in 1963, in response to Buddhist Self-Immolation protests: “What have the Buddhist leaders done? The only thing they have done, they have barbecued one of their monks—and even that barbecuing was done not even with self-sufficient means because they used imported gasoline”—the interview can be found on YouTube</a:t>
            </a:r>
          </a:p>
          <a:p>
            <a:endParaRPr lang="en-US" sz="2400" dirty="0">
              <a:solidFill>
                <a:schemeClr val="bg1"/>
              </a:solidFill>
            </a:endParaRPr>
          </a:p>
          <a:p>
            <a:r>
              <a:rPr lang="en-US" sz="2400" b="1" u="sng" dirty="0">
                <a:solidFill>
                  <a:schemeClr val="bg1"/>
                </a:solidFill>
              </a:rPr>
              <a:t>She was also known to clap as the monks burned themselves alive</a:t>
            </a:r>
          </a:p>
        </p:txBody>
      </p:sp>
    </p:spTree>
    <p:extLst>
      <p:ext uri="{BB962C8B-B14F-4D97-AF65-F5344CB8AC3E}">
        <p14:creationId xmlns:p14="http://schemas.microsoft.com/office/powerpoint/2010/main" val="251854216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06337A-1B64-4B5A-81A0-E8B0BB58FD04}"/>
              </a:ext>
            </a:extLst>
          </p:cNvPr>
          <p:cNvPicPr>
            <a:picLocks noChangeAspect="1"/>
          </p:cNvPicPr>
          <p:nvPr/>
        </p:nvPicPr>
        <p:blipFill>
          <a:blip r:embed="rId2"/>
          <a:stretch>
            <a:fillRect/>
          </a:stretch>
        </p:blipFill>
        <p:spPr>
          <a:xfrm>
            <a:off x="291106" y="-82596"/>
            <a:ext cx="4286250" cy="6858000"/>
          </a:xfrm>
          <a:prstGeom prst="rect">
            <a:avLst/>
          </a:prstGeom>
        </p:spPr>
      </p:pic>
      <p:pic>
        <p:nvPicPr>
          <p:cNvPr id="7" name="Picture 6">
            <a:extLst>
              <a:ext uri="{FF2B5EF4-FFF2-40B4-BE49-F238E27FC236}">
                <a16:creationId xmlns:a16="http://schemas.microsoft.com/office/drawing/2014/main" id="{03954A99-82AB-4DC8-B408-2920224F7C81}"/>
              </a:ext>
            </a:extLst>
          </p:cNvPr>
          <p:cNvPicPr>
            <a:picLocks noChangeAspect="1"/>
          </p:cNvPicPr>
          <p:nvPr/>
        </p:nvPicPr>
        <p:blipFill>
          <a:blip r:embed="rId3"/>
          <a:stretch>
            <a:fillRect/>
          </a:stretch>
        </p:blipFill>
        <p:spPr>
          <a:xfrm>
            <a:off x="6096000" y="212338"/>
            <a:ext cx="4286251" cy="3216662"/>
          </a:xfrm>
          <a:prstGeom prst="rect">
            <a:avLst/>
          </a:prstGeom>
        </p:spPr>
      </p:pic>
      <p:pic>
        <p:nvPicPr>
          <p:cNvPr id="8" name="Picture 7">
            <a:extLst>
              <a:ext uri="{FF2B5EF4-FFF2-40B4-BE49-F238E27FC236}">
                <a16:creationId xmlns:a16="http://schemas.microsoft.com/office/drawing/2014/main" id="{2F5E6990-9E30-42B8-B98D-A686A68FC281}"/>
              </a:ext>
            </a:extLst>
          </p:cNvPr>
          <p:cNvPicPr>
            <a:picLocks noChangeAspect="1"/>
          </p:cNvPicPr>
          <p:nvPr/>
        </p:nvPicPr>
        <p:blipFill>
          <a:blip r:embed="rId4"/>
          <a:stretch>
            <a:fillRect/>
          </a:stretch>
        </p:blipFill>
        <p:spPr>
          <a:xfrm>
            <a:off x="5500687" y="3180670"/>
            <a:ext cx="5476875" cy="3677330"/>
          </a:xfrm>
          <a:prstGeom prst="rect">
            <a:avLst/>
          </a:prstGeom>
        </p:spPr>
      </p:pic>
    </p:spTree>
    <p:extLst>
      <p:ext uri="{BB962C8B-B14F-4D97-AF65-F5344CB8AC3E}">
        <p14:creationId xmlns:p14="http://schemas.microsoft.com/office/powerpoint/2010/main" val="111586502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F2DF3-DDD8-4A11-82CD-735BF290E24D}"/>
              </a:ext>
            </a:extLst>
          </p:cNvPr>
          <p:cNvPicPr>
            <a:picLocks noChangeAspect="1"/>
          </p:cNvPicPr>
          <p:nvPr/>
        </p:nvPicPr>
        <p:blipFill>
          <a:blip r:embed="rId2"/>
          <a:stretch>
            <a:fillRect/>
          </a:stretch>
        </p:blipFill>
        <p:spPr>
          <a:xfrm>
            <a:off x="0" y="0"/>
            <a:ext cx="8666386" cy="6858000"/>
          </a:xfrm>
          <a:prstGeom prst="rect">
            <a:avLst/>
          </a:prstGeom>
        </p:spPr>
      </p:pic>
      <p:sp>
        <p:nvSpPr>
          <p:cNvPr id="3" name="TextBox 2">
            <a:extLst>
              <a:ext uri="{FF2B5EF4-FFF2-40B4-BE49-F238E27FC236}">
                <a16:creationId xmlns:a16="http://schemas.microsoft.com/office/drawing/2014/main" id="{3CD9A2C7-F198-4844-B251-F6DCE0078D1C}"/>
              </a:ext>
            </a:extLst>
          </p:cNvPr>
          <p:cNvSpPr txBox="1"/>
          <p:nvPr/>
        </p:nvSpPr>
        <p:spPr>
          <a:xfrm>
            <a:off x="8886092" y="515815"/>
            <a:ext cx="3071446" cy="5693866"/>
          </a:xfrm>
          <a:prstGeom prst="rect">
            <a:avLst/>
          </a:prstGeom>
          <a:noFill/>
        </p:spPr>
        <p:txBody>
          <a:bodyPr wrap="square" rtlCol="0">
            <a:spAutoFit/>
          </a:bodyPr>
          <a:lstStyle/>
          <a:p>
            <a:r>
              <a:rPr lang="en-US" sz="2800" dirty="0"/>
              <a:t>One of the very first actions by Lyndon B. Johnson after sworn in after the assassination of John F. Kennedy, was to increase the war effort again in South Vietnam, directly opposite to the plans that JFK was had prior to his murder.</a:t>
            </a:r>
          </a:p>
        </p:txBody>
      </p:sp>
    </p:spTree>
    <p:extLst>
      <p:ext uri="{BB962C8B-B14F-4D97-AF65-F5344CB8AC3E}">
        <p14:creationId xmlns:p14="http://schemas.microsoft.com/office/powerpoint/2010/main" val="77935202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919D18-95A8-4409-8C9A-0C04780099B4}"/>
              </a:ext>
            </a:extLst>
          </p:cNvPr>
          <p:cNvPicPr>
            <a:picLocks noChangeAspect="1"/>
          </p:cNvPicPr>
          <p:nvPr/>
        </p:nvPicPr>
        <p:blipFill>
          <a:blip r:embed="rId2"/>
          <a:stretch>
            <a:fillRect/>
          </a:stretch>
        </p:blipFill>
        <p:spPr>
          <a:xfrm>
            <a:off x="0" y="0"/>
            <a:ext cx="6096000" cy="3429000"/>
          </a:xfrm>
          <a:prstGeom prst="rect">
            <a:avLst/>
          </a:prstGeom>
        </p:spPr>
      </p:pic>
      <p:pic>
        <p:nvPicPr>
          <p:cNvPr id="3" name="Picture 2">
            <a:extLst>
              <a:ext uri="{FF2B5EF4-FFF2-40B4-BE49-F238E27FC236}">
                <a16:creationId xmlns:a16="http://schemas.microsoft.com/office/drawing/2014/main" id="{B94FCBA3-F8D9-4A5A-A60A-D9CE366076CD}"/>
              </a:ext>
            </a:extLst>
          </p:cNvPr>
          <p:cNvPicPr>
            <a:picLocks noChangeAspect="1"/>
          </p:cNvPicPr>
          <p:nvPr/>
        </p:nvPicPr>
        <p:blipFill>
          <a:blip r:embed="rId3"/>
          <a:stretch>
            <a:fillRect/>
          </a:stretch>
        </p:blipFill>
        <p:spPr>
          <a:xfrm>
            <a:off x="6670788" y="0"/>
            <a:ext cx="4529329" cy="6858000"/>
          </a:xfrm>
          <a:prstGeom prst="rect">
            <a:avLst/>
          </a:prstGeom>
        </p:spPr>
      </p:pic>
      <p:pic>
        <p:nvPicPr>
          <p:cNvPr id="4" name="Picture 3">
            <a:extLst>
              <a:ext uri="{FF2B5EF4-FFF2-40B4-BE49-F238E27FC236}">
                <a16:creationId xmlns:a16="http://schemas.microsoft.com/office/drawing/2014/main" id="{8ADA9B76-2689-44FD-BDBE-3DCB9BB5915A}"/>
              </a:ext>
            </a:extLst>
          </p:cNvPr>
          <p:cNvPicPr>
            <a:picLocks noChangeAspect="1"/>
          </p:cNvPicPr>
          <p:nvPr/>
        </p:nvPicPr>
        <p:blipFill>
          <a:blip r:embed="rId4"/>
          <a:stretch>
            <a:fillRect/>
          </a:stretch>
        </p:blipFill>
        <p:spPr>
          <a:xfrm>
            <a:off x="819150" y="2990850"/>
            <a:ext cx="4457700" cy="3867150"/>
          </a:xfrm>
          <a:prstGeom prst="rect">
            <a:avLst/>
          </a:prstGeom>
        </p:spPr>
      </p:pic>
    </p:spTree>
    <p:extLst>
      <p:ext uri="{BB962C8B-B14F-4D97-AF65-F5344CB8AC3E}">
        <p14:creationId xmlns:p14="http://schemas.microsoft.com/office/powerpoint/2010/main" val="226091871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6337E-1DC4-40A6-ACB1-B4FE4B20CCF0}"/>
              </a:ext>
            </a:extLst>
          </p:cNvPr>
          <p:cNvPicPr>
            <a:picLocks noChangeAspect="1"/>
          </p:cNvPicPr>
          <p:nvPr/>
        </p:nvPicPr>
        <p:blipFill rotWithShape="1">
          <a:blip r:embed="rId2"/>
          <a:srcRect b="17193"/>
          <a:stretch/>
        </p:blipFill>
        <p:spPr>
          <a:xfrm>
            <a:off x="4890179" y="1"/>
            <a:ext cx="7301822" cy="4031735"/>
          </a:xfrm>
          <a:prstGeom prst="rect">
            <a:avLst/>
          </a:prstGeom>
        </p:spPr>
      </p:pic>
      <p:sp>
        <p:nvSpPr>
          <p:cNvPr id="4" name="TextBox 3">
            <a:extLst>
              <a:ext uri="{FF2B5EF4-FFF2-40B4-BE49-F238E27FC236}">
                <a16:creationId xmlns:a16="http://schemas.microsoft.com/office/drawing/2014/main" id="{F16E7CB1-26E1-4C80-94EF-BCDBAAA0F777}"/>
              </a:ext>
            </a:extLst>
          </p:cNvPr>
          <p:cNvSpPr txBox="1"/>
          <p:nvPr/>
        </p:nvSpPr>
        <p:spPr>
          <a:xfrm>
            <a:off x="5070970" y="4321483"/>
            <a:ext cx="6940239" cy="2246769"/>
          </a:xfrm>
          <a:prstGeom prst="rect">
            <a:avLst/>
          </a:prstGeom>
          <a:noFill/>
        </p:spPr>
        <p:txBody>
          <a:bodyPr wrap="square" rtlCol="0">
            <a:spAutoFit/>
          </a:bodyPr>
          <a:lstStyle/>
          <a:p>
            <a:r>
              <a:rPr lang="en-US" sz="2400" dirty="0">
                <a:latin typeface="Aharoni" panose="02010803020104030203" pitchFamily="2" charset="-79"/>
                <a:cs typeface="Aharoni" panose="02010803020104030203" pitchFamily="2" charset="-79"/>
              </a:rPr>
              <a:t>Memorandum </a:t>
            </a:r>
            <a:r>
              <a:rPr lang="en-US" sz="4400" dirty="0">
                <a:latin typeface="Aharoni" panose="02010803020104030203" pitchFamily="2" charset="-79"/>
                <a:cs typeface="Aharoni" panose="02010803020104030203" pitchFamily="2" charset="-79"/>
              </a:rPr>
              <a:t>278</a:t>
            </a:r>
            <a:r>
              <a:rPr lang="en-US" sz="2400" dirty="0">
                <a:latin typeface="Aharoni" panose="02010803020104030203" pitchFamily="2" charset="-79"/>
                <a:cs typeface="Aharoni" panose="02010803020104030203" pitchFamily="2" charset="-79"/>
              </a:rPr>
              <a:t> Reverses ALL of JFK’s plans to deescalate the war effort in Vietnam. Just a coincidence? Why really was Kennedy murdered? Answer: Because he defied Rome’s plans. </a:t>
            </a:r>
          </a:p>
        </p:txBody>
      </p:sp>
      <p:pic>
        <p:nvPicPr>
          <p:cNvPr id="5" name="Picture 4">
            <a:extLst>
              <a:ext uri="{FF2B5EF4-FFF2-40B4-BE49-F238E27FC236}">
                <a16:creationId xmlns:a16="http://schemas.microsoft.com/office/drawing/2014/main" id="{44922F49-6AA2-4665-BCDC-8CAE63788007}"/>
              </a:ext>
            </a:extLst>
          </p:cNvPr>
          <p:cNvPicPr>
            <a:picLocks noChangeAspect="1"/>
          </p:cNvPicPr>
          <p:nvPr/>
        </p:nvPicPr>
        <p:blipFill rotWithShape="1">
          <a:blip r:embed="rId3"/>
          <a:srcRect l="24642" r="19722"/>
          <a:stretch/>
        </p:blipFill>
        <p:spPr>
          <a:xfrm>
            <a:off x="173799" y="1935470"/>
            <a:ext cx="4716380" cy="4772025"/>
          </a:xfrm>
          <a:prstGeom prst="rect">
            <a:avLst/>
          </a:prstGeom>
        </p:spPr>
      </p:pic>
      <p:sp>
        <p:nvSpPr>
          <p:cNvPr id="6" name="TextBox 5">
            <a:extLst>
              <a:ext uri="{FF2B5EF4-FFF2-40B4-BE49-F238E27FC236}">
                <a16:creationId xmlns:a16="http://schemas.microsoft.com/office/drawing/2014/main" id="{5F0D2A34-0A43-4655-B3F5-B032DF34DEE1}"/>
              </a:ext>
            </a:extLst>
          </p:cNvPr>
          <p:cNvSpPr txBox="1"/>
          <p:nvPr/>
        </p:nvSpPr>
        <p:spPr>
          <a:xfrm>
            <a:off x="173799" y="468923"/>
            <a:ext cx="4327863" cy="1200329"/>
          </a:xfrm>
          <a:prstGeom prst="rect">
            <a:avLst/>
          </a:prstGeom>
          <a:noFill/>
        </p:spPr>
        <p:txBody>
          <a:bodyPr wrap="square" rtlCol="0">
            <a:spAutoFit/>
          </a:bodyPr>
          <a:lstStyle/>
          <a:p>
            <a:r>
              <a:rPr lang="en-US" sz="3600" b="1" i="1" dirty="0">
                <a:solidFill>
                  <a:srgbClr val="FF0000"/>
                </a:solidFill>
                <a:latin typeface="Papyrus" panose="03070502060502030205" pitchFamily="66" charset="0"/>
              </a:rPr>
              <a:t>Rome’s Man: Lyndon B. Johnson</a:t>
            </a:r>
          </a:p>
        </p:txBody>
      </p:sp>
    </p:spTree>
    <p:extLst>
      <p:ext uri="{BB962C8B-B14F-4D97-AF65-F5344CB8AC3E}">
        <p14:creationId xmlns:p14="http://schemas.microsoft.com/office/powerpoint/2010/main" val="397923418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A33ED5-4484-4270-B00D-3A3028CAAB14}"/>
              </a:ext>
            </a:extLst>
          </p:cNvPr>
          <p:cNvPicPr>
            <a:picLocks noChangeAspect="1"/>
          </p:cNvPicPr>
          <p:nvPr/>
        </p:nvPicPr>
        <p:blipFill>
          <a:blip r:embed="rId2"/>
          <a:stretch>
            <a:fillRect/>
          </a:stretch>
        </p:blipFill>
        <p:spPr>
          <a:xfrm>
            <a:off x="328979" y="0"/>
            <a:ext cx="4524375" cy="6910858"/>
          </a:xfrm>
          <a:prstGeom prst="rect">
            <a:avLst/>
          </a:prstGeom>
        </p:spPr>
      </p:pic>
      <p:pic>
        <p:nvPicPr>
          <p:cNvPr id="3" name="Picture 2">
            <a:extLst>
              <a:ext uri="{FF2B5EF4-FFF2-40B4-BE49-F238E27FC236}">
                <a16:creationId xmlns:a16="http://schemas.microsoft.com/office/drawing/2014/main" id="{84B19D6B-4623-4FD9-B36B-E82E43AE32B4}"/>
              </a:ext>
            </a:extLst>
          </p:cNvPr>
          <p:cNvPicPr>
            <a:picLocks noChangeAspect="1"/>
          </p:cNvPicPr>
          <p:nvPr/>
        </p:nvPicPr>
        <p:blipFill>
          <a:blip r:embed="rId3"/>
          <a:stretch>
            <a:fillRect/>
          </a:stretch>
        </p:blipFill>
        <p:spPr>
          <a:xfrm>
            <a:off x="5534524" y="3616166"/>
            <a:ext cx="5173463" cy="2903474"/>
          </a:xfrm>
          <a:prstGeom prst="rect">
            <a:avLst/>
          </a:prstGeom>
        </p:spPr>
      </p:pic>
      <p:pic>
        <p:nvPicPr>
          <p:cNvPr id="4" name="Picture 3">
            <a:extLst>
              <a:ext uri="{FF2B5EF4-FFF2-40B4-BE49-F238E27FC236}">
                <a16:creationId xmlns:a16="http://schemas.microsoft.com/office/drawing/2014/main" id="{972E802C-FCD9-4CEF-96ED-AEFC6E7C98FF}"/>
              </a:ext>
            </a:extLst>
          </p:cNvPr>
          <p:cNvPicPr>
            <a:picLocks noChangeAspect="1"/>
          </p:cNvPicPr>
          <p:nvPr/>
        </p:nvPicPr>
        <p:blipFill>
          <a:blip r:embed="rId4"/>
          <a:stretch>
            <a:fillRect/>
          </a:stretch>
        </p:blipFill>
        <p:spPr>
          <a:xfrm>
            <a:off x="5534525" y="338360"/>
            <a:ext cx="5173463" cy="3090640"/>
          </a:xfrm>
          <a:prstGeom prst="rect">
            <a:avLst/>
          </a:prstGeom>
        </p:spPr>
      </p:pic>
    </p:spTree>
    <p:extLst>
      <p:ext uri="{BB962C8B-B14F-4D97-AF65-F5344CB8AC3E}">
        <p14:creationId xmlns:p14="http://schemas.microsoft.com/office/powerpoint/2010/main" val="4090387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15B4C8-3D10-4C43-BFC3-FBBE1603E6D9}"/>
              </a:ext>
            </a:extLst>
          </p:cNvPr>
          <p:cNvPicPr>
            <a:picLocks noChangeAspect="1"/>
          </p:cNvPicPr>
          <p:nvPr/>
        </p:nvPicPr>
        <p:blipFill>
          <a:blip r:embed="rId2"/>
          <a:stretch>
            <a:fillRect/>
          </a:stretch>
        </p:blipFill>
        <p:spPr>
          <a:xfrm>
            <a:off x="0" y="0"/>
            <a:ext cx="4529329" cy="6858000"/>
          </a:xfrm>
          <a:prstGeom prst="rect">
            <a:avLst/>
          </a:prstGeom>
        </p:spPr>
      </p:pic>
      <p:pic>
        <p:nvPicPr>
          <p:cNvPr id="3" name="Picture 2">
            <a:extLst>
              <a:ext uri="{FF2B5EF4-FFF2-40B4-BE49-F238E27FC236}">
                <a16:creationId xmlns:a16="http://schemas.microsoft.com/office/drawing/2014/main" id="{3D9EA620-39D7-41A0-8CBA-4EAEE8E1BFC2}"/>
              </a:ext>
            </a:extLst>
          </p:cNvPr>
          <p:cNvPicPr>
            <a:picLocks noChangeAspect="1"/>
          </p:cNvPicPr>
          <p:nvPr/>
        </p:nvPicPr>
        <p:blipFill rotWithShape="1">
          <a:blip r:embed="rId3"/>
          <a:srcRect r="2227"/>
          <a:stretch/>
        </p:blipFill>
        <p:spPr>
          <a:xfrm>
            <a:off x="4529329" y="603082"/>
            <a:ext cx="7662671" cy="5651835"/>
          </a:xfrm>
          <a:prstGeom prst="rect">
            <a:avLst/>
          </a:prstGeom>
        </p:spPr>
      </p:pic>
    </p:spTree>
    <p:extLst>
      <p:ext uri="{BB962C8B-B14F-4D97-AF65-F5344CB8AC3E}">
        <p14:creationId xmlns:p14="http://schemas.microsoft.com/office/powerpoint/2010/main" val="38790869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F8B18E-442A-4FE8-BD80-4399A66B7BA0}"/>
              </a:ext>
            </a:extLst>
          </p:cNvPr>
          <p:cNvPicPr>
            <a:picLocks noChangeAspect="1"/>
          </p:cNvPicPr>
          <p:nvPr/>
        </p:nvPicPr>
        <p:blipFill rotWithShape="1">
          <a:blip r:embed="rId2"/>
          <a:srcRect t="6817" b="8914"/>
          <a:stretch/>
        </p:blipFill>
        <p:spPr>
          <a:xfrm>
            <a:off x="19" y="-234606"/>
            <a:ext cx="12609075" cy="7092606"/>
          </a:xfrm>
          <a:prstGeom prst="rect">
            <a:avLst/>
          </a:prstGeom>
        </p:spPr>
      </p:pic>
    </p:spTree>
    <p:extLst>
      <p:ext uri="{BB962C8B-B14F-4D97-AF65-F5344CB8AC3E}">
        <p14:creationId xmlns:p14="http://schemas.microsoft.com/office/powerpoint/2010/main" val="279057859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A923A-5F0F-4596-8F68-D6B12884FD7A}"/>
              </a:ext>
            </a:extLst>
          </p:cNvPr>
          <p:cNvPicPr>
            <a:picLocks noChangeAspect="1"/>
          </p:cNvPicPr>
          <p:nvPr/>
        </p:nvPicPr>
        <p:blipFill>
          <a:blip r:embed="rId2"/>
          <a:stretch>
            <a:fillRect/>
          </a:stretch>
        </p:blipFill>
        <p:spPr>
          <a:xfrm>
            <a:off x="160421" y="0"/>
            <a:ext cx="4567316" cy="3429000"/>
          </a:xfrm>
          <a:prstGeom prst="rect">
            <a:avLst/>
          </a:prstGeom>
        </p:spPr>
      </p:pic>
      <p:pic>
        <p:nvPicPr>
          <p:cNvPr id="3" name="Picture 2">
            <a:extLst>
              <a:ext uri="{FF2B5EF4-FFF2-40B4-BE49-F238E27FC236}">
                <a16:creationId xmlns:a16="http://schemas.microsoft.com/office/drawing/2014/main" id="{CA0B75C0-C968-4773-BE1B-CDA54E7BFA4B}"/>
              </a:ext>
            </a:extLst>
          </p:cNvPr>
          <p:cNvPicPr>
            <a:picLocks noChangeAspect="1"/>
          </p:cNvPicPr>
          <p:nvPr/>
        </p:nvPicPr>
        <p:blipFill>
          <a:blip r:embed="rId3"/>
          <a:stretch>
            <a:fillRect/>
          </a:stretch>
        </p:blipFill>
        <p:spPr>
          <a:xfrm>
            <a:off x="8158801" y="571500"/>
            <a:ext cx="3971925" cy="5715000"/>
          </a:xfrm>
          <a:prstGeom prst="rect">
            <a:avLst/>
          </a:prstGeom>
        </p:spPr>
      </p:pic>
      <p:pic>
        <p:nvPicPr>
          <p:cNvPr id="4" name="Picture 3">
            <a:extLst>
              <a:ext uri="{FF2B5EF4-FFF2-40B4-BE49-F238E27FC236}">
                <a16:creationId xmlns:a16="http://schemas.microsoft.com/office/drawing/2014/main" id="{06BE036B-6C7E-45C9-8CE1-C1BE5B56450E}"/>
              </a:ext>
            </a:extLst>
          </p:cNvPr>
          <p:cNvPicPr>
            <a:picLocks noChangeAspect="1"/>
          </p:cNvPicPr>
          <p:nvPr/>
        </p:nvPicPr>
        <p:blipFill>
          <a:blip r:embed="rId4"/>
          <a:stretch>
            <a:fillRect/>
          </a:stretch>
        </p:blipFill>
        <p:spPr>
          <a:xfrm>
            <a:off x="259568" y="3946359"/>
            <a:ext cx="4369022" cy="2911641"/>
          </a:xfrm>
          <a:prstGeom prst="rect">
            <a:avLst/>
          </a:prstGeom>
        </p:spPr>
      </p:pic>
      <p:pic>
        <p:nvPicPr>
          <p:cNvPr id="5" name="Picture 4">
            <a:extLst>
              <a:ext uri="{FF2B5EF4-FFF2-40B4-BE49-F238E27FC236}">
                <a16:creationId xmlns:a16="http://schemas.microsoft.com/office/drawing/2014/main" id="{030CD109-F7DA-4C40-ABF4-530FFE7C1F30}"/>
              </a:ext>
            </a:extLst>
          </p:cNvPr>
          <p:cNvPicPr>
            <a:picLocks noChangeAspect="1"/>
          </p:cNvPicPr>
          <p:nvPr/>
        </p:nvPicPr>
        <p:blipFill>
          <a:blip r:embed="rId5"/>
          <a:stretch>
            <a:fillRect/>
          </a:stretch>
        </p:blipFill>
        <p:spPr>
          <a:xfrm>
            <a:off x="4889261" y="571500"/>
            <a:ext cx="2909722" cy="1778163"/>
          </a:xfrm>
          <a:prstGeom prst="rect">
            <a:avLst/>
          </a:prstGeom>
        </p:spPr>
      </p:pic>
      <p:pic>
        <p:nvPicPr>
          <p:cNvPr id="6" name="Picture 5">
            <a:extLst>
              <a:ext uri="{FF2B5EF4-FFF2-40B4-BE49-F238E27FC236}">
                <a16:creationId xmlns:a16="http://schemas.microsoft.com/office/drawing/2014/main" id="{D4760411-5848-4A98-B8E6-DFE47259513C}"/>
              </a:ext>
            </a:extLst>
          </p:cNvPr>
          <p:cNvPicPr>
            <a:picLocks noChangeAspect="1"/>
          </p:cNvPicPr>
          <p:nvPr/>
        </p:nvPicPr>
        <p:blipFill>
          <a:blip r:embed="rId6"/>
          <a:stretch>
            <a:fillRect/>
          </a:stretch>
        </p:blipFill>
        <p:spPr>
          <a:xfrm>
            <a:off x="4808499" y="2513037"/>
            <a:ext cx="3170393" cy="1831926"/>
          </a:xfrm>
          <a:prstGeom prst="rect">
            <a:avLst/>
          </a:prstGeom>
        </p:spPr>
      </p:pic>
      <p:pic>
        <p:nvPicPr>
          <p:cNvPr id="7" name="Picture 6">
            <a:extLst>
              <a:ext uri="{FF2B5EF4-FFF2-40B4-BE49-F238E27FC236}">
                <a16:creationId xmlns:a16="http://schemas.microsoft.com/office/drawing/2014/main" id="{5C038209-1861-4478-8DC0-998553C4F1BB}"/>
              </a:ext>
            </a:extLst>
          </p:cNvPr>
          <p:cNvPicPr>
            <a:picLocks noChangeAspect="1"/>
          </p:cNvPicPr>
          <p:nvPr/>
        </p:nvPicPr>
        <p:blipFill>
          <a:blip r:embed="rId7"/>
          <a:stretch>
            <a:fillRect/>
          </a:stretch>
        </p:blipFill>
        <p:spPr>
          <a:xfrm>
            <a:off x="4900612" y="4508337"/>
            <a:ext cx="2898371" cy="2321006"/>
          </a:xfrm>
          <a:prstGeom prst="rect">
            <a:avLst/>
          </a:prstGeom>
        </p:spPr>
      </p:pic>
    </p:spTree>
    <p:extLst>
      <p:ext uri="{BB962C8B-B14F-4D97-AF65-F5344CB8AC3E}">
        <p14:creationId xmlns:p14="http://schemas.microsoft.com/office/powerpoint/2010/main" val="7716987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8DFE1-603B-4502-A77B-2292708B0AF2}"/>
              </a:ext>
            </a:extLst>
          </p:cNvPr>
          <p:cNvPicPr>
            <a:picLocks noChangeAspect="1"/>
          </p:cNvPicPr>
          <p:nvPr/>
        </p:nvPicPr>
        <p:blipFill>
          <a:blip r:embed="rId2"/>
          <a:stretch>
            <a:fillRect/>
          </a:stretch>
        </p:blipFill>
        <p:spPr>
          <a:xfrm>
            <a:off x="6074940" y="0"/>
            <a:ext cx="6117060" cy="3429000"/>
          </a:xfrm>
          <a:prstGeom prst="rect">
            <a:avLst/>
          </a:prstGeom>
        </p:spPr>
      </p:pic>
      <p:pic>
        <p:nvPicPr>
          <p:cNvPr id="3" name="Picture 2">
            <a:extLst>
              <a:ext uri="{FF2B5EF4-FFF2-40B4-BE49-F238E27FC236}">
                <a16:creationId xmlns:a16="http://schemas.microsoft.com/office/drawing/2014/main" id="{D6DFBB88-AC64-4578-893C-59A1A9C549C6}"/>
              </a:ext>
            </a:extLst>
          </p:cNvPr>
          <p:cNvPicPr>
            <a:picLocks noChangeAspect="1"/>
          </p:cNvPicPr>
          <p:nvPr/>
        </p:nvPicPr>
        <p:blipFill>
          <a:blip r:embed="rId3"/>
          <a:stretch>
            <a:fillRect/>
          </a:stretch>
        </p:blipFill>
        <p:spPr>
          <a:xfrm>
            <a:off x="6074940" y="3429000"/>
            <a:ext cx="6117060" cy="3585411"/>
          </a:xfrm>
          <a:prstGeom prst="rect">
            <a:avLst/>
          </a:prstGeom>
        </p:spPr>
      </p:pic>
      <p:sp>
        <p:nvSpPr>
          <p:cNvPr id="4" name="TextBox 3">
            <a:extLst>
              <a:ext uri="{FF2B5EF4-FFF2-40B4-BE49-F238E27FC236}">
                <a16:creationId xmlns:a16="http://schemas.microsoft.com/office/drawing/2014/main" id="{F224BD86-25D0-45B0-993D-01ABDB92C51D}"/>
              </a:ext>
            </a:extLst>
          </p:cNvPr>
          <p:cNvSpPr txBox="1"/>
          <p:nvPr/>
        </p:nvSpPr>
        <p:spPr>
          <a:xfrm>
            <a:off x="351692" y="375138"/>
            <a:ext cx="5111262" cy="5693866"/>
          </a:xfrm>
          <a:prstGeom prst="rect">
            <a:avLst/>
          </a:prstGeom>
          <a:noFill/>
        </p:spPr>
        <p:txBody>
          <a:bodyPr wrap="square" rtlCol="0">
            <a:spAutoFit/>
          </a:bodyPr>
          <a:lstStyle/>
          <a:p>
            <a:r>
              <a:rPr lang="en-US" sz="2800" dirty="0"/>
              <a:t>Drugs destroy lives. How much worse when children become hooked on various addictions at startlingly young ages. Why? So Rome can make money? Our children die so a church can fill their pockets; destroying families, friendships, careers, households. How many crimes are committed under the influence of drugs? How many sins can be laid at the feet of the Roman Catholic Church?</a:t>
            </a:r>
          </a:p>
        </p:txBody>
      </p:sp>
    </p:spTree>
    <p:extLst>
      <p:ext uri="{BB962C8B-B14F-4D97-AF65-F5344CB8AC3E}">
        <p14:creationId xmlns:p14="http://schemas.microsoft.com/office/powerpoint/2010/main" val="355908267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82CC0-9BEC-4255-9E2F-ED07617E8C4D}"/>
              </a:ext>
            </a:extLst>
          </p:cNvPr>
          <p:cNvPicPr>
            <a:picLocks noChangeAspect="1"/>
          </p:cNvPicPr>
          <p:nvPr/>
        </p:nvPicPr>
        <p:blipFill>
          <a:blip r:embed="rId2"/>
          <a:stretch>
            <a:fillRect/>
          </a:stretch>
        </p:blipFill>
        <p:spPr>
          <a:xfrm>
            <a:off x="577515" y="0"/>
            <a:ext cx="4586288" cy="6858000"/>
          </a:xfrm>
          <a:prstGeom prst="rect">
            <a:avLst/>
          </a:prstGeom>
        </p:spPr>
      </p:pic>
      <p:pic>
        <p:nvPicPr>
          <p:cNvPr id="3" name="Picture 2">
            <a:extLst>
              <a:ext uri="{FF2B5EF4-FFF2-40B4-BE49-F238E27FC236}">
                <a16:creationId xmlns:a16="http://schemas.microsoft.com/office/drawing/2014/main" id="{0163EEDD-CB34-4ABD-A7FF-1AD7CCF004AA}"/>
              </a:ext>
            </a:extLst>
          </p:cNvPr>
          <p:cNvPicPr>
            <a:picLocks noChangeAspect="1"/>
          </p:cNvPicPr>
          <p:nvPr/>
        </p:nvPicPr>
        <p:blipFill>
          <a:blip r:embed="rId3"/>
          <a:stretch>
            <a:fillRect/>
          </a:stretch>
        </p:blipFill>
        <p:spPr>
          <a:xfrm>
            <a:off x="6096000" y="0"/>
            <a:ext cx="5942529" cy="6858000"/>
          </a:xfrm>
          <a:prstGeom prst="rect">
            <a:avLst/>
          </a:prstGeom>
        </p:spPr>
      </p:pic>
    </p:spTree>
    <p:extLst>
      <p:ext uri="{BB962C8B-B14F-4D97-AF65-F5344CB8AC3E}">
        <p14:creationId xmlns:p14="http://schemas.microsoft.com/office/powerpoint/2010/main" val="224003722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90738-C533-4CB8-8F01-0DE58B3CFCB5}"/>
              </a:ext>
            </a:extLst>
          </p:cNvPr>
          <p:cNvPicPr>
            <a:picLocks noChangeAspect="1"/>
          </p:cNvPicPr>
          <p:nvPr/>
        </p:nvPicPr>
        <p:blipFill>
          <a:blip r:embed="rId2"/>
          <a:stretch>
            <a:fillRect/>
          </a:stretch>
        </p:blipFill>
        <p:spPr>
          <a:xfrm>
            <a:off x="6368853" y="1245320"/>
            <a:ext cx="5823147" cy="4367360"/>
          </a:xfrm>
          <a:prstGeom prst="rect">
            <a:avLst/>
          </a:prstGeom>
        </p:spPr>
      </p:pic>
      <p:sp>
        <p:nvSpPr>
          <p:cNvPr id="3" name="TextBox 2">
            <a:extLst>
              <a:ext uri="{FF2B5EF4-FFF2-40B4-BE49-F238E27FC236}">
                <a16:creationId xmlns:a16="http://schemas.microsoft.com/office/drawing/2014/main" id="{537F951B-153C-4C3E-9ACD-11383222FDE4}"/>
              </a:ext>
            </a:extLst>
          </p:cNvPr>
          <p:cNvSpPr txBox="1"/>
          <p:nvPr/>
        </p:nvSpPr>
        <p:spPr>
          <a:xfrm>
            <a:off x="0" y="382012"/>
            <a:ext cx="6368853" cy="6494085"/>
          </a:xfrm>
          <a:prstGeom prst="rect">
            <a:avLst/>
          </a:prstGeom>
          <a:noFill/>
        </p:spPr>
        <p:txBody>
          <a:bodyPr wrap="square" rtlCol="0">
            <a:spAutoFit/>
          </a:bodyPr>
          <a:lstStyle/>
          <a:p>
            <a:r>
              <a:rPr lang="en-US" sz="2600" dirty="0">
                <a:solidFill>
                  <a:srgbClr val="FF0000"/>
                </a:solidFill>
              </a:rPr>
              <a:t>Whether one agrees with the religion of Buddhism or not is unimportant compared to the oppressive hardships they faced. It is sad that these religious persons felt driven to commit suicide by fire (self immolation) rather than “convert” to Catholicism and hold Roman Catholic laws and traditions over their own. All this was done in the name of Christ. This is not how Jesus or any of the Apostles spread the Gospel. God does not work by convulsion, but by love, service, and selflessness. Where is the meekness, humility, long suffering, compassion, respect, and love in the Catholic dealings with the Buddhists in Vietnam? Their protocol is the same today as it was in the Dark Ages—convert or die</a:t>
            </a:r>
          </a:p>
        </p:txBody>
      </p:sp>
    </p:spTree>
    <p:extLst>
      <p:ext uri="{BB962C8B-B14F-4D97-AF65-F5344CB8AC3E}">
        <p14:creationId xmlns:p14="http://schemas.microsoft.com/office/powerpoint/2010/main" val="51091849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2BA208-4BF5-4062-A4C2-88C635E75832}"/>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1879161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123F71-EE89-43BA-8BC6-0171411CA83A}"/>
              </a:ext>
            </a:extLst>
          </p:cNvPr>
          <p:cNvSpPr txBox="1"/>
          <p:nvPr/>
        </p:nvSpPr>
        <p:spPr>
          <a:xfrm>
            <a:off x="328246" y="492369"/>
            <a:ext cx="5181600" cy="2554545"/>
          </a:xfrm>
          <a:prstGeom prst="rect">
            <a:avLst/>
          </a:prstGeom>
          <a:noFill/>
        </p:spPr>
        <p:txBody>
          <a:bodyPr wrap="square" rtlCol="0">
            <a:spAutoFit/>
          </a:bodyPr>
          <a:lstStyle/>
          <a:p>
            <a:r>
              <a:rPr lang="en-US" sz="3200" dirty="0"/>
              <a:t>Revelation 18:24: “And in her was  found the blood of prophets, and of saints, and of </a:t>
            </a:r>
            <a:r>
              <a:rPr lang="en-US" sz="3200" b="1" u="sng" dirty="0"/>
              <a:t>all that were slain upon the earth.”</a:t>
            </a:r>
            <a:endParaRPr lang="en-US" sz="3200" dirty="0"/>
          </a:p>
        </p:txBody>
      </p:sp>
      <p:pic>
        <p:nvPicPr>
          <p:cNvPr id="3" name="Picture 2">
            <a:extLst>
              <a:ext uri="{FF2B5EF4-FFF2-40B4-BE49-F238E27FC236}">
                <a16:creationId xmlns:a16="http://schemas.microsoft.com/office/drawing/2014/main" id="{7DFF4EF8-FA60-4DC0-85EA-8B624D646D06}"/>
              </a:ext>
            </a:extLst>
          </p:cNvPr>
          <p:cNvPicPr>
            <a:picLocks noChangeAspect="1"/>
          </p:cNvPicPr>
          <p:nvPr/>
        </p:nvPicPr>
        <p:blipFill>
          <a:blip r:embed="rId2"/>
          <a:stretch>
            <a:fillRect/>
          </a:stretch>
        </p:blipFill>
        <p:spPr>
          <a:xfrm>
            <a:off x="0" y="3429000"/>
            <a:ext cx="6029325" cy="3429000"/>
          </a:xfrm>
          <a:prstGeom prst="rect">
            <a:avLst/>
          </a:prstGeom>
        </p:spPr>
      </p:pic>
      <p:pic>
        <p:nvPicPr>
          <p:cNvPr id="4" name="Picture 3">
            <a:extLst>
              <a:ext uri="{FF2B5EF4-FFF2-40B4-BE49-F238E27FC236}">
                <a16:creationId xmlns:a16="http://schemas.microsoft.com/office/drawing/2014/main" id="{3EFC1160-9166-4D03-A28D-5C9B668129DF}"/>
              </a:ext>
            </a:extLst>
          </p:cNvPr>
          <p:cNvPicPr>
            <a:picLocks noChangeAspect="1"/>
          </p:cNvPicPr>
          <p:nvPr/>
        </p:nvPicPr>
        <p:blipFill>
          <a:blip r:embed="rId3"/>
          <a:stretch>
            <a:fillRect/>
          </a:stretch>
        </p:blipFill>
        <p:spPr>
          <a:xfrm>
            <a:off x="6162677" y="928687"/>
            <a:ext cx="5953125" cy="5000625"/>
          </a:xfrm>
          <a:prstGeom prst="rect">
            <a:avLst/>
          </a:prstGeom>
        </p:spPr>
      </p:pic>
    </p:spTree>
    <p:extLst>
      <p:ext uri="{BB962C8B-B14F-4D97-AF65-F5344CB8AC3E}">
        <p14:creationId xmlns:p14="http://schemas.microsoft.com/office/powerpoint/2010/main" val="267342538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384166-DE03-4AF2-A5BB-A6D798298E98}"/>
              </a:ext>
            </a:extLst>
          </p:cNvPr>
          <p:cNvPicPr>
            <a:picLocks noChangeAspect="1"/>
          </p:cNvPicPr>
          <p:nvPr/>
        </p:nvPicPr>
        <p:blipFill>
          <a:blip r:embed="rId2"/>
          <a:stretch>
            <a:fillRect/>
          </a:stretch>
        </p:blipFill>
        <p:spPr>
          <a:xfrm>
            <a:off x="2662237" y="0"/>
            <a:ext cx="6867525" cy="6902268"/>
          </a:xfrm>
          <a:prstGeom prst="rect">
            <a:avLst/>
          </a:prstGeom>
        </p:spPr>
      </p:pic>
    </p:spTree>
    <p:extLst>
      <p:ext uri="{BB962C8B-B14F-4D97-AF65-F5344CB8AC3E}">
        <p14:creationId xmlns:p14="http://schemas.microsoft.com/office/powerpoint/2010/main" val="410258617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879EEC-E706-4DF0-AB80-3D454650AF1F}"/>
              </a:ext>
            </a:extLst>
          </p:cNvPr>
          <p:cNvPicPr>
            <a:picLocks noChangeAspect="1"/>
          </p:cNvPicPr>
          <p:nvPr/>
        </p:nvPicPr>
        <p:blipFill rotWithShape="1">
          <a:blip r:embed="rId2"/>
          <a:srcRect l="20114" b="8750"/>
          <a:stretch/>
        </p:blipFill>
        <p:spPr>
          <a:xfrm>
            <a:off x="0" y="107885"/>
            <a:ext cx="12191999" cy="6642230"/>
          </a:xfrm>
          <a:prstGeom prst="rect">
            <a:avLst/>
          </a:prstGeom>
        </p:spPr>
      </p:pic>
    </p:spTree>
    <p:extLst>
      <p:ext uri="{BB962C8B-B14F-4D97-AF65-F5344CB8AC3E}">
        <p14:creationId xmlns:p14="http://schemas.microsoft.com/office/powerpoint/2010/main" val="372089618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3E5BC-D34B-4666-B38E-8B37B816462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05817355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1AF630-F717-4F28-A632-6880AD1FA5CF}"/>
              </a:ext>
            </a:extLst>
          </p:cNvPr>
          <p:cNvPicPr>
            <a:picLocks noChangeAspect="1"/>
          </p:cNvPicPr>
          <p:nvPr/>
        </p:nvPicPr>
        <p:blipFill>
          <a:blip r:embed="rId2"/>
          <a:stretch>
            <a:fillRect/>
          </a:stretch>
        </p:blipFill>
        <p:spPr>
          <a:xfrm>
            <a:off x="-476719" y="0"/>
            <a:ext cx="12668719" cy="6858000"/>
          </a:xfrm>
          <a:prstGeom prst="rect">
            <a:avLst/>
          </a:prstGeom>
        </p:spPr>
      </p:pic>
    </p:spTree>
    <p:extLst>
      <p:ext uri="{BB962C8B-B14F-4D97-AF65-F5344CB8AC3E}">
        <p14:creationId xmlns:p14="http://schemas.microsoft.com/office/powerpoint/2010/main" val="21998763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piece of paper&#10;&#10;Description generated with high confidence">
            <a:extLst>
              <a:ext uri="{FF2B5EF4-FFF2-40B4-BE49-F238E27FC236}">
                <a16:creationId xmlns:a16="http://schemas.microsoft.com/office/drawing/2014/main" id="{D2B15166-020E-4572-A1DA-E638E2FAAACB}"/>
              </a:ext>
            </a:extLst>
          </p:cNvPr>
          <p:cNvPicPr>
            <a:picLocks noChangeAspect="1"/>
          </p:cNvPicPr>
          <p:nvPr/>
        </p:nvPicPr>
        <p:blipFill rotWithShape="1">
          <a:blip r:embed="rId2"/>
          <a:srcRect l="5333"/>
          <a:stretch/>
        </p:blipFill>
        <p:spPr>
          <a:xfrm>
            <a:off x="20" y="10"/>
            <a:ext cx="12191980" cy="6857990"/>
          </a:xfrm>
          <a:prstGeom prst="rect">
            <a:avLst/>
          </a:prstGeom>
        </p:spPr>
      </p:pic>
    </p:spTree>
    <p:extLst>
      <p:ext uri="{BB962C8B-B14F-4D97-AF65-F5344CB8AC3E}">
        <p14:creationId xmlns:p14="http://schemas.microsoft.com/office/powerpoint/2010/main" val="308471277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nature, fire&#10;&#10;Description generated with very high confidence">
            <a:extLst>
              <a:ext uri="{FF2B5EF4-FFF2-40B4-BE49-F238E27FC236}">
                <a16:creationId xmlns:a16="http://schemas.microsoft.com/office/drawing/2014/main" id="{3009DAE5-D183-4624-9D9D-70B0F7618296}"/>
              </a:ext>
            </a:extLst>
          </p:cNvPr>
          <p:cNvPicPr>
            <a:picLocks noChangeAspect="1"/>
          </p:cNvPicPr>
          <p:nvPr/>
        </p:nvPicPr>
        <p:blipFill rotWithShape="1">
          <a:blip r:embed="rId2"/>
          <a:srcRect t="6385" b="9346"/>
          <a:stretch/>
        </p:blipFill>
        <p:spPr>
          <a:xfrm>
            <a:off x="20" y="387"/>
            <a:ext cx="12191980" cy="6857990"/>
          </a:xfrm>
          <a:prstGeom prst="rect">
            <a:avLst/>
          </a:prstGeom>
        </p:spPr>
      </p:pic>
      <p:sp>
        <p:nvSpPr>
          <p:cNvPr id="4" name="Rectangle 3">
            <a:extLst>
              <a:ext uri="{FF2B5EF4-FFF2-40B4-BE49-F238E27FC236}">
                <a16:creationId xmlns:a16="http://schemas.microsoft.com/office/drawing/2014/main" id="{44901CAB-DC77-4B61-8D3B-13D887B44C77}"/>
              </a:ext>
            </a:extLst>
          </p:cNvPr>
          <p:cNvSpPr/>
          <p:nvPr/>
        </p:nvSpPr>
        <p:spPr>
          <a:xfrm>
            <a:off x="7092978" y="861646"/>
            <a:ext cx="4947139" cy="51347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D0F529-2650-4760-BE39-E4948FE541F9}"/>
              </a:ext>
            </a:extLst>
          </p:cNvPr>
          <p:cNvSpPr txBox="1"/>
          <p:nvPr/>
        </p:nvSpPr>
        <p:spPr>
          <a:xfrm>
            <a:off x="7121759" y="1219988"/>
            <a:ext cx="4947139" cy="4524315"/>
          </a:xfrm>
          <a:prstGeom prst="rect">
            <a:avLst/>
          </a:prstGeom>
          <a:noFill/>
        </p:spPr>
        <p:txBody>
          <a:bodyPr wrap="square" rtlCol="0">
            <a:spAutoFit/>
          </a:bodyPr>
          <a:lstStyle/>
          <a:p>
            <a:r>
              <a:rPr lang="en-US" sz="3200" dirty="0">
                <a:solidFill>
                  <a:schemeClr val="bg1"/>
                </a:solidFill>
                <a:highlight>
                  <a:srgbClr val="000000"/>
                </a:highlight>
              </a:rPr>
              <a:t>The Catholic state-machinery of suppression became so overpowering and ruthless that the U.S. had to protest, privately and officially, the barefaced religious character of Diem’s Catholic policy—Vietnam, why did we go? P. 117</a:t>
            </a:r>
          </a:p>
        </p:txBody>
      </p:sp>
      <p:pic>
        <p:nvPicPr>
          <p:cNvPr id="5" name="Picture 4">
            <a:extLst>
              <a:ext uri="{FF2B5EF4-FFF2-40B4-BE49-F238E27FC236}">
                <a16:creationId xmlns:a16="http://schemas.microsoft.com/office/drawing/2014/main" id="{9547E51E-42E5-4E50-99D8-A9EE9736D39A}"/>
              </a:ext>
            </a:extLst>
          </p:cNvPr>
          <p:cNvPicPr>
            <a:picLocks noChangeAspect="1"/>
          </p:cNvPicPr>
          <p:nvPr/>
        </p:nvPicPr>
        <p:blipFill rotWithShape="1">
          <a:blip r:embed="rId3"/>
          <a:srcRect l="14606" t="22071" r="9354"/>
          <a:stretch/>
        </p:blipFill>
        <p:spPr>
          <a:xfrm>
            <a:off x="1195756" y="3704502"/>
            <a:ext cx="3903268" cy="3153487"/>
          </a:xfrm>
          <a:prstGeom prst="rect">
            <a:avLst/>
          </a:prstGeom>
        </p:spPr>
      </p:pic>
      <p:pic>
        <p:nvPicPr>
          <p:cNvPr id="6" name="Picture 5">
            <a:extLst>
              <a:ext uri="{FF2B5EF4-FFF2-40B4-BE49-F238E27FC236}">
                <a16:creationId xmlns:a16="http://schemas.microsoft.com/office/drawing/2014/main" id="{87B78B2B-6425-4B07-9474-D23C1FB6F6CD}"/>
              </a:ext>
            </a:extLst>
          </p:cNvPr>
          <p:cNvPicPr>
            <a:picLocks noChangeAspect="1"/>
          </p:cNvPicPr>
          <p:nvPr/>
        </p:nvPicPr>
        <p:blipFill rotWithShape="1">
          <a:blip r:embed="rId4"/>
          <a:srcRect l="12471" t="11315" r="6790" b="18286"/>
          <a:stretch/>
        </p:blipFill>
        <p:spPr>
          <a:xfrm>
            <a:off x="82061" y="240524"/>
            <a:ext cx="2883877" cy="3352800"/>
          </a:xfrm>
          <a:prstGeom prst="rect">
            <a:avLst/>
          </a:prstGeom>
        </p:spPr>
      </p:pic>
      <p:pic>
        <p:nvPicPr>
          <p:cNvPr id="7" name="Picture 6">
            <a:extLst>
              <a:ext uri="{FF2B5EF4-FFF2-40B4-BE49-F238E27FC236}">
                <a16:creationId xmlns:a16="http://schemas.microsoft.com/office/drawing/2014/main" id="{F64D9F06-BBB9-4C39-8F05-76A94B2B38A7}"/>
              </a:ext>
            </a:extLst>
          </p:cNvPr>
          <p:cNvPicPr>
            <a:picLocks noChangeAspect="1"/>
          </p:cNvPicPr>
          <p:nvPr/>
        </p:nvPicPr>
        <p:blipFill rotWithShape="1">
          <a:blip r:embed="rId5"/>
          <a:srcRect l="14191" t="-879" b="37329"/>
          <a:stretch/>
        </p:blipFill>
        <p:spPr>
          <a:xfrm>
            <a:off x="3147390" y="-111178"/>
            <a:ext cx="3792417" cy="3704502"/>
          </a:xfrm>
          <a:prstGeom prst="rect">
            <a:avLst/>
          </a:prstGeom>
        </p:spPr>
      </p:pic>
    </p:spTree>
    <p:extLst>
      <p:ext uri="{BB962C8B-B14F-4D97-AF65-F5344CB8AC3E}">
        <p14:creationId xmlns:p14="http://schemas.microsoft.com/office/powerpoint/2010/main" val="414794414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looking at the camera&#10;&#10;Description generated with very high confidence">
            <a:extLst>
              <a:ext uri="{FF2B5EF4-FFF2-40B4-BE49-F238E27FC236}">
                <a16:creationId xmlns:a16="http://schemas.microsoft.com/office/drawing/2014/main" id="{F8901905-DBB9-4C91-B995-8EF0E2C5C63D}"/>
              </a:ext>
            </a:extLst>
          </p:cNvPr>
          <p:cNvPicPr>
            <a:picLocks noChangeAspect="1"/>
          </p:cNvPicPr>
          <p:nvPr/>
        </p:nvPicPr>
        <p:blipFill rotWithShape="1">
          <a:blip r:embed="rId2"/>
          <a:srcRect b="778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65CED4F5-77E0-4A99-AA56-D5E77D37228B}"/>
              </a:ext>
            </a:extLst>
          </p:cNvPr>
          <p:cNvPicPr>
            <a:picLocks noChangeAspect="1"/>
          </p:cNvPicPr>
          <p:nvPr/>
        </p:nvPicPr>
        <p:blipFill>
          <a:blip r:embed="rId3"/>
          <a:stretch>
            <a:fillRect/>
          </a:stretch>
        </p:blipFill>
        <p:spPr>
          <a:xfrm>
            <a:off x="7777208" y="485775"/>
            <a:ext cx="4414791" cy="1571625"/>
          </a:xfrm>
          <a:prstGeom prst="rect">
            <a:avLst/>
          </a:prstGeom>
        </p:spPr>
      </p:pic>
      <p:pic>
        <p:nvPicPr>
          <p:cNvPr id="4" name="Picture 3">
            <a:extLst>
              <a:ext uri="{FF2B5EF4-FFF2-40B4-BE49-F238E27FC236}">
                <a16:creationId xmlns:a16="http://schemas.microsoft.com/office/drawing/2014/main" id="{218A373D-C9DC-4D99-AF9A-AB9426C78369}"/>
              </a:ext>
            </a:extLst>
          </p:cNvPr>
          <p:cNvPicPr>
            <a:picLocks noChangeAspect="1"/>
          </p:cNvPicPr>
          <p:nvPr/>
        </p:nvPicPr>
        <p:blipFill>
          <a:blip r:embed="rId4"/>
          <a:stretch>
            <a:fillRect/>
          </a:stretch>
        </p:blipFill>
        <p:spPr>
          <a:xfrm>
            <a:off x="0" y="0"/>
            <a:ext cx="4179094" cy="3429000"/>
          </a:xfrm>
          <a:prstGeom prst="rect">
            <a:avLst/>
          </a:prstGeom>
        </p:spPr>
      </p:pic>
      <p:sp>
        <p:nvSpPr>
          <p:cNvPr id="5" name="TextBox 4">
            <a:extLst>
              <a:ext uri="{FF2B5EF4-FFF2-40B4-BE49-F238E27FC236}">
                <a16:creationId xmlns:a16="http://schemas.microsoft.com/office/drawing/2014/main" id="{A1E539DE-DFAD-4213-A187-5A96FD08AEBD}"/>
              </a:ext>
            </a:extLst>
          </p:cNvPr>
          <p:cNvSpPr txBox="1"/>
          <p:nvPr/>
        </p:nvSpPr>
        <p:spPr>
          <a:xfrm>
            <a:off x="7541508" y="2273100"/>
            <a:ext cx="4414773" cy="1938992"/>
          </a:xfrm>
          <a:prstGeom prst="rect">
            <a:avLst/>
          </a:prstGeom>
          <a:noFill/>
        </p:spPr>
        <p:txBody>
          <a:bodyPr wrap="square" rtlCol="0">
            <a:spAutoFit/>
          </a:bodyPr>
          <a:lstStyle/>
          <a:p>
            <a:pPr algn="r"/>
            <a:r>
              <a:rPr lang="en-US" sz="2400" b="1" dirty="0">
                <a:solidFill>
                  <a:srgbClr val="002060"/>
                </a:solidFill>
              </a:rPr>
              <a:t>The Media took their time getting the truth out to the U.S. citizens about Vietnam in the 1960s, how much worse do you think they are now???</a:t>
            </a:r>
          </a:p>
        </p:txBody>
      </p:sp>
    </p:spTree>
    <p:extLst>
      <p:ext uri="{BB962C8B-B14F-4D97-AF65-F5344CB8AC3E}">
        <p14:creationId xmlns:p14="http://schemas.microsoft.com/office/powerpoint/2010/main" val="213765654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white car in front of a building&#10;&#10;Description generated with high confidence">
            <a:extLst>
              <a:ext uri="{FF2B5EF4-FFF2-40B4-BE49-F238E27FC236}">
                <a16:creationId xmlns:a16="http://schemas.microsoft.com/office/drawing/2014/main" id="{75829023-CED3-43B3-B00A-11A6A40F817A}"/>
              </a:ext>
            </a:extLst>
          </p:cNvPr>
          <p:cNvPicPr>
            <a:picLocks noChangeAspect="1"/>
          </p:cNvPicPr>
          <p:nvPr/>
        </p:nvPicPr>
        <p:blipFill rotWithShape="1">
          <a:blip r:embed="rId2"/>
          <a:srcRect t="1013" b="14401"/>
          <a:stretch/>
        </p:blipFill>
        <p:spPr>
          <a:xfrm>
            <a:off x="20" y="10"/>
            <a:ext cx="12191980" cy="6857990"/>
          </a:xfrm>
          <a:prstGeom prst="rect">
            <a:avLst/>
          </a:prstGeom>
        </p:spPr>
      </p:pic>
      <p:sp>
        <p:nvSpPr>
          <p:cNvPr id="3" name="TextBox 2">
            <a:extLst>
              <a:ext uri="{FF2B5EF4-FFF2-40B4-BE49-F238E27FC236}">
                <a16:creationId xmlns:a16="http://schemas.microsoft.com/office/drawing/2014/main" id="{CC496E35-494B-4A89-8550-16E98EE642DF}"/>
              </a:ext>
            </a:extLst>
          </p:cNvPr>
          <p:cNvSpPr txBox="1"/>
          <p:nvPr/>
        </p:nvSpPr>
        <p:spPr>
          <a:xfrm>
            <a:off x="0" y="211015"/>
            <a:ext cx="11934072" cy="1384995"/>
          </a:xfrm>
          <a:prstGeom prst="rect">
            <a:avLst/>
          </a:prstGeom>
          <a:noFill/>
        </p:spPr>
        <p:txBody>
          <a:bodyPr wrap="square" rtlCol="0">
            <a:spAutoFit/>
          </a:bodyPr>
          <a:lstStyle/>
          <a:p>
            <a:r>
              <a:rPr lang="en-US" sz="2800" dirty="0">
                <a:solidFill>
                  <a:srgbClr val="FFC000"/>
                </a:solidFill>
                <a:highlight>
                  <a:srgbClr val="000000"/>
                </a:highlight>
              </a:rPr>
              <a:t>Why did it have to come to this? Why did a man have to burn himself alive before the world took notice of the severe tyranny of Diem’s Catholic inspired policy and regime?</a:t>
            </a:r>
          </a:p>
        </p:txBody>
      </p:sp>
    </p:spTree>
    <p:extLst>
      <p:ext uri="{BB962C8B-B14F-4D97-AF65-F5344CB8AC3E}">
        <p14:creationId xmlns:p14="http://schemas.microsoft.com/office/powerpoint/2010/main" val="184567365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F0AB0F-6BBB-4041-9E8D-9CA38F45E1A8}"/>
              </a:ext>
            </a:extLst>
          </p:cNvPr>
          <p:cNvPicPr>
            <a:picLocks noChangeAspect="1"/>
          </p:cNvPicPr>
          <p:nvPr/>
        </p:nvPicPr>
        <p:blipFill>
          <a:blip r:embed="rId2"/>
          <a:stretch>
            <a:fillRect/>
          </a:stretch>
        </p:blipFill>
        <p:spPr>
          <a:xfrm>
            <a:off x="-939063" y="552450"/>
            <a:ext cx="6783705" cy="4522470"/>
          </a:xfrm>
          <a:prstGeom prst="rect">
            <a:avLst/>
          </a:prstGeom>
        </p:spPr>
      </p:pic>
      <p:pic>
        <p:nvPicPr>
          <p:cNvPr id="3" name="Picture 2">
            <a:extLst>
              <a:ext uri="{FF2B5EF4-FFF2-40B4-BE49-F238E27FC236}">
                <a16:creationId xmlns:a16="http://schemas.microsoft.com/office/drawing/2014/main" id="{FA308BEB-471B-4155-983A-041E7CC4D52B}"/>
              </a:ext>
            </a:extLst>
          </p:cNvPr>
          <p:cNvPicPr>
            <a:picLocks noChangeAspect="1"/>
          </p:cNvPicPr>
          <p:nvPr/>
        </p:nvPicPr>
        <p:blipFill>
          <a:blip r:embed="rId3"/>
          <a:stretch>
            <a:fillRect/>
          </a:stretch>
        </p:blipFill>
        <p:spPr>
          <a:xfrm>
            <a:off x="5844642" y="552450"/>
            <a:ext cx="6271158" cy="4522470"/>
          </a:xfrm>
          <a:prstGeom prst="rect">
            <a:avLst/>
          </a:prstGeom>
        </p:spPr>
      </p:pic>
      <p:sp>
        <p:nvSpPr>
          <p:cNvPr id="4" name="TextBox 3">
            <a:extLst>
              <a:ext uri="{FF2B5EF4-FFF2-40B4-BE49-F238E27FC236}">
                <a16:creationId xmlns:a16="http://schemas.microsoft.com/office/drawing/2014/main" id="{0164E327-2F0B-424B-BA65-55697EDC92CF}"/>
              </a:ext>
            </a:extLst>
          </p:cNvPr>
          <p:cNvSpPr txBox="1"/>
          <p:nvPr/>
        </p:nvSpPr>
        <p:spPr>
          <a:xfrm>
            <a:off x="492369" y="5322277"/>
            <a:ext cx="11183816" cy="1200329"/>
          </a:xfrm>
          <a:prstGeom prst="rect">
            <a:avLst/>
          </a:prstGeom>
          <a:noFill/>
        </p:spPr>
        <p:txBody>
          <a:bodyPr wrap="square" rtlCol="0">
            <a:spAutoFit/>
          </a:bodyPr>
          <a:lstStyle/>
          <a:p>
            <a:r>
              <a:rPr lang="en-US" sz="2400" b="1" dirty="0"/>
              <a:t>Shortly after JFK’s change of heart and decision to withdraw from Vietnam against the Roman Catholic Pontiff’s wishes, Catholic JFK was assassinated by a plot forged by the Jesuit Order (See Behind the Door </a:t>
            </a:r>
            <a:r>
              <a:rPr lang="en-US" sz="2400" b="1" dirty="0" err="1"/>
              <a:t>pt</a:t>
            </a:r>
            <a:r>
              <a:rPr lang="en-US" sz="2400" b="1" dirty="0"/>
              <a:t> 2)</a:t>
            </a:r>
          </a:p>
        </p:txBody>
      </p:sp>
    </p:spTree>
    <p:extLst>
      <p:ext uri="{BB962C8B-B14F-4D97-AF65-F5344CB8AC3E}">
        <p14:creationId xmlns:p14="http://schemas.microsoft.com/office/powerpoint/2010/main" val="5912748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24F03-20A6-4846-A17F-DB22AF3DBA64}"/>
              </a:ext>
            </a:extLst>
          </p:cNvPr>
          <p:cNvPicPr>
            <a:picLocks noChangeAspect="1"/>
          </p:cNvPicPr>
          <p:nvPr/>
        </p:nvPicPr>
        <p:blipFill>
          <a:blip r:embed="rId2"/>
          <a:stretch>
            <a:fillRect/>
          </a:stretch>
        </p:blipFill>
        <p:spPr>
          <a:xfrm>
            <a:off x="853824" y="864943"/>
            <a:ext cx="4036660" cy="4738687"/>
          </a:xfrm>
          <a:prstGeom prst="rect">
            <a:avLst/>
          </a:prstGeom>
        </p:spPr>
      </p:pic>
      <p:sp>
        <p:nvSpPr>
          <p:cNvPr id="3" name="TextBox 2">
            <a:extLst>
              <a:ext uri="{FF2B5EF4-FFF2-40B4-BE49-F238E27FC236}">
                <a16:creationId xmlns:a16="http://schemas.microsoft.com/office/drawing/2014/main" id="{C9A91E15-09F1-44FB-B0D7-F2DF222E30AB}"/>
              </a:ext>
            </a:extLst>
          </p:cNvPr>
          <p:cNvSpPr txBox="1"/>
          <p:nvPr/>
        </p:nvSpPr>
        <p:spPr>
          <a:xfrm>
            <a:off x="328246" y="5603631"/>
            <a:ext cx="5087816" cy="954107"/>
          </a:xfrm>
          <a:prstGeom prst="rect">
            <a:avLst/>
          </a:prstGeom>
          <a:noFill/>
        </p:spPr>
        <p:txBody>
          <a:bodyPr wrap="square" rtlCol="0">
            <a:spAutoFit/>
          </a:bodyPr>
          <a:lstStyle/>
          <a:p>
            <a:pPr algn="ctr"/>
            <a:r>
              <a:rPr lang="en-US" sz="2800" b="1" i="1" u="sng" dirty="0"/>
              <a:t>Diem’s obedience to Rome’s commands led to his death</a:t>
            </a:r>
          </a:p>
        </p:txBody>
      </p:sp>
      <p:pic>
        <p:nvPicPr>
          <p:cNvPr id="4" name="Picture 3">
            <a:extLst>
              <a:ext uri="{FF2B5EF4-FFF2-40B4-BE49-F238E27FC236}">
                <a16:creationId xmlns:a16="http://schemas.microsoft.com/office/drawing/2014/main" id="{F2BF7B86-DF8D-4D4A-9694-C34854C683B1}"/>
              </a:ext>
            </a:extLst>
          </p:cNvPr>
          <p:cNvPicPr>
            <a:picLocks noChangeAspect="1"/>
          </p:cNvPicPr>
          <p:nvPr/>
        </p:nvPicPr>
        <p:blipFill>
          <a:blip r:embed="rId3"/>
          <a:stretch>
            <a:fillRect/>
          </a:stretch>
        </p:blipFill>
        <p:spPr>
          <a:xfrm>
            <a:off x="6096000" y="872045"/>
            <a:ext cx="4731585" cy="4731585"/>
          </a:xfrm>
          <a:prstGeom prst="rect">
            <a:avLst/>
          </a:prstGeom>
        </p:spPr>
      </p:pic>
      <p:sp>
        <p:nvSpPr>
          <p:cNvPr id="5" name="TextBox 4">
            <a:extLst>
              <a:ext uri="{FF2B5EF4-FFF2-40B4-BE49-F238E27FC236}">
                <a16:creationId xmlns:a16="http://schemas.microsoft.com/office/drawing/2014/main" id="{B2E41DFE-FE9A-4AC9-A31C-51A387FBE5DA}"/>
              </a:ext>
            </a:extLst>
          </p:cNvPr>
          <p:cNvSpPr txBox="1"/>
          <p:nvPr/>
        </p:nvSpPr>
        <p:spPr>
          <a:xfrm>
            <a:off x="5917883" y="5603630"/>
            <a:ext cx="5087816" cy="954107"/>
          </a:xfrm>
          <a:prstGeom prst="rect">
            <a:avLst/>
          </a:prstGeom>
          <a:noFill/>
        </p:spPr>
        <p:txBody>
          <a:bodyPr wrap="square" rtlCol="0">
            <a:spAutoFit/>
          </a:bodyPr>
          <a:lstStyle/>
          <a:p>
            <a:pPr algn="ctr"/>
            <a:r>
              <a:rPr lang="en-US" sz="2800" b="1" i="1" u="sng" dirty="0"/>
              <a:t>JFK’s disobedience to Rome’s commands led to his death</a:t>
            </a:r>
          </a:p>
        </p:txBody>
      </p:sp>
      <p:sp>
        <p:nvSpPr>
          <p:cNvPr id="6" name="TextBox 5">
            <a:extLst>
              <a:ext uri="{FF2B5EF4-FFF2-40B4-BE49-F238E27FC236}">
                <a16:creationId xmlns:a16="http://schemas.microsoft.com/office/drawing/2014/main" id="{072C96E6-AC99-44CC-A128-4352AAFAF1F3}"/>
              </a:ext>
            </a:extLst>
          </p:cNvPr>
          <p:cNvSpPr txBox="1"/>
          <p:nvPr/>
        </p:nvSpPr>
        <p:spPr>
          <a:xfrm>
            <a:off x="679938" y="157056"/>
            <a:ext cx="10658238" cy="707886"/>
          </a:xfrm>
          <a:prstGeom prst="rect">
            <a:avLst/>
          </a:prstGeom>
          <a:noFill/>
        </p:spPr>
        <p:txBody>
          <a:bodyPr wrap="square" rtlCol="0">
            <a:spAutoFit/>
          </a:bodyPr>
          <a:lstStyle/>
          <a:p>
            <a:pPr algn="ctr"/>
            <a:r>
              <a:rPr lang="en-US" sz="4000" b="1" i="1" dirty="0">
                <a:solidFill>
                  <a:srgbClr val="FF0000"/>
                </a:solidFill>
                <a:latin typeface="Papyrus" panose="03070502060502030205" pitchFamily="66" charset="0"/>
              </a:rPr>
              <a:t>It does NOT pay to deal with Rome!</a:t>
            </a:r>
          </a:p>
        </p:txBody>
      </p:sp>
    </p:spTree>
    <p:extLst>
      <p:ext uri="{BB962C8B-B14F-4D97-AF65-F5344CB8AC3E}">
        <p14:creationId xmlns:p14="http://schemas.microsoft.com/office/powerpoint/2010/main" val="164946297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0894D6-12AD-470B-8A3B-A177B492E43E}"/>
              </a:ext>
            </a:extLst>
          </p:cNvPr>
          <p:cNvPicPr>
            <a:picLocks noChangeAspect="1"/>
          </p:cNvPicPr>
          <p:nvPr/>
        </p:nvPicPr>
        <p:blipFill>
          <a:blip r:embed="rId2"/>
          <a:stretch>
            <a:fillRect/>
          </a:stretch>
        </p:blipFill>
        <p:spPr>
          <a:xfrm>
            <a:off x="6644640" y="0"/>
            <a:ext cx="4867382" cy="3429000"/>
          </a:xfrm>
          <a:prstGeom prst="rect">
            <a:avLst/>
          </a:prstGeom>
        </p:spPr>
      </p:pic>
      <p:pic>
        <p:nvPicPr>
          <p:cNvPr id="3" name="Picture 2">
            <a:extLst>
              <a:ext uri="{FF2B5EF4-FFF2-40B4-BE49-F238E27FC236}">
                <a16:creationId xmlns:a16="http://schemas.microsoft.com/office/drawing/2014/main" id="{C198A649-0085-487C-ACD5-A03402C0B16D}"/>
              </a:ext>
            </a:extLst>
          </p:cNvPr>
          <p:cNvPicPr>
            <a:picLocks noChangeAspect="1"/>
          </p:cNvPicPr>
          <p:nvPr/>
        </p:nvPicPr>
        <p:blipFill>
          <a:blip r:embed="rId3"/>
          <a:stretch>
            <a:fillRect/>
          </a:stretch>
        </p:blipFill>
        <p:spPr>
          <a:xfrm>
            <a:off x="6792331" y="3429000"/>
            <a:ext cx="4572000" cy="3581400"/>
          </a:xfrm>
          <a:prstGeom prst="rect">
            <a:avLst/>
          </a:prstGeom>
        </p:spPr>
      </p:pic>
      <p:sp>
        <p:nvSpPr>
          <p:cNvPr id="4" name="TextBox 3">
            <a:extLst>
              <a:ext uri="{FF2B5EF4-FFF2-40B4-BE49-F238E27FC236}">
                <a16:creationId xmlns:a16="http://schemas.microsoft.com/office/drawing/2014/main" id="{17BCFE31-B7B1-4CA9-A160-B5D197EA1CC3}"/>
              </a:ext>
            </a:extLst>
          </p:cNvPr>
          <p:cNvSpPr txBox="1"/>
          <p:nvPr/>
        </p:nvSpPr>
        <p:spPr>
          <a:xfrm>
            <a:off x="147690" y="79717"/>
            <a:ext cx="6496949" cy="6463308"/>
          </a:xfrm>
          <a:prstGeom prst="rect">
            <a:avLst/>
          </a:prstGeom>
          <a:noFill/>
        </p:spPr>
        <p:txBody>
          <a:bodyPr wrap="square" rtlCol="0">
            <a:spAutoFit/>
          </a:bodyPr>
          <a:lstStyle/>
          <a:p>
            <a:r>
              <a:rPr lang="en-US" sz="2300" b="1" dirty="0"/>
              <a:t>John F. Kennedy, first Catholic president of the U.S</a:t>
            </a:r>
            <a:r>
              <a:rPr lang="en-US" sz="2300" dirty="0"/>
              <a:t>. . . . was part of the </a:t>
            </a:r>
            <a:r>
              <a:rPr lang="en-US" sz="2300" b="1" dirty="0"/>
              <a:t>Catholic lobby which pushed for the installation of a catholic president in South Vietnam</a:t>
            </a:r>
            <a:r>
              <a:rPr lang="en-US" sz="2300" dirty="0"/>
              <a:t>. . . . he advocated military intervention to help the French hold back communist advancement in North Vietnam. He was instrumental in the installation of Ngo </a:t>
            </a:r>
            <a:r>
              <a:rPr lang="en-US" sz="2300" dirty="0" err="1"/>
              <a:t>Dunh</a:t>
            </a:r>
            <a:r>
              <a:rPr lang="en-US" sz="2300" dirty="0"/>
              <a:t> Diem as Prime Minister. When Kennedy became president, he rapidly escalated the U.S. military involvement in support of </a:t>
            </a:r>
            <a:r>
              <a:rPr lang="en-US" sz="2300" b="1" dirty="0"/>
              <a:t>Diem’s Catholic regime</a:t>
            </a:r>
            <a:r>
              <a:rPr lang="en-US" sz="2300" dirty="0"/>
              <a:t>. Later when Diem’s persecution of the Buddhists </a:t>
            </a:r>
            <a:r>
              <a:rPr lang="en-US" sz="2300" dirty="0" err="1"/>
              <a:t>begame</a:t>
            </a:r>
            <a:r>
              <a:rPr lang="en-US" sz="2300" dirty="0"/>
              <a:t> to draw fire from world opinion, Kennedy had to choose between supporting his church’s effort or promoting his own political career. </a:t>
            </a:r>
            <a:r>
              <a:rPr lang="en-US" sz="2300" b="1" dirty="0"/>
              <a:t>He chose to pressure Diem to let up on the persecutions. </a:t>
            </a:r>
            <a:r>
              <a:rPr lang="en-US" sz="2300" b="1" u="sng" dirty="0"/>
              <a:t>Diem’s Buddhist generals seized the opportunity to assassinate Diem. Three weeks later Kennedy himself fell to an assassin’s bullet</a:t>
            </a:r>
            <a:r>
              <a:rPr lang="en-US" sz="2300" dirty="0"/>
              <a:t>—</a:t>
            </a:r>
            <a:r>
              <a:rPr lang="en-US" sz="2300" i="1" dirty="0"/>
              <a:t>Vietnam, why did we go? P. 109</a:t>
            </a:r>
          </a:p>
        </p:txBody>
      </p:sp>
    </p:spTree>
    <p:extLst>
      <p:ext uri="{BB962C8B-B14F-4D97-AF65-F5344CB8AC3E}">
        <p14:creationId xmlns:p14="http://schemas.microsoft.com/office/powerpoint/2010/main" val="159390335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FC5C4-6AFC-40B9-98DD-46C947DB8AB5}"/>
              </a:ext>
            </a:extLst>
          </p:cNvPr>
          <p:cNvPicPr>
            <a:picLocks noChangeAspect="1"/>
          </p:cNvPicPr>
          <p:nvPr/>
        </p:nvPicPr>
        <p:blipFill>
          <a:blip r:embed="rId2"/>
          <a:stretch>
            <a:fillRect/>
          </a:stretch>
        </p:blipFill>
        <p:spPr>
          <a:xfrm>
            <a:off x="0" y="797701"/>
            <a:ext cx="5545013" cy="4434530"/>
          </a:xfrm>
          <a:prstGeom prst="rect">
            <a:avLst/>
          </a:prstGeom>
        </p:spPr>
      </p:pic>
      <p:pic>
        <p:nvPicPr>
          <p:cNvPr id="3" name="Picture 2">
            <a:extLst>
              <a:ext uri="{FF2B5EF4-FFF2-40B4-BE49-F238E27FC236}">
                <a16:creationId xmlns:a16="http://schemas.microsoft.com/office/drawing/2014/main" id="{B9400F25-330C-4128-AC3F-5E0A9DF726E1}"/>
              </a:ext>
            </a:extLst>
          </p:cNvPr>
          <p:cNvPicPr>
            <a:picLocks noChangeAspect="1"/>
          </p:cNvPicPr>
          <p:nvPr/>
        </p:nvPicPr>
        <p:blipFill>
          <a:blip r:embed="rId3"/>
          <a:stretch>
            <a:fillRect/>
          </a:stretch>
        </p:blipFill>
        <p:spPr>
          <a:xfrm>
            <a:off x="5545013" y="850345"/>
            <a:ext cx="6525541" cy="4329242"/>
          </a:xfrm>
          <a:prstGeom prst="rect">
            <a:avLst/>
          </a:prstGeom>
        </p:spPr>
      </p:pic>
      <p:sp>
        <p:nvSpPr>
          <p:cNvPr id="4" name="TextBox 3">
            <a:extLst>
              <a:ext uri="{FF2B5EF4-FFF2-40B4-BE49-F238E27FC236}">
                <a16:creationId xmlns:a16="http://schemas.microsoft.com/office/drawing/2014/main" id="{6F3453D1-D925-417F-963A-22AC4AAF2B53}"/>
              </a:ext>
            </a:extLst>
          </p:cNvPr>
          <p:cNvSpPr txBox="1"/>
          <p:nvPr/>
        </p:nvSpPr>
        <p:spPr>
          <a:xfrm>
            <a:off x="820615" y="0"/>
            <a:ext cx="10550769" cy="923330"/>
          </a:xfrm>
          <a:prstGeom prst="rect">
            <a:avLst/>
          </a:prstGeom>
          <a:noFill/>
        </p:spPr>
        <p:txBody>
          <a:bodyPr wrap="square" rtlCol="0">
            <a:spAutoFit/>
          </a:bodyPr>
          <a:lstStyle/>
          <a:p>
            <a:r>
              <a:rPr lang="en-US" sz="5400" b="1" i="1" dirty="0">
                <a:solidFill>
                  <a:srgbClr val="FF0000"/>
                </a:solidFill>
              </a:rPr>
              <a:t>Coincidence? or Cause and Effect?</a:t>
            </a:r>
          </a:p>
        </p:txBody>
      </p:sp>
      <p:sp>
        <p:nvSpPr>
          <p:cNvPr id="5" name="TextBox 4">
            <a:extLst>
              <a:ext uri="{FF2B5EF4-FFF2-40B4-BE49-F238E27FC236}">
                <a16:creationId xmlns:a16="http://schemas.microsoft.com/office/drawing/2014/main" id="{BFC31102-942B-4AB5-9162-738A543E1375}"/>
              </a:ext>
            </a:extLst>
          </p:cNvPr>
          <p:cNvSpPr txBox="1"/>
          <p:nvPr/>
        </p:nvSpPr>
        <p:spPr>
          <a:xfrm>
            <a:off x="175845" y="5275469"/>
            <a:ext cx="5193321" cy="1569660"/>
          </a:xfrm>
          <a:prstGeom prst="rect">
            <a:avLst/>
          </a:prstGeom>
          <a:noFill/>
        </p:spPr>
        <p:txBody>
          <a:bodyPr wrap="square" rtlCol="0">
            <a:spAutoFit/>
          </a:bodyPr>
          <a:lstStyle/>
          <a:p>
            <a:r>
              <a:rPr lang="en-US" sz="2400" dirty="0">
                <a:solidFill>
                  <a:srgbClr val="FF0000"/>
                </a:solidFill>
              </a:rPr>
              <a:t>Cause: America withdraws support and Diem is vulnerable</a:t>
            </a:r>
          </a:p>
          <a:p>
            <a:r>
              <a:rPr lang="en-US" sz="2400" dirty="0">
                <a:solidFill>
                  <a:srgbClr val="FF0000"/>
                </a:solidFill>
              </a:rPr>
              <a:t>Effect: Close enemies seize the opportunity to assassinate their threat</a:t>
            </a:r>
          </a:p>
        </p:txBody>
      </p:sp>
      <p:sp>
        <p:nvSpPr>
          <p:cNvPr id="6" name="TextBox 5">
            <a:extLst>
              <a:ext uri="{FF2B5EF4-FFF2-40B4-BE49-F238E27FC236}">
                <a16:creationId xmlns:a16="http://schemas.microsoft.com/office/drawing/2014/main" id="{F752BD9C-04B8-42D8-AA47-4AB0D16C8A6E}"/>
              </a:ext>
            </a:extLst>
          </p:cNvPr>
          <p:cNvSpPr txBox="1"/>
          <p:nvPr/>
        </p:nvSpPr>
        <p:spPr>
          <a:xfrm>
            <a:off x="5767753" y="5245102"/>
            <a:ext cx="6248402" cy="1569660"/>
          </a:xfrm>
          <a:prstGeom prst="rect">
            <a:avLst/>
          </a:prstGeom>
          <a:noFill/>
        </p:spPr>
        <p:txBody>
          <a:bodyPr wrap="square" rtlCol="0">
            <a:spAutoFit/>
          </a:bodyPr>
          <a:lstStyle/>
          <a:p>
            <a:r>
              <a:rPr lang="en-US" sz="2400" dirty="0">
                <a:solidFill>
                  <a:srgbClr val="FF0000"/>
                </a:solidFill>
              </a:rPr>
              <a:t>Cause: JFK disobeys Rome’s agenda and withdraws support from Diem</a:t>
            </a:r>
          </a:p>
          <a:p>
            <a:r>
              <a:rPr lang="en-US" sz="2400" dirty="0">
                <a:solidFill>
                  <a:srgbClr val="FF0000"/>
                </a:solidFill>
              </a:rPr>
              <a:t>Effect: JFK’s actions of defiance and Diem’s death is held as unacceptable, JFK is assassinated</a:t>
            </a:r>
          </a:p>
        </p:txBody>
      </p:sp>
    </p:spTree>
    <p:extLst>
      <p:ext uri="{BB962C8B-B14F-4D97-AF65-F5344CB8AC3E}">
        <p14:creationId xmlns:p14="http://schemas.microsoft.com/office/powerpoint/2010/main" val="53670908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5224</TotalTime>
  <Words>803</Words>
  <Application>Microsoft Office PowerPoint</Application>
  <PresentationFormat>Widescreen</PresentationFormat>
  <Paragraphs>22</Paragraphs>
  <Slides>26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Aharoni</vt:lpstr>
      <vt:lpstr>Arial</vt:lpstr>
      <vt:lpstr>Calibri</vt:lpstr>
      <vt:lpstr>Calibri Light</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cp:lastModifiedBy>
  <cp:revision>121</cp:revision>
  <dcterms:created xsi:type="dcterms:W3CDTF">2018-02-12T22:21:07Z</dcterms:created>
  <dcterms:modified xsi:type="dcterms:W3CDTF">2018-05-05T22:14:24Z</dcterms:modified>
</cp:coreProperties>
</file>