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1" d="100"/>
          <a:sy n="41" d="100"/>
        </p:scale>
        <p:origin x="-744" y="-114"/>
      </p:cViewPr>
      <p:guideLst>
        <p:guide orient="horz" pos="1104"/>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C35633-C89A-4E36-B56D-5875E310B729}"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35633-C89A-4E36-B56D-5875E310B729}"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35633-C89A-4E36-B56D-5875E310B729}"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35633-C89A-4E36-B56D-5875E310B729}"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35633-C89A-4E36-B56D-5875E310B729}"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C35633-C89A-4E36-B56D-5875E310B729}"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C35633-C89A-4E36-B56D-5875E310B729}" type="datetimeFigureOut">
              <a:rPr lang="en-US" smtClean="0"/>
              <a:pPr/>
              <a:t>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C35633-C89A-4E36-B56D-5875E310B729}" type="datetimeFigureOut">
              <a:rPr lang="en-US" smtClean="0"/>
              <a:pPr/>
              <a:t>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35633-C89A-4E36-B56D-5875E310B729}" type="datetimeFigureOut">
              <a:rPr lang="en-US" smtClean="0"/>
              <a:pPr/>
              <a:t>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35633-C89A-4E36-B56D-5875E310B729}"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35633-C89A-4E36-B56D-5875E310B729}"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AE28B-B45D-410F-9495-303E4C7195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35633-C89A-4E36-B56D-5875E310B729}" type="datetimeFigureOut">
              <a:rPr lang="en-US" smtClean="0"/>
              <a:pPr/>
              <a:t>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AE28B-B45D-410F-9495-303E4C7195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u="sng" dirty="0" smtClean="0">
                <a:solidFill>
                  <a:srgbClr val="002060"/>
                </a:solidFill>
              </a:rPr>
              <a:t>Ezekiel, pt. 11</a:t>
            </a:r>
            <a:endParaRPr lang="en-US" sz="6600" u="sng" dirty="0">
              <a:solidFill>
                <a:srgbClr val="002060"/>
              </a:solidFill>
            </a:endParaRPr>
          </a:p>
        </p:txBody>
      </p:sp>
      <p:sp>
        <p:nvSpPr>
          <p:cNvPr id="3" name="Subtitle 2"/>
          <p:cNvSpPr>
            <a:spLocks noGrp="1"/>
          </p:cNvSpPr>
          <p:nvPr>
            <p:ph type="subTitle" idx="1"/>
          </p:nvPr>
        </p:nvSpPr>
        <p:spPr>
          <a:xfrm>
            <a:off x="0" y="3886200"/>
            <a:ext cx="9144000" cy="1752600"/>
          </a:xfrm>
        </p:spPr>
        <p:txBody>
          <a:bodyPr>
            <a:normAutofit/>
          </a:bodyPr>
          <a:lstStyle/>
          <a:p>
            <a:r>
              <a:rPr lang="en-US" sz="6600" u="sng" dirty="0" smtClean="0">
                <a:solidFill>
                  <a:srgbClr val="FF0000"/>
                </a:solidFill>
                <a:latin typeface="Algerian" pitchFamily="82" charset="0"/>
              </a:rPr>
              <a:t>‘The Accountable’</a:t>
            </a:r>
            <a:endParaRPr lang="en-US" sz="6600" u="sng" dirty="0">
              <a:solidFill>
                <a:srgbClr val="FF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7030A0"/>
                </a:solidFill>
                <a:latin typeface="Algerian" pitchFamily="82" charset="0"/>
              </a:rPr>
              <a:t>Accountable</a:t>
            </a:r>
            <a:endParaRPr lang="en-US" u="sng" dirty="0">
              <a:solidFill>
                <a:srgbClr val="7030A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Everyone makes their own decisions.  Everyone chooses their own lifestyle.  We cannot put the blame for our actions on someone else.  We choose to steal; we choose to look immorally at others; we make the decision and bear the consequences.  Nobody else’s fault, but our own!  Individual choice is paramount!!</a:t>
            </a:r>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2999"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FF0000"/>
                </a:solidFill>
                <a:latin typeface="Aharoni" pitchFamily="2" charset="-79"/>
                <a:cs typeface="Aharoni" pitchFamily="2" charset="-79"/>
              </a:rPr>
              <a:t>The message of the Day of Atonement</a:t>
            </a:r>
            <a:endParaRPr lang="en-US" u="sng" dirty="0">
              <a:solidFill>
                <a:srgbClr val="FF0000"/>
              </a:solidFill>
              <a:latin typeface="Aharoni" pitchFamily="2" charset="-79"/>
              <a:cs typeface="Aharoni" pitchFamily="2" charset="-79"/>
            </a:endParaRPr>
          </a:p>
        </p:txBody>
      </p:sp>
      <p:sp>
        <p:nvSpPr>
          <p:cNvPr id="3" name="Content Placeholder 2"/>
          <p:cNvSpPr>
            <a:spLocks noGrp="1"/>
          </p:cNvSpPr>
          <p:nvPr>
            <p:ph idx="1"/>
          </p:nvPr>
        </p:nvSpPr>
        <p:spPr>
          <a:xfrm>
            <a:off x="0" y="1066800"/>
            <a:ext cx="9144000" cy="5791200"/>
          </a:xfrm>
        </p:spPr>
        <p:txBody>
          <a:bodyPr>
            <a:normAutofit/>
          </a:bodyPr>
          <a:lstStyle/>
          <a:p>
            <a:r>
              <a:rPr lang="en-US" sz="3600" dirty="0" smtClean="0"/>
              <a:t>Into the sanctuary, sin was transferred throughout the year.  God was taking responsibility for man’s sin.  But, was God truly responsible?  On the Day of Atonement, this question was answered.  The scapegoat, representing the devil, had all the sins placed on him and was taken into the wilderness.  Anyone clinging to sin was removed from the camp.  On that day, personal accountability for choices made was clearly revealed!!!</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Once Saved Always….</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400" dirty="0" smtClean="0"/>
              <a:t>Can a person lose their salvation?  Can a person accept Christ and then walk away from their choice and be lost?  Or is it rather, once you accept Christ, you can never be lost?</a:t>
            </a:r>
          </a:p>
          <a:p>
            <a:r>
              <a:rPr lang="en-US" sz="2400" dirty="0" smtClean="0"/>
              <a:t>“</a:t>
            </a:r>
            <a:r>
              <a:rPr lang="en-US" sz="2400" dirty="0" smtClean="0"/>
              <a:t>But when the righteous turneth away from his righteousness, and committeth iniquity, </a:t>
            </a:r>
            <a:r>
              <a:rPr lang="en-US" sz="2400" i="1" dirty="0" smtClean="0"/>
              <a:t>and</a:t>
            </a:r>
            <a:r>
              <a:rPr lang="en-US" sz="2400" dirty="0" smtClean="0"/>
              <a:t> doeth according to all the abominations that the wicked </a:t>
            </a:r>
            <a:r>
              <a:rPr lang="en-US" sz="2400" i="1" dirty="0" smtClean="0"/>
              <a:t>man</a:t>
            </a:r>
            <a:r>
              <a:rPr lang="en-US" sz="2400" dirty="0" smtClean="0"/>
              <a:t> doeth, shall he live? All his righteousness that he hath done shall not be mentioned: in his trespass that he hath trespassed, and in his sin that he hath sinned, in them shall he die</a:t>
            </a:r>
            <a:r>
              <a:rPr lang="en-US" sz="2400" dirty="0" smtClean="0"/>
              <a:t>.”  Ezekiel 18:24</a:t>
            </a:r>
          </a:p>
          <a:p>
            <a:r>
              <a:rPr lang="en-US" sz="2400" dirty="0" smtClean="0"/>
              <a:t>“</a:t>
            </a:r>
            <a:r>
              <a:rPr lang="en-US" sz="2400" dirty="0" smtClean="0"/>
              <a:t>For when they speak great swelling </a:t>
            </a:r>
            <a:r>
              <a:rPr lang="en-US" sz="2400" i="1" dirty="0" smtClean="0"/>
              <a:t>words</a:t>
            </a:r>
            <a:r>
              <a:rPr lang="en-US" sz="2400" dirty="0" smtClean="0"/>
              <a:t> of vanity, they allure through the lusts of the flesh, </a:t>
            </a:r>
            <a:r>
              <a:rPr lang="en-US" sz="2400" i="1" dirty="0" smtClean="0"/>
              <a:t>through much</a:t>
            </a:r>
            <a:r>
              <a:rPr lang="en-US" sz="2400" dirty="0" smtClean="0"/>
              <a:t> wantonness, those that were clean escaped from them who live in </a:t>
            </a:r>
            <a:r>
              <a:rPr lang="en-US" sz="2400" dirty="0" smtClean="0"/>
              <a:t>error.  While </a:t>
            </a:r>
            <a:r>
              <a:rPr lang="en-US" sz="2400" dirty="0" smtClean="0"/>
              <a:t>they promise them liberty, they themselves are the servants of corruption: for of whom a man is overcome, of the same is he brought in </a:t>
            </a:r>
            <a:r>
              <a:rPr lang="en-US" sz="2400" dirty="0" smtClean="0"/>
              <a:t>bondage….</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lstStyle/>
          <a:p>
            <a:r>
              <a:rPr lang="en-US" dirty="0" smtClean="0"/>
              <a:t>Vomit Again</a:t>
            </a:r>
            <a:endParaRPr lang="en-US" dirty="0"/>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dirty="0" smtClean="0"/>
              <a:t>“…For </a:t>
            </a:r>
            <a:r>
              <a:rPr lang="en-US" dirty="0" smtClean="0"/>
              <a:t>if after they have escaped the pollutions of the world through the knowledge of the Lord and </a:t>
            </a:r>
            <a:r>
              <a:rPr lang="en-US" dirty="0" err="1" smtClean="0"/>
              <a:t>Saviour</a:t>
            </a:r>
            <a:r>
              <a:rPr lang="en-US" dirty="0" smtClean="0"/>
              <a:t> Jesus Christ, they are again entangled therein, and overcome, the latter end is worse with them than the beginning.  For it had been better for them not to have known the way of righteousness, than, after they have known </a:t>
            </a:r>
            <a:r>
              <a:rPr lang="en-US" i="1" dirty="0" smtClean="0"/>
              <a:t>it</a:t>
            </a:r>
            <a:r>
              <a:rPr lang="en-US" dirty="0" smtClean="0"/>
              <a:t>, to turn from the holy commandment delivered unto them.  But it is happened unto them according to the true proverb, The dog </a:t>
            </a:r>
            <a:r>
              <a:rPr lang="en-US" i="1" dirty="0" smtClean="0"/>
              <a:t>is</a:t>
            </a:r>
            <a:r>
              <a:rPr lang="en-US" dirty="0" smtClean="0"/>
              <a:t> </a:t>
            </a:r>
            <a:r>
              <a:rPr lang="en-US" dirty="0" smtClean="0"/>
              <a:t> </a:t>
            </a:r>
            <a:r>
              <a:rPr lang="en-US" dirty="0" smtClean="0"/>
              <a:t>turned to his own vomit again; and the sow that was washed to her wallowing in the mire.”  2 Peter 2:18-22</a:t>
            </a:r>
          </a:p>
          <a:p>
            <a:r>
              <a:rPr lang="en-US" dirty="0" smtClean="0"/>
              <a:t/>
            </a:r>
            <a:br>
              <a:rPr lang="en-US" dirty="0" smtClean="0"/>
            </a:br>
            <a:endParaRPr lang="en-US" dirty="0" smtClean="0"/>
          </a:p>
          <a:p>
            <a:endParaRPr lang="en-US" dirty="0"/>
          </a:p>
        </p:txBody>
      </p:sp>
      <p:pic>
        <p:nvPicPr>
          <p:cNvPr id="1026" name="Picture 2" descr="C:\Users\Dad\Contacts\Downloads\download (42).jpg"/>
          <p:cNvPicPr>
            <a:picLocks noGrp="1" noChangeAspect="1" noChangeArrowheads="1"/>
          </p:cNvPicPr>
          <p:nvPr>
            <p:ph sz="half" idx="2"/>
          </p:nvPr>
        </p:nvPicPr>
        <p:blipFill>
          <a:blip r:embed="rId2" cstate="print"/>
          <a:srcRect/>
          <a:stretch>
            <a:fillRect/>
          </a:stretch>
        </p:blipFill>
        <p:spPr bwMode="auto">
          <a:xfrm>
            <a:off x="4572000" y="685800"/>
            <a:ext cx="4572000" cy="617219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Balaam the Prophet</a:t>
            </a:r>
            <a:endParaRPr lang="en-US" u="sng" dirty="0">
              <a:solidFill>
                <a:srgbClr val="0070C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 </a:t>
            </a:r>
            <a:r>
              <a:rPr lang="en-US" dirty="0" smtClean="0"/>
              <a:t>”Which </a:t>
            </a:r>
            <a:r>
              <a:rPr lang="en-US" dirty="0" smtClean="0"/>
              <a:t>have forsaken the right way, and are gone astray, following the way of Balaam </a:t>
            </a:r>
            <a:r>
              <a:rPr lang="en-US" i="1" dirty="0" smtClean="0"/>
              <a:t>the son</a:t>
            </a:r>
            <a:r>
              <a:rPr lang="en-US" dirty="0" smtClean="0"/>
              <a:t> of </a:t>
            </a:r>
            <a:r>
              <a:rPr lang="en-US" dirty="0" err="1" smtClean="0"/>
              <a:t>Bosor</a:t>
            </a:r>
            <a:r>
              <a:rPr lang="en-US" dirty="0" smtClean="0"/>
              <a:t>, who loved the wages of </a:t>
            </a:r>
            <a:r>
              <a:rPr lang="en-US" dirty="0" smtClean="0"/>
              <a:t>unrighteousness; But </a:t>
            </a:r>
            <a:r>
              <a:rPr lang="en-US" dirty="0" smtClean="0"/>
              <a:t>was rebuked for his iniquity: the dumb ass speaking with man's voice forbad the madness of the prophet</a:t>
            </a:r>
            <a:r>
              <a:rPr lang="en-US" dirty="0" smtClean="0"/>
              <a:t>.”  2 Peter 2:15,16</a:t>
            </a:r>
            <a:endParaRPr lang="en-US" dirty="0" smtClean="0"/>
          </a:p>
          <a:p>
            <a:endParaRPr lang="en-US" dirty="0"/>
          </a:p>
        </p:txBody>
      </p:sp>
      <p:pic>
        <p:nvPicPr>
          <p:cNvPr id="2050" name="Picture 2" descr="C:\Users\Dad\Contacts\Downloads\download (43).jpg"/>
          <p:cNvPicPr>
            <a:picLocks noGrp="1" noChangeAspect="1" noChangeArrowheads="1"/>
          </p:cNvPicPr>
          <p:nvPr>
            <p:ph sz="half" idx="1"/>
          </p:nvPr>
        </p:nvPicPr>
        <p:blipFill>
          <a:blip r:embed="rId2" cstate="print"/>
          <a:srcRect/>
          <a:stretch>
            <a:fillRect/>
          </a:stretch>
        </p:blipFill>
        <p:spPr bwMode="auto">
          <a:xfrm>
            <a:off x="1" y="762000"/>
            <a:ext cx="49530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u="sng" dirty="0" smtClean="0">
                <a:solidFill>
                  <a:srgbClr val="FF0000"/>
                </a:solidFill>
                <a:latin typeface="Algerian" pitchFamily="82" charset="0"/>
              </a:rPr>
              <a:t>Repent</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fontScale="92500" lnSpcReduction="10000"/>
          </a:bodyPr>
          <a:lstStyle/>
          <a:p>
            <a:r>
              <a:rPr lang="en-US" dirty="0" smtClean="0"/>
              <a:t>“Therefore </a:t>
            </a:r>
            <a:r>
              <a:rPr lang="en-US" dirty="0" smtClean="0"/>
              <a:t>I will judge you, O house of Israel, every one according to his ways, saith the Lord GOD. Repent, and turn </a:t>
            </a:r>
            <a:r>
              <a:rPr lang="en-US" i="1" dirty="0" smtClean="0"/>
              <a:t>yourselves</a:t>
            </a:r>
            <a:r>
              <a:rPr lang="en-US" dirty="0" smtClean="0"/>
              <a:t> from all your transgressions; so iniquity shall not be your </a:t>
            </a:r>
            <a:r>
              <a:rPr lang="en-US" dirty="0" smtClean="0"/>
              <a:t>ruin.  Cast </a:t>
            </a:r>
            <a:r>
              <a:rPr lang="en-US" dirty="0" smtClean="0"/>
              <a:t>away from you all your transgressions, whereby ye have transgressed; and make you a new heart and a new spirit: for why will ye die, O house of </a:t>
            </a:r>
            <a:r>
              <a:rPr lang="en-US" dirty="0" smtClean="0"/>
              <a:t>Israel?  For </a:t>
            </a:r>
            <a:r>
              <a:rPr lang="en-US" dirty="0" smtClean="0"/>
              <a:t>I have no pleasure in the death of him that dieth, saith the Lord GOD: wherefore turn </a:t>
            </a:r>
            <a:r>
              <a:rPr lang="en-US" i="1" dirty="0" smtClean="0"/>
              <a:t>yourselves</a:t>
            </a:r>
            <a:r>
              <a:rPr lang="en-US" dirty="0" smtClean="0"/>
              <a:t>, and live ye</a:t>
            </a:r>
            <a:r>
              <a:rPr lang="en-US" dirty="0" smtClean="0"/>
              <a:t>.” Ezekiel 18:30-32</a:t>
            </a:r>
            <a:endParaRPr lang="en-US" dirty="0" smtClean="0"/>
          </a:p>
          <a:p>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Ezekiel 19:1-9</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baseline="30000" dirty="0" smtClean="0"/>
              <a:t/>
            </a:r>
            <a:br>
              <a:rPr lang="en-US" baseline="30000" dirty="0" smtClean="0"/>
            </a:br>
            <a:r>
              <a:rPr lang="en-US" baseline="30000" dirty="0" smtClean="0"/>
              <a:t>“</a:t>
            </a:r>
            <a:r>
              <a:rPr lang="en-US" dirty="0" smtClean="0"/>
              <a:t> Moreover take thou up a lamentation for the princes of </a:t>
            </a:r>
            <a:r>
              <a:rPr lang="en-US" dirty="0" smtClean="0"/>
              <a:t>Israel,  And </a:t>
            </a:r>
            <a:r>
              <a:rPr lang="en-US" dirty="0" smtClean="0"/>
              <a:t>say, What </a:t>
            </a:r>
            <a:r>
              <a:rPr lang="en-US" i="1" dirty="0" smtClean="0"/>
              <a:t>is</a:t>
            </a:r>
            <a:r>
              <a:rPr lang="en-US" dirty="0" smtClean="0"/>
              <a:t> thy mother? A lioness: she lay down among lions, she nourished her whelps among young </a:t>
            </a:r>
            <a:r>
              <a:rPr lang="en-US" dirty="0" smtClean="0"/>
              <a:t>lions. And </a:t>
            </a:r>
            <a:r>
              <a:rPr lang="en-US" dirty="0" smtClean="0"/>
              <a:t>she brought up one of her whelps: it became a young lion, and it learned to catch the prey; it devoured </a:t>
            </a:r>
            <a:r>
              <a:rPr lang="en-US" dirty="0" smtClean="0"/>
              <a:t>men. The </a:t>
            </a:r>
            <a:r>
              <a:rPr lang="en-US" dirty="0" smtClean="0"/>
              <a:t>nations also heard of him; he was taken in their pit, and they brought him with chains unto the land of </a:t>
            </a:r>
            <a:r>
              <a:rPr lang="en-US" dirty="0" smtClean="0"/>
              <a:t>Egypt. Now </a:t>
            </a:r>
            <a:r>
              <a:rPr lang="en-US" dirty="0" smtClean="0"/>
              <a:t>when she saw that she had waited, </a:t>
            </a:r>
            <a:r>
              <a:rPr lang="en-US" i="1" dirty="0" smtClean="0"/>
              <a:t>and</a:t>
            </a:r>
            <a:r>
              <a:rPr lang="en-US" dirty="0" smtClean="0"/>
              <a:t> her hope was lost, then she took another of her whelps, </a:t>
            </a:r>
            <a:r>
              <a:rPr lang="en-US" i="1" dirty="0" smtClean="0"/>
              <a:t>and</a:t>
            </a:r>
            <a:r>
              <a:rPr lang="en-US" dirty="0" smtClean="0"/>
              <a:t> made him a young </a:t>
            </a:r>
            <a:r>
              <a:rPr lang="en-US" dirty="0" smtClean="0"/>
              <a:t>lion. And </a:t>
            </a:r>
            <a:r>
              <a:rPr lang="en-US" dirty="0" smtClean="0"/>
              <a:t>he went up and down among the lions, he became a young lion, and learned to catch the prey, </a:t>
            </a:r>
            <a:r>
              <a:rPr lang="en-US" i="1" dirty="0" smtClean="0"/>
              <a:t>and</a:t>
            </a:r>
            <a:r>
              <a:rPr lang="en-US" dirty="0" smtClean="0"/>
              <a:t> devoured </a:t>
            </a:r>
            <a:r>
              <a:rPr lang="en-US" dirty="0" smtClean="0"/>
              <a:t>men. And </a:t>
            </a:r>
            <a:r>
              <a:rPr lang="en-US" dirty="0" smtClean="0"/>
              <a:t>he knew their desolate palaces, and he laid waste their cities; and the land was desolate, and the </a:t>
            </a:r>
            <a:r>
              <a:rPr lang="en-US" dirty="0" smtClean="0"/>
              <a:t>fullness </a:t>
            </a:r>
            <a:r>
              <a:rPr lang="en-US" dirty="0" smtClean="0"/>
              <a:t>thereof, by the noise of his </a:t>
            </a:r>
            <a:r>
              <a:rPr lang="en-US" dirty="0" smtClean="0"/>
              <a:t>roaring. Then </a:t>
            </a:r>
            <a:r>
              <a:rPr lang="en-US" dirty="0" smtClean="0"/>
              <a:t>the nations set against him on every side from the provinces, and spread their net over him: he was taken in their </a:t>
            </a:r>
            <a:r>
              <a:rPr lang="en-US" dirty="0" smtClean="0"/>
              <a:t>pit.  And </a:t>
            </a:r>
            <a:r>
              <a:rPr lang="en-US" dirty="0" smtClean="0"/>
              <a:t>they put him in ward in chains, and brought him to the king of Babylon: they brought him into holds, that his voice should no more be heard upon the mountains of Israel</a:t>
            </a:r>
            <a:r>
              <a:rPr lang="en-US" dirty="0" smtClean="0"/>
              <a:t>.”</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solidFill>
                  <a:srgbClr val="FF0000"/>
                </a:solidFill>
                <a:latin typeface="Algerian" pitchFamily="82" charset="0"/>
              </a:rPr>
              <a:t>God’s Plan for Israel</a:t>
            </a:r>
            <a:endParaRPr lang="en-US"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King of the Forest.  The exalted above the nations; the head and not the tail!  Ezekiel shows what God’s people had become.  “</a:t>
            </a:r>
            <a:r>
              <a:rPr lang="en-US" sz="3000" dirty="0" smtClean="0"/>
              <a:t>and they brought him with chains unto the land of </a:t>
            </a:r>
            <a:r>
              <a:rPr lang="en-US" sz="3000" dirty="0" smtClean="0"/>
              <a:t>Egypt…</a:t>
            </a:r>
            <a:r>
              <a:rPr lang="en-US" sz="3000" dirty="0" smtClean="0"/>
              <a:t>And they put him in ward in chains, and brought him to the king of Babylon</a:t>
            </a:r>
            <a:r>
              <a:rPr lang="en-US" sz="3000" dirty="0" smtClean="0"/>
              <a:t>:”</a:t>
            </a:r>
            <a:endParaRPr lang="en-US" sz="3000" dirty="0" smtClean="0"/>
          </a:p>
          <a:p>
            <a:endParaRPr lang="en-US" dirty="0" smtClean="0"/>
          </a:p>
          <a:p>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90600"/>
          </a:xfrm>
        </p:spPr>
        <p:txBody>
          <a:bodyPr/>
          <a:lstStyle/>
          <a:p>
            <a:r>
              <a:rPr lang="en-US" u="sng" dirty="0" smtClean="0">
                <a:solidFill>
                  <a:srgbClr val="FF0000"/>
                </a:solidFill>
              </a:rPr>
              <a:t>Fruitless Vine</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t>“Thy </a:t>
            </a:r>
            <a:r>
              <a:rPr lang="en-US" dirty="0" smtClean="0"/>
              <a:t>mother </a:t>
            </a:r>
            <a:r>
              <a:rPr lang="en-US" i="1" dirty="0" smtClean="0"/>
              <a:t>is</a:t>
            </a:r>
            <a:r>
              <a:rPr lang="en-US" dirty="0" smtClean="0"/>
              <a:t> like a vine in thy blood, planted by the waters: she was fruitful and full of branches by reason of many </a:t>
            </a:r>
            <a:r>
              <a:rPr lang="en-US" dirty="0" smtClean="0"/>
              <a:t>waters.  And </a:t>
            </a:r>
            <a:r>
              <a:rPr lang="en-US" dirty="0" smtClean="0"/>
              <a:t>she had strong rods for the sceptres of them that bare rule, and her stature was exalted among the thick branches, and she appeared in her height with the multitude of her branches</a:t>
            </a:r>
            <a:r>
              <a:rPr lang="en-US" dirty="0" smtClean="0"/>
              <a:t>.  </a:t>
            </a:r>
            <a:r>
              <a:rPr lang="en-US" dirty="0" smtClean="0"/>
              <a:t> But she was plucked up in fury, she was cast down to the ground, and the east wind dried up her fruit: her strong rods were broken and withered; the fire consumed them</a:t>
            </a:r>
            <a:r>
              <a:rPr lang="en-US" dirty="0" smtClean="0"/>
              <a:t>.”  Ezek. 19:10-12</a:t>
            </a:r>
            <a:endParaRPr lang="en-US" dirty="0" smtClean="0"/>
          </a:p>
          <a:p>
            <a:endParaRPr lang="en-US" dirty="0"/>
          </a:p>
        </p:txBody>
      </p:sp>
      <p:pic>
        <p:nvPicPr>
          <p:cNvPr id="5122" name="Picture 2" descr="C:\Users\Dad\Contacts\Downloads\download (44).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sz="6000" u="sng" dirty="0" smtClean="0">
                <a:solidFill>
                  <a:srgbClr val="002060"/>
                </a:solidFill>
              </a:rPr>
              <a:t>Who is Responsible?</a:t>
            </a:r>
            <a:endParaRPr lang="en-US" sz="6000"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Autofit/>
          </a:bodyPr>
          <a:lstStyle/>
          <a:p>
            <a:r>
              <a:rPr lang="en-US" sz="3600" dirty="0" smtClean="0"/>
              <a:t>Who is accountable for the pain this little boy is suffering?  Is it his parents for giving it to him?  Or, is he responsible because he picked it up, took it, and choose to eat it?  This is the sum and substance of Ezekiel 18!</a:t>
            </a:r>
            <a:endParaRPr lang="en-US" sz="36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solidFill>
                  <a:srgbClr val="C00000"/>
                </a:solidFill>
              </a:rPr>
              <a:t>Ezekiel 18:1-4</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“The </a:t>
            </a:r>
            <a:r>
              <a:rPr lang="en-US" sz="3600" dirty="0"/>
              <a:t>word of the LORD came unto me again, </a:t>
            </a:r>
            <a:r>
              <a:rPr lang="en-US" sz="3600" dirty="0" smtClean="0"/>
              <a:t>saying,  What </a:t>
            </a:r>
            <a:r>
              <a:rPr lang="en-US" sz="3600" dirty="0"/>
              <a:t>mean ye, that ye use this proverb concerning the land of Israel, saying, The fathers have eaten sour grapes, and the children's teeth are set on </a:t>
            </a:r>
            <a:r>
              <a:rPr lang="en-US" sz="3600" dirty="0" smtClean="0"/>
              <a:t>edge?  </a:t>
            </a:r>
            <a:r>
              <a:rPr lang="en-US" sz="3600" i="1" dirty="0" smtClean="0"/>
              <a:t>As</a:t>
            </a:r>
            <a:r>
              <a:rPr lang="en-US" sz="3600" dirty="0"/>
              <a:t> I live, saith the Lord GOD, ye shall not have </a:t>
            </a:r>
            <a:r>
              <a:rPr lang="en-US" sz="3600" i="1" dirty="0"/>
              <a:t>occasion</a:t>
            </a:r>
            <a:r>
              <a:rPr lang="en-US" sz="3600" dirty="0"/>
              <a:t> any more to use this proverb in </a:t>
            </a:r>
            <a:r>
              <a:rPr lang="en-US" sz="3600" dirty="0" smtClean="0"/>
              <a:t>Israel.  Behold</a:t>
            </a:r>
            <a:r>
              <a:rPr lang="en-US" sz="3600" dirty="0"/>
              <a:t>, all souls are mine; as the soul of the father, so also the soul of the son is mine: the soul that sinneth, it shall die</a:t>
            </a:r>
            <a:r>
              <a:rPr lang="en-US" sz="3600" dirty="0" smtClean="0"/>
              <a:t>.”</a:t>
            </a:r>
            <a:endParaRPr lang="en-US" sz="36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u="sng" dirty="0" smtClean="0">
                <a:solidFill>
                  <a:srgbClr val="C00000"/>
                </a:solidFill>
              </a:rPr>
              <a:t>Hurt the Teeth!</a:t>
            </a:r>
            <a:endParaRPr lang="en-US" u="sng" dirty="0">
              <a:solidFill>
                <a:srgbClr val="C0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smtClean="0"/>
              <a:t>In Ezekiel’s day, there was a saying that ‘if the father’s ate wild, sour grapes; then, the children’s teeth would be hurting.’  The point was that the children were not responsible for their current conditions.  Their problems, trials, etc. were all the result of their father’s problems and the children could do nothing about it!</a:t>
            </a:r>
            <a:endParaRPr lang="en-US" sz="3000" dirty="0"/>
          </a:p>
        </p:txBody>
      </p:sp>
      <p:pic>
        <p:nvPicPr>
          <p:cNvPr id="2050" name="Picture 2" descr="C:\Users\Dad\Contacts\Downloads\download (41).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rPr>
              <a:t>Personal Responsibility</a:t>
            </a:r>
            <a:endParaRPr lang="en-US" u="sng" dirty="0">
              <a:solidFill>
                <a:srgbClr val="C0000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“God </a:t>
            </a:r>
            <a:r>
              <a:rPr lang="en-US" dirty="0"/>
              <a:t>has appointed you a work to do for Him which will make you colaborers with Him. All around you there are souls to save. There are those whom you can encourage and bless by your earnest efforts. You may turn souls from sin to righteousness. When you have a sense of </a:t>
            </a:r>
            <a:r>
              <a:rPr lang="en-US" dirty="0" smtClean="0"/>
              <a:t>your accountability</a:t>
            </a:r>
            <a:r>
              <a:rPr lang="en-US" dirty="0"/>
              <a:t> to God you will feel the need of faithfulness in prayer and faithfulness in watching against the temptations of Satan. You will, if you are indeed Christians, feel more like mourning over the moral darkness in the world than indulging in levity and pride of dress. You will be among those who are sighing and crying for the abominations that are done in the land. You will resist the temptations of Satan to indulge in vanity and in trimmings and ornaments for display. The mind is narrowed and the intellect dwarfed that can be gratified with these frivolous things to the neglect of high </a:t>
            </a:r>
            <a:r>
              <a:rPr lang="en-US" dirty="0" smtClean="0"/>
              <a:t>responsibilities.”  </a:t>
            </a:r>
            <a:r>
              <a:rPr lang="en-US" dirty="0" err="1" smtClean="0"/>
              <a:t>C.Ch</a:t>
            </a:r>
            <a:r>
              <a:rPr lang="en-US" dirty="0" smtClean="0"/>
              <a:t> 188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rPr>
              <a:t>Again!</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“The </a:t>
            </a:r>
            <a:r>
              <a:rPr lang="en-US" dirty="0"/>
              <a:t>word of God places the sin of gluttony in the same catalogue with drunkenness. So offensive was this sin in the sight of God that He gave directions to Moses that a child who would not be restrained on the point of appetite, but would gorge himself with anything his taste might crave, should be brought by his parents before the rulers of Israel, and should be stoned to death. The condition of the glutton was considered hopeless. He would be of no use to others, and was a curse to himself. No dependence could be placed upon him in anything. His influence would be ever contaminating others, and the world would be better without such a character; for his terrible defects would be perpetuated. None who have a sense of their </a:t>
            </a:r>
            <a:r>
              <a:rPr lang="en-US" b="1" dirty="0"/>
              <a:t>accountability</a:t>
            </a:r>
            <a:r>
              <a:rPr lang="en-US" dirty="0"/>
              <a:t> to God will allow the animal propensities to control reason. Those who do this are not Christians, whoever they may be, and however exalted their profession. The injunction of Christ is, “Be ye therefore perfect, even as your Father which is in heaven is perfect.” He here shows us that we may be as perfect in our sphere as God is in His sphere.—Testimonies for the Church 4:454, 455,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7030A0"/>
                </a:solidFill>
                <a:latin typeface="Algerian" pitchFamily="82" charset="0"/>
              </a:rPr>
              <a:t>No One is Excusable!!</a:t>
            </a:r>
            <a:endParaRPr lang="en-US" u="sng" dirty="0">
              <a:solidFill>
                <a:srgbClr val="7030A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000" dirty="0" smtClean="0"/>
              <a:t>“</a:t>
            </a:r>
            <a:r>
              <a:rPr lang="en-US" sz="3000" dirty="0"/>
              <a:t>And the man said, The woman whom thou </a:t>
            </a:r>
            <a:r>
              <a:rPr lang="en-US" sz="3000" dirty="0" err="1"/>
              <a:t>gavest</a:t>
            </a:r>
            <a:r>
              <a:rPr lang="en-US" sz="3000" dirty="0"/>
              <a:t> </a:t>
            </a:r>
            <a:r>
              <a:rPr lang="en-US" sz="3000" i="1" dirty="0"/>
              <a:t>to be</a:t>
            </a:r>
            <a:r>
              <a:rPr lang="en-US" sz="3000" dirty="0"/>
              <a:t> with me, she gave me of the tree, and I did </a:t>
            </a:r>
            <a:r>
              <a:rPr lang="en-US" sz="3000" dirty="0" smtClean="0"/>
              <a:t>eat…</a:t>
            </a:r>
            <a:r>
              <a:rPr lang="en-US" sz="3000" dirty="0"/>
              <a:t>And the LORD God said unto the </a:t>
            </a:r>
            <a:r>
              <a:rPr lang="en-US" sz="3000" dirty="0" smtClean="0"/>
              <a:t>woman, What</a:t>
            </a:r>
            <a:r>
              <a:rPr lang="en-US" sz="3000" dirty="0"/>
              <a:t> </a:t>
            </a:r>
            <a:r>
              <a:rPr lang="en-US" sz="3000" i="1" dirty="0"/>
              <a:t>is</a:t>
            </a:r>
            <a:r>
              <a:rPr lang="en-US" sz="3000" dirty="0"/>
              <a:t> this </a:t>
            </a:r>
            <a:r>
              <a:rPr lang="en-US" sz="3000" i="1" dirty="0"/>
              <a:t>that</a:t>
            </a:r>
            <a:r>
              <a:rPr lang="en-US" sz="3000" dirty="0"/>
              <a:t> thou hast done? And the woman said, The serpent beguiled me, and I did eat</a:t>
            </a:r>
            <a:r>
              <a:rPr lang="en-US" sz="3000" dirty="0" smtClean="0"/>
              <a:t>.”  Genesis 3:12,13</a:t>
            </a:r>
            <a:br>
              <a:rPr lang="en-US" sz="3000" dirty="0" smtClean="0"/>
            </a:br>
            <a:endParaRPr lang="en-US" sz="3000" dirty="0"/>
          </a:p>
          <a:p>
            <a:endParaRPr lang="en-US" dirty="0"/>
          </a:p>
        </p:txBody>
      </p:sp>
      <p:pic>
        <p:nvPicPr>
          <p:cNvPr id="3074" name="Picture 2" descr="C:\Users\Dad\Contacts\Downloads\excuses1.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7030A0"/>
                </a:solidFill>
                <a:latin typeface="Algerian" pitchFamily="82" charset="0"/>
              </a:rPr>
              <a:t>Ezekiel 18:5-10</a:t>
            </a:r>
            <a:endParaRPr lang="en-US"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a:t>
            </a:r>
            <a:r>
              <a:rPr lang="en-US" dirty="0"/>
              <a:t>But if a man be just, and do that which is lawful and </a:t>
            </a:r>
            <a:r>
              <a:rPr lang="en-US" dirty="0" smtClean="0"/>
              <a:t>right,  </a:t>
            </a:r>
            <a:r>
              <a:rPr lang="en-US" i="1" dirty="0" smtClean="0"/>
              <a:t>And</a:t>
            </a:r>
            <a:r>
              <a:rPr lang="en-US" dirty="0"/>
              <a:t> hath not eaten upon the mountains, neither hath lifted up his eyes to the idols of the house of Israel, neither hath defiled his </a:t>
            </a:r>
            <a:r>
              <a:rPr lang="en-US" dirty="0" smtClean="0"/>
              <a:t>neighbor's </a:t>
            </a:r>
            <a:r>
              <a:rPr lang="en-US" dirty="0"/>
              <a:t>wife, neither hath come near to a menstruous woman</a:t>
            </a:r>
            <a:r>
              <a:rPr lang="en-US" dirty="0" smtClean="0"/>
              <a:t>, </a:t>
            </a:r>
            <a:r>
              <a:rPr lang="en-US" dirty="0"/>
              <a:t> And hath not oppressed any, </a:t>
            </a:r>
            <a:r>
              <a:rPr lang="en-US" i="1" dirty="0"/>
              <a:t>but</a:t>
            </a:r>
            <a:r>
              <a:rPr lang="en-US" dirty="0"/>
              <a:t> hath restored to the debtor his pledge, hath spoiled none by violence, hath given his bread to the hungry, and hath covered the naked with a </a:t>
            </a:r>
            <a:r>
              <a:rPr lang="en-US" dirty="0" smtClean="0"/>
              <a:t>garment;  He</a:t>
            </a:r>
            <a:r>
              <a:rPr lang="en-US" dirty="0"/>
              <a:t> </a:t>
            </a:r>
            <a:r>
              <a:rPr lang="en-US" i="1" dirty="0"/>
              <a:t>that</a:t>
            </a:r>
            <a:r>
              <a:rPr lang="en-US" dirty="0"/>
              <a:t> hath not given forth upon usury, neither hath taken any increase, </a:t>
            </a:r>
            <a:r>
              <a:rPr lang="en-US" i="1" dirty="0"/>
              <a:t>that</a:t>
            </a:r>
            <a:r>
              <a:rPr lang="en-US" dirty="0"/>
              <a:t> hath withdrawn his hand from iniquity, hath executed true judgment between man and man</a:t>
            </a:r>
            <a:r>
              <a:rPr lang="en-US" dirty="0" smtClean="0"/>
              <a:t>, </a:t>
            </a:r>
            <a:r>
              <a:rPr lang="en-US" dirty="0"/>
              <a:t> Hath walked in my statutes, and hath kept my judgments, to deal truly; he </a:t>
            </a:r>
            <a:r>
              <a:rPr lang="en-US" i="1" dirty="0"/>
              <a:t>is</a:t>
            </a:r>
            <a:r>
              <a:rPr lang="en-US" dirty="0"/>
              <a:t> just, he shall surely live, saith the Lord GOD</a:t>
            </a:r>
            <a:r>
              <a:rPr lang="en-US" dirty="0" smtClean="0"/>
              <a:t>.”  </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7030A0"/>
                </a:solidFill>
                <a:latin typeface="Algerian" pitchFamily="82" charset="0"/>
              </a:rPr>
              <a:t>The just man’s son</a:t>
            </a:r>
            <a:endParaRPr lang="en-US" u="sng" dirty="0">
              <a:solidFill>
                <a:srgbClr val="7030A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pPr>
              <a:buNone/>
            </a:pPr>
            <a:r>
              <a:rPr lang="en-US" baseline="30000" dirty="0"/>
              <a:t> </a:t>
            </a:r>
            <a:r>
              <a:rPr lang="en-US" baseline="30000" dirty="0" smtClean="0"/>
              <a:t>“ </a:t>
            </a:r>
            <a:r>
              <a:rPr lang="en-US" dirty="0" smtClean="0"/>
              <a:t>If </a:t>
            </a:r>
            <a:r>
              <a:rPr lang="en-US" dirty="0"/>
              <a:t>he beget a son </a:t>
            </a:r>
            <a:r>
              <a:rPr lang="en-US" i="1" dirty="0"/>
              <a:t>that is</a:t>
            </a:r>
            <a:r>
              <a:rPr lang="en-US" dirty="0"/>
              <a:t> a robber, a shedder of blood, and </a:t>
            </a:r>
            <a:r>
              <a:rPr lang="en-US" i="1" dirty="0"/>
              <a:t>that</a:t>
            </a:r>
            <a:r>
              <a:rPr lang="en-US" dirty="0"/>
              <a:t> doeth the like to </a:t>
            </a:r>
            <a:r>
              <a:rPr lang="en-US" i="1" dirty="0"/>
              <a:t>any</a:t>
            </a:r>
            <a:r>
              <a:rPr lang="en-US" dirty="0"/>
              <a:t> one of these </a:t>
            </a:r>
            <a:r>
              <a:rPr lang="en-US" i="1" dirty="0" smtClean="0"/>
              <a:t>things</a:t>
            </a:r>
            <a:r>
              <a:rPr lang="en-US" dirty="0" smtClean="0"/>
              <a:t>, And </a:t>
            </a:r>
            <a:r>
              <a:rPr lang="en-US" dirty="0"/>
              <a:t>that doeth not any of those </a:t>
            </a:r>
            <a:r>
              <a:rPr lang="en-US" i="1" dirty="0"/>
              <a:t>duties</a:t>
            </a:r>
            <a:r>
              <a:rPr lang="en-US" dirty="0"/>
              <a:t>, but even hath eaten upon the mountains, and defiled his neighbour's </a:t>
            </a:r>
            <a:r>
              <a:rPr lang="en-US" dirty="0" smtClean="0"/>
              <a:t>wife, Hath </a:t>
            </a:r>
            <a:r>
              <a:rPr lang="en-US" dirty="0"/>
              <a:t>oppressed the poor and needy, hath spoiled by violence, hath not restored the pledge, and hath lifted up his eyes to the idols, hath committed abomination</a:t>
            </a:r>
            <a:r>
              <a:rPr lang="en-US" dirty="0" smtClean="0"/>
              <a:t>, </a:t>
            </a:r>
            <a:r>
              <a:rPr lang="en-US" dirty="0"/>
              <a:t> Hath given forth upon usury, and hath taken increase: shall he then live? he shall not live: he hath done all these abominations; he shall surely die; his blood shall be upon him</a:t>
            </a:r>
            <a:r>
              <a:rPr lang="en-US" dirty="0" smtClean="0"/>
              <a:t>.”  v. 10-13</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811</Words>
  <Application>Microsoft Office PowerPoint</Application>
  <PresentationFormat>On-screen Show (4:3)</PresentationFormat>
  <Paragraphs>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11</vt:lpstr>
      <vt:lpstr>Who is Responsible?</vt:lpstr>
      <vt:lpstr>Ezekiel 18:1-4</vt:lpstr>
      <vt:lpstr>Hurt the Teeth!</vt:lpstr>
      <vt:lpstr>Personal Responsibility</vt:lpstr>
      <vt:lpstr>Again!</vt:lpstr>
      <vt:lpstr>No One is Excusable!!</vt:lpstr>
      <vt:lpstr>Ezekiel 18:5-10</vt:lpstr>
      <vt:lpstr>The just man’s son</vt:lpstr>
      <vt:lpstr>Accountable</vt:lpstr>
      <vt:lpstr>The message of the Day of Atonement</vt:lpstr>
      <vt:lpstr>Once Saved Always….</vt:lpstr>
      <vt:lpstr>Vomit Again</vt:lpstr>
      <vt:lpstr>Balaam the Prophet</vt:lpstr>
      <vt:lpstr>Repent</vt:lpstr>
      <vt:lpstr>Ezekiel 19:1-9</vt:lpstr>
      <vt:lpstr>God’s Plan for Israel</vt:lpstr>
      <vt:lpstr>Fruitless Vine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11</dc:title>
  <dc:creator>Dad</dc:creator>
  <cp:lastModifiedBy>Dad</cp:lastModifiedBy>
  <cp:revision>4</cp:revision>
  <dcterms:created xsi:type="dcterms:W3CDTF">2012-12-06T12:40:49Z</dcterms:created>
  <dcterms:modified xsi:type="dcterms:W3CDTF">2012-12-07T13:01:54Z</dcterms:modified>
</cp:coreProperties>
</file>