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4" r:id="rId4"/>
    <p:sldId id="258" r:id="rId5"/>
    <p:sldId id="259" r:id="rId6"/>
    <p:sldId id="260" r:id="rId7"/>
    <p:sldId id="261" r:id="rId8"/>
    <p:sldId id="262" r:id="rId9"/>
    <p:sldId id="263" r:id="rId10"/>
    <p:sldId id="264" r:id="rId11"/>
    <p:sldId id="266" r:id="rId12"/>
    <p:sldId id="267" r:id="rId13"/>
    <p:sldId id="268" r:id="rId14"/>
    <p:sldId id="269" r:id="rId15"/>
    <p:sldId id="271" r:id="rId16"/>
    <p:sldId id="272" r:id="rId17"/>
    <p:sldId id="273" r:id="rId18"/>
    <p:sldId id="274" r:id="rId19"/>
    <p:sldId id="29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84" y="7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A39881D-61C2-458E-91D0-3A8F02EC28B0}" type="datetimeFigureOut">
              <a:rPr lang="en-US" smtClean="0"/>
              <a:pPr/>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B14FF-E62B-4EFE-A67E-B24D01C5A115}" type="slidenum">
              <a:rPr lang="en-US" smtClean="0"/>
              <a:pPr/>
              <a:t>‹#›</a:t>
            </a:fld>
            <a:endParaRPr lang="en-US"/>
          </a:p>
        </p:txBody>
      </p:sp>
    </p:spTree>
    <p:extLst>
      <p:ext uri="{BB962C8B-B14F-4D97-AF65-F5344CB8AC3E}">
        <p14:creationId xmlns:p14="http://schemas.microsoft.com/office/powerpoint/2010/main" val="1940522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39881D-61C2-458E-91D0-3A8F02EC28B0}" type="datetimeFigureOut">
              <a:rPr lang="en-US" smtClean="0"/>
              <a:pPr/>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B14FF-E62B-4EFE-A67E-B24D01C5A115}" type="slidenum">
              <a:rPr lang="en-US" smtClean="0"/>
              <a:pPr/>
              <a:t>‹#›</a:t>
            </a:fld>
            <a:endParaRPr lang="en-US"/>
          </a:p>
        </p:txBody>
      </p:sp>
    </p:spTree>
    <p:extLst>
      <p:ext uri="{BB962C8B-B14F-4D97-AF65-F5344CB8AC3E}">
        <p14:creationId xmlns:p14="http://schemas.microsoft.com/office/powerpoint/2010/main" val="442786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39881D-61C2-458E-91D0-3A8F02EC28B0}" type="datetimeFigureOut">
              <a:rPr lang="en-US" smtClean="0"/>
              <a:pPr/>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B14FF-E62B-4EFE-A67E-B24D01C5A115}" type="slidenum">
              <a:rPr lang="en-US" smtClean="0"/>
              <a:pPr/>
              <a:t>‹#›</a:t>
            </a:fld>
            <a:endParaRPr lang="en-US"/>
          </a:p>
        </p:txBody>
      </p:sp>
    </p:spTree>
    <p:extLst>
      <p:ext uri="{BB962C8B-B14F-4D97-AF65-F5344CB8AC3E}">
        <p14:creationId xmlns:p14="http://schemas.microsoft.com/office/powerpoint/2010/main" val="1044566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39881D-61C2-458E-91D0-3A8F02EC28B0}" type="datetimeFigureOut">
              <a:rPr lang="en-US" smtClean="0"/>
              <a:pPr/>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B14FF-E62B-4EFE-A67E-B24D01C5A115}" type="slidenum">
              <a:rPr lang="en-US" smtClean="0"/>
              <a:pPr/>
              <a:t>‹#›</a:t>
            </a:fld>
            <a:endParaRPr lang="en-US"/>
          </a:p>
        </p:txBody>
      </p:sp>
    </p:spTree>
    <p:extLst>
      <p:ext uri="{BB962C8B-B14F-4D97-AF65-F5344CB8AC3E}">
        <p14:creationId xmlns:p14="http://schemas.microsoft.com/office/powerpoint/2010/main" val="2677859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39881D-61C2-458E-91D0-3A8F02EC28B0}" type="datetimeFigureOut">
              <a:rPr lang="en-US" smtClean="0"/>
              <a:pPr/>
              <a:t>6/10/2019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EB14FF-E62B-4EFE-A67E-B24D01C5A115}" type="slidenum">
              <a:rPr lang="en-US" smtClean="0"/>
              <a:pPr/>
              <a:t>‹#›</a:t>
            </a:fld>
            <a:endParaRPr lang="en-US"/>
          </a:p>
        </p:txBody>
      </p:sp>
    </p:spTree>
    <p:extLst>
      <p:ext uri="{BB962C8B-B14F-4D97-AF65-F5344CB8AC3E}">
        <p14:creationId xmlns:p14="http://schemas.microsoft.com/office/powerpoint/2010/main" val="17640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39881D-61C2-458E-91D0-3A8F02EC28B0}" type="datetimeFigureOut">
              <a:rPr lang="en-US" smtClean="0"/>
              <a:pPr/>
              <a:t>6/10/2019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B14FF-E62B-4EFE-A67E-B24D01C5A115}" type="slidenum">
              <a:rPr lang="en-US" smtClean="0"/>
              <a:pPr/>
              <a:t>‹#›</a:t>
            </a:fld>
            <a:endParaRPr lang="en-US"/>
          </a:p>
        </p:txBody>
      </p:sp>
    </p:spTree>
    <p:extLst>
      <p:ext uri="{BB962C8B-B14F-4D97-AF65-F5344CB8AC3E}">
        <p14:creationId xmlns:p14="http://schemas.microsoft.com/office/powerpoint/2010/main" val="4149186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39881D-61C2-458E-91D0-3A8F02EC28B0}" type="datetimeFigureOut">
              <a:rPr lang="en-US" smtClean="0"/>
              <a:pPr/>
              <a:t>6/10/2019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EB14FF-E62B-4EFE-A67E-B24D01C5A115}" type="slidenum">
              <a:rPr lang="en-US" smtClean="0"/>
              <a:pPr/>
              <a:t>‹#›</a:t>
            </a:fld>
            <a:endParaRPr lang="en-US"/>
          </a:p>
        </p:txBody>
      </p:sp>
    </p:spTree>
    <p:extLst>
      <p:ext uri="{BB962C8B-B14F-4D97-AF65-F5344CB8AC3E}">
        <p14:creationId xmlns:p14="http://schemas.microsoft.com/office/powerpoint/2010/main" val="3820141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39881D-61C2-458E-91D0-3A8F02EC28B0}" type="datetimeFigureOut">
              <a:rPr lang="en-US" smtClean="0"/>
              <a:pPr/>
              <a:t>6/10/2019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EB14FF-E62B-4EFE-A67E-B24D01C5A115}" type="slidenum">
              <a:rPr lang="en-US" smtClean="0"/>
              <a:pPr/>
              <a:t>‹#›</a:t>
            </a:fld>
            <a:endParaRPr lang="en-US"/>
          </a:p>
        </p:txBody>
      </p:sp>
    </p:spTree>
    <p:extLst>
      <p:ext uri="{BB962C8B-B14F-4D97-AF65-F5344CB8AC3E}">
        <p14:creationId xmlns:p14="http://schemas.microsoft.com/office/powerpoint/2010/main" val="3195099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39881D-61C2-458E-91D0-3A8F02EC28B0}" type="datetimeFigureOut">
              <a:rPr lang="en-US" smtClean="0"/>
              <a:pPr/>
              <a:t>6/10/2019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EB14FF-E62B-4EFE-A67E-B24D01C5A115}" type="slidenum">
              <a:rPr lang="en-US" smtClean="0"/>
              <a:pPr/>
              <a:t>‹#›</a:t>
            </a:fld>
            <a:endParaRPr lang="en-US"/>
          </a:p>
        </p:txBody>
      </p:sp>
    </p:spTree>
    <p:extLst>
      <p:ext uri="{BB962C8B-B14F-4D97-AF65-F5344CB8AC3E}">
        <p14:creationId xmlns:p14="http://schemas.microsoft.com/office/powerpoint/2010/main" val="285922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A39881D-61C2-458E-91D0-3A8F02EC28B0}" type="datetimeFigureOut">
              <a:rPr lang="en-US" smtClean="0"/>
              <a:pPr/>
              <a:t>6/10/2019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B14FF-E62B-4EFE-A67E-B24D01C5A115}" type="slidenum">
              <a:rPr lang="en-US" smtClean="0"/>
              <a:pPr/>
              <a:t>‹#›</a:t>
            </a:fld>
            <a:endParaRPr lang="en-US"/>
          </a:p>
        </p:txBody>
      </p:sp>
    </p:spTree>
    <p:extLst>
      <p:ext uri="{BB962C8B-B14F-4D97-AF65-F5344CB8AC3E}">
        <p14:creationId xmlns:p14="http://schemas.microsoft.com/office/powerpoint/2010/main" val="3786972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A39881D-61C2-458E-91D0-3A8F02EC28B0}" type="datetimeFigureOut">
              <a:rPr lang="en-US" smtClean="0"/>
              <a:pPr/>
              <a:t>6/10/2019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EB14FF-E62B-4EFE-A67E-B24D01C5A115}" type="slidenum">
              <a:rPr lang="en-US" smtClean="0"/>
              <a:pPr/>
              <a:t>‹#›</a:t>
            </a:fld>
            <a:endParaRPr lang="en-US"/>
          </a:p>
        </p:txBody>
      </p:sp>
    </p:spTree>
    <p:extLst>
      <p:ext uri="{BB962C8B-B14F-4D97-AF65-F5344CB8AC3E}">
        <p14:creationId xmlns:p14="http://schemas.microsoft.com/office/powerpoint/2010/main" val="2924833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39881D-61C2-458E-91D0-3A8F02EC28B0}" type="datetimeFigureOut">
              <a:rPr lang="en-US" smtClean="0"/>
              <a:pPr/>
              <a:t>6/10/2019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EB14FF-E62B-4EFE-A67E-B24D01C5A115}" type="slidenum">
              <a:rPr lang="en-US" smtClean="0"/>
              <a:pPr/>
              <a:t>‹#›</a:t>
            </a:fld>
            <a:endParaRPr lang="en-US"/>
          </a:p>
        </p:txBody>
      </p:sp>
    </p:spTree>
    <p:extLst>
      <p:ext uri="{BB962C8B-B14F-4D97-AF65-F5344CB8AC3E}">
        <p14:creationId xmlns:p14="http://schemas.microsoft.com/office/powerpoint/2010/main" val="703052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a:solidFill>
                  <a:srgbClr val="0070C0"/>
                </a:solidFill>
                <a:latin typeface="Algerian" panose="04020705040A02060702" pitchFamily="82" charset="0"/>
              </a:rPr>
              <a:t>Dudley </a:t>
            </a:r>
            <a:r>
              <a:rPr lang="en-US" b="1" i="1" u="sng" dirty="0" smtClean="0">
                <a:solidFill>
                  <a:srgbClr val="0070C0"/>
                </a:solidFill>
                <a:latin typeface="Algerian" panose="04020705040A02060702" pitchFamily="82" charset="0"/>
              </a:rPr>
              <a:t>Canright,pt. 1</a:t>
            </a:r>
            <a:endParaRPr lang="en-US" b="1" i="1" u="sng" dirty="0">
              <a:solidFill>
                <a:srgbClr val="0070C0"/>
              </a:solidFill>
              <a:latin typeface="Algerian" panose="04020705040A02060702" pitchFamily="82" charset="0"/>
            </a:endParaRPr>
          </a:p>
        </p:txBody>
      </p:sp>
      <p:sp>
        <p:nvSpPr>
          <p:cNvPr id="3" name="Subtitle 2"/>
          <p:cNvSpPr>
            <a:spLocks noGrp="1"/>
          </p:cNvSpPr>
          <p:nvPr>
            <p:ph type="subTitle" idx="1"/>
          </p:nvPr>
        </p:nvSpPr>
        <p:spPr/>
        <p:txBody>
          <a:bodyPr>
            <a:normAutofit/>
          </a:bodyPr>
          <a:lstStyle/>
          <a:p>
            <a:r>
              <a:rPr lang="en-US" sz="4400" dirty="0">
                <a:solidFill>
                  <a:srgbClr val="FF0000"/>
                </a:solidFill>
                <a:latin typeface="Bahnschrift SemiBold Condensed" panose="020B0502040204020203" pitchFamily="34" charset="0"/>
              </a:rPr>
              <a:t>‘You Could have Heard a Pin Drop!’</a:t>
            </a:r>
          </a:p>
        </p:txBody>
      </p:sp>
    </p:spTree>
    <p:extLst>
      <p:ext uri="{BB962C8B-B14F-4D97-AF65-F5344CB8AC3E}">
        <p14:creationId xmlns:p14="http://schemas.microsoft.com/office/powerpoint/2010/main" val="5209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87400"/>
          </a:xfrm>
        </p:spPr>
        <p:txBody>
          <a:bodyPr>
            <a:normAutofit/>
          </a:bodyPr>
          <a:lstStyle/>
          <a:p>
            <a:r>
              <a:rPr lang="en-US" dirty="0" smtClean="0"/>
              <a:t>                    </a:t>
            </a:r>
            <a:r>
              <a:rPr lang="en-US" b="1" i="1" u="sng" dirty="0" smtClean="0">
                <a:solidFill>
                  <a:schemeClr val="accent2">
                    <a:lumMod val="60000"/>
                    <a:lumOff val="40000"/>
                  </a:schemeClr>
                </a:solidFill>
              </a:rPr>
              <a:t>Belief in the SOP!</a:t>
            </a:r>
            <a:endParaRPr lang="en-US" b="1" i="1" u="sng" dirty="0">
              <a:solidFill>
                <a:schemeClr val="accent2">
                  <a:lumMod val="60000"/>
                  <a:lumOff val="40000"/>
                </a:schemeClr>
              </a:solidFill>
            </a:endParaRPr>
          </a:p>
        </p:txBody>
      </p:sp>
      <p:sp>
        <p:nvSpPr>
          <p:cNvPr id="3" name="Content Placeholder 2"/>
          <p:cNvSpPr>
            <a:spLocks noGrp="1"/>
          </p:cNvSpPr>
          <p:nvPr>
            <p:ph idx="1"/>
          </p:nvPr>
        </p:nvSpPr>
        <p:spPr>
          <a:xfrm>
            <a:off x="0" y="787402"/>
            <a:ext cx="12192000" cy="6070598"/>
          </a:xfrm>
        </p:spPr>
        <p:txBody>
          <a:bodyPr>
            <a:normAutofit fontScale="85000" lnSpcReduction="10000"/>
          </a:bodyPr>
          <a:lstStyle/>
          <a:p>
            <a:r>
              <a:rPr lang="en-US" dirty="0"/>
              <a:t> By November 4, Ellen and James White had been warmly welcomed and were staying at the Canright home. Lucretia, unable to attend many of the meetings, stayed at home and saw that her guests were well cared for. Because she could not attend, her husband felt hurt, even though he knew she had good reason for staying home. He often admitted that he was too exacting with his young wife, yet at other times he expressed dissatisfaction because he thought Lucretia was not efficient in the performance of home duties. The young bride wept and Dudley resolved to be more considerate in the future.  In spite of all this, the young couple enjoyed the visit of the Whites, learned to love them, and expressed sorrow when they departed. The home crisis was not reflected at the conference, which was declared to have been a success. "Thus closed the religious meetings of our first Conference in Maine," Canright reported and added, "There were some who profess to be in the message, that </a:t>
            </a:r>
            <a:r>
              <a:rPr lang="en-US" dirty="0" smtClean="0"/>
              <a:t>would </a:t>
            </a:r>
            <a:r>
              <a:rPr lang="en-US" dirty="0"/>
              <a:t>have given much to have kept Br. and Sr. White away. They thought they did not need them nor their help. . . . But, thank God, they came, and came in the Spirit of God, and came just in time to save the cause from reproach and confusion. . . . Never before did I so fully realize the great importance of the gifts in the church, and never did I have so strong faith in them as now. . . . Thank God for the Testimonies. We also realized that God has laid upon Bro. White a work that no other man can do. The cause needs all the gifts, each one in its place. . . . 10 "For myself, I never prized the gifts as now, never loved God's tried servants as now."-Ibid., Nov. 12, 1867. Emphasis his. In an official report, thanks were tendered to the Whites for their timely visit, and their work accomplished during the meeting (ibid.). </a:t>
            </a:r>
          </a:p>
        </p:txBody>
      </p:sp>
    </p:spTree>
    <p:extLst>
      <p:ext uri="{BB962C8B-B14F-4D97-AF65-F5344CB8AC3E}">
        <p14:creationId xmlns:p14="http://schemas.microsoft.com/office/powerpoint/2010/main" val="961507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200"/>
          </a:xfrm>
        </p:spPr>
        <p:txBody>
          <a:bodyPr>
            <a:normAutofit/>
          </a:bodyPr>
          <a:lstStyle/>
          <a:p>
            <a:r>
              <a:rPr lang="en-US" dirty="0" smtClean="0"/>
              <a:t>              </a:t>
            </a:r>
            <a:r>
              <a:rPr lang="en-US" b="1" i="1" u="sng" dirty="0" smtClean="0">
                <a:solidFill>
                  <a:srgbClr val="C00000"/>
                </a:solidFill>
                <a:latin typeface="Algerian" pitchFamily="82" charset="0"/>
              </a:rPr>
              <a:t>Butler and Canright</a:t>
            </a:r>
            <a:endParaRPr lang="en-US" b="1" i="1" u="sng" dirty="0">
              <a:solidFill>
                <a:srgbClr val="C00000"/>
              </a:solidFill>
              <a:latin typeface="Algerian" pitchFamily="82" charset="0"/>
            </a:endParaRPr>
          </a:p>
        </p:txBody>
      </p:sp>
      <p:sp>
        <p:nvSpPr>
          <p:cNvPr id="3" name="Content Placeholder 2"/>
          <p:cNvSpPr>
            <a:spLocks noGrp="1"/>
          </p:cNvSpPr>
          <p:nvPr>
            <p:ph idx="1"/>
          </p:nvPr>
        </p:nvSpPr>
        <p:spPr>
          <a:xfrm>
            <a:off x="0" y="711202"/>
            <a:ext cx="12192000" cy="6146798"/>
          </a:xfrm>
        </p:spPr>
        <p:txBody>
          <a:bodyPr>
            <a:normAutofit fontScale="92500" lnSpcReduction="20000"/>
          </a:bodyPr>
          <a:lstStyle/>
          <a:p>
            <a:r>
              <a:rPr lang="en-US" dirty="0" smtClean="0"/>
              <a:t>(July </a:t>
            </a:r>
            <a:r>
              <a:rPr lang="en-US" dirty="0"/>
              <a:t>6, 1869</a:t>
            </a:r>
            <a:r>
              <a:rPr lang="en-US" dirty="0" smtClean="0"/>
              <a:t>) </a:t>
            </a:r>
            <a:r>
              <a:rPr lang="en-US" dirty="0"/>
              <a:t>Canright appealed for the prayers of God's people. Their prayers were answered. After eight weeks he reported about thirty-five Sabbath keepers in that place, and a blue sky! At the conclusion of the meetings a dry tent was taken down and sent on to the next place of labor, Richland, Iowa. Dudley Canright now began working under the supervision of Elder George I. Butler, president of the Iowa Conference. The two men were destined to labor together for several years, first in that State, then in other parts of the gospel vineyard. During the State conference Canright was placed on important committees. Debating was a common practice in the nineteenth century in the United States, and Seventh-day Adventist ministers were often challenged to debate. Adventists and others in Iowa now learned what New England already knew-in debate, Canright was at his best. Reports appeared in the Review and Herald of victory after victory in those verbal contests. As Scripture evidence became clear to the listeners, men and women cast in their lot with Seventh-day Adventists. The camp meeting held in Iowa in early October at Pilot Grove brought Elder and Mrs. James White and the Canrights together again. Elder White reported, "We </a:t>
            </a:r>
            <a:r>
              <a:rPr lang="en-US" dirty="0" smtClean="0"/>
              <a:t> </a:t>
            </a:r>
            <a:r>
              <a:rPr lang="en-US" dirty="0"/>
              <a:t>found Bro. and Sr. Canright in the work of the Lord and in the hearts of the people. May the Lord keep these, his youthful servants, from the influence of the world and the power of Satan, and make them a great blessing to the cause in Iowa."-Ibid., Oct. 26, 1869  And Elder Butler wrote: "Bro. Canright, whose gift was new to most of the brethren, spoke several times with good acceptance."-Ibid., Nov. 9, 1869. </a:t>
            </a:r>
          </a:p>
        </p:txBody>
      </p:sp>
    </p:spTree>
    <p:extLst>
      <p:ext uri="{BB962C8B-B14F-4D97-AF65-F5344CB8AC3E}">
        <p14:creationId xmlns:p14="http://schemas.microsoft.com/office/powerpoint/2010/main" val="1455896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98178"/>
          </a:xfrm>
        </p:spPr>
        <p:txBody>
          <a:bodyPr/>
          <a:lstStyle/>
          <a:p>
            <a:r>
              <a:rPr lang="en-US" dirty="0" smtClean="0"/>
              <a:t>           </a:t>
            </a:r>
            <a:r>
              <a:rPr lang="en-US" b="1" i="1" u="sng" dirty="0" smtClean="0">
                <a:solidFill>
                  <a:srgbClr val="7030A0"/>
                </a:solidFill>
                <a:latin typeface="Algerian" pitchFamily="82" charset="0"/>
              </a:rPr>
              <a:t>Almost Gives Up the Faith</a:t>
            </a:r>
            <a:endParaRPr lang="en-US" b="1" i="1" u="sng" dirty="0">
              <a:solidFill>
                <a:srgbClr val="7030A0"/>
              </a:solidFill>
              <a:latin typeface="Algerian" pitchFamily="82" charset="0"/>
            </a:endParaRPr>
          </a:p>
        </p:txBody>
      </p:sp>
      <p:sp>
        <p:nvSpPr>
          <p:cNvPr id="3" name="Content Placeholder 2"/>
          <p:cNvSpPr>
            <a:spLocks noGrp="1"/>
          </p:cNvSpPr>
          <p:nvPr>
            <p:ph idx="1"/>
          </p:nvPr>
        </p:nvSpPr>
        <p:spPr>
          <a:xfrm>
            <a:off x="0" y="898634"/>
            <a:ext cx="12192000" cy="5959366"/>
          </a:xfrm>
        </p:spPr>
        <p:txBody>
          <a:bodyPr>
            <a:noAutofit/>
          </a:bodyPr>
          <a:lstStyle/>
          <a:p>
            <a:r>
              <a:rPr lang="en-US" sz="2600" dirty="0"/>
              <a:t> In December, 1869, Canright, not yet in his thirties, again demonstrated marked weaknesses </a:t>
            </a:r>
            <a:r>
              <a:rPr lang="en-US" sz="2600" dirty="0" smtClean="0"/>
              <a:t>of character</a:t>
            </a:r>
            <a:r>
              <a:rPr lang="en-US" sz="2600" dirty="0"/>
              <a:t>. At Monroe, Iowa, forty had taken their stand after evangelistic meetings he had held. </a:t>
            </a:r>
            <a:r>
              <a:rPr lang="en-US" sz="2600" dirty="0" smtClean="0"/>
              <a:t>On Tuesday</a:t>
            </a:r>
            <a:r>
              <a:rPr lang="en-US" sz="2600" dirty="0"/>
              <a:t>, December 28, he participated in a debate, the sixth of a series, with an Elder Johnson </a:t>
            </a:r>
            <a:r>
              <a:rPr lang="en-US" sz="2600" dirty="0" smtClean="0"/>
              <a:t>of the </a:t>
            </a:r>
            <a:r>
              <a:rPr lang="en-US" sz="2600" dirty="0"/>
              <a:t>Presbyterian church. The subject was "Life and Death." Mr. Johnson frankly admitted </a:t>
            </a:r>
            <a:r>
              <a:rPr lang="en-US" sz="2600" dirty="0" smtClean="0"/>
              <a:t>that he </a:t>
            </a:r>
            <a:r>
              <a:rPr lang="en-US" sz="2600" dirty="0"/>
              <a:t>could not meet Canright's arguments, and yielded. This had a far-reaching effect in </a:t>
            </a:r>
            <a:r>
              <a:rPr lang="en-US" sz="2600" dirty="0" smtClean="0"/>
              <a:t>the community</a:t>
            </a:r>
            <a:r>
              <a:rPr lang="en-US" sz="2600" dirty="0"/>
              <a:t>. Several more joined the Seventh-day Adventists. Elder Butler attended this </a:t>
            </a:r>
            <a:r>
              <a:rPr lang="en-US" sz="2600" dirty="0" smtClean="0"/>
              <a:t>debate. Since </a:t>
            </a:r>
            <a:r>
              <a:rPr lang="en-US" sz="2600" dirty="0"/>
              <a:t>the house Elder Canright was building was unfinished, the two men shared a room, </a:t>
            </a:r>
            <a:r>
              <a:rPr lang="en-US" sz="2600" dirty="0" smtClean="0"/>
              <a:t>probably in </a:t>
            </a:r>
            <a:r>
              <a:rPr lang="en-US" sz="2600" dirty="0"/>
              <a:t>a hotel. Butler reported that Canright was not in good spirits the night of his success. Butler </a:t>
            </a:r>
            <a:r>
              <a:rPr lang="en-US" sz="2600" dirty="0" smtClean="0"/>
              <a:t>was astounded </a:t>
            </a:r>
            <a:r>
              <a:rPr lang="en-US" sz="2600" dirty="0"/>
              <a:t>to learn that the young man was under the powerful temptation to give up </a:t>
            </a:r>
            <a:r>
              <a:rPr lang="en-US" sz="2600" dirty="0" smtClean="0"/>
              <a:t>religion, renounce </a:t>
            </a:r>
            <a:r>
              <a:rPr lang="en-US" sz="2600" dirty="0"/>
              <a:t>his belief in the Scriptures, and become an out-and-out </a:t>
            </a:r>
            <a:r>
              <a:rPr lang="en-US" sz="2600" dirty="0" smtClean="0"/>
              <a:t>infidel. All </a:t>
            </a:r>
            <a:r>
              <a:rPr lang="en-US" sz="2600" dirty="0"/>
              <a:t>night long the two men talked and prayed. Neither slept. Butler reported that in the </a:t>
            </a:r>
            <a:r>
              <a:rPr lang="en-US" sz="2600" dirty="0" smtClean="0"/>
              <a:t>morning Canright </a:t>
            </a:r>
            <a:r>
              <a:rPr lang="en-US" sz="2600" dirty="0"/>
              <a:t>seemed more calm and self-possessed, and a few weeks later, at the General </a:t>
            </a:r>
            <a:r>
              <a:rPr lang="en-US" sz="2600" dirty="0" smtClean="0"/>
              <a:t>Conference session </a:t>
            </a:r>
            <a:r>
              <a:rPr lang="en-US" sz="2600" dirty="0"/>
              <a:t>in Battle Creek, he "made some confessions," seemed very much relieved, and again </a:t>
            </a:r>
            <a:r>
              <a:rPr lang="en-US" sz="2600" dirty="0" smtClean="0"/>
              <a:t>threw himself </a:t>
            </a:r>
            <a:r>
              <a:rPr lang="en-US" sz="2600" dirty="0"/>
              <a:t>zealously into the evangelistic field. </a:t>
            </a:r>
          </a:p>
        </p:txBody>
      </p:sp>
    </p:spTree>
    <p:extLst>
      <p:ext uri="{BB962C8B-B14F-4D97-AF65-F5344CB8AC3E}">
        <p14:creationId xmlns:p14="http://schemas.microsoft.com/office/powerpoint/2010/main" val="2690508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85800"/>
          </a:xfrm>
        </p:spPr>
        <p:txBody>
          <a:bodyPr>
            <a:normAutofit fontScale="90000"/>
          </a:bodyPr>
          <a:lstStyle/>
          <a:p>
            <a:r>
              <a:rPr lang="en-US" dirty="0" smtClean="0"/>
              <a:t>              </a:t>
            </a:r>
            <a:r>
              <a:rPr lang="en-US" b="1" i="1" u="sng" dirty="0" smtClean="0">
                <a:solidFill>
                  <a:schemeClr val="accent6"/>
                </a:solidFill>
                <a:latin typeface="Algerian" pitchFamily="82" charset="0"/>
              </a:rPr>
              <a:t>Canright’s Character</a:t>
            </a:r>
            <a:endParaRPr lang="en-US" b="1" i="1" u="sng" dirty="0">
              <a:solidFill>
                <a:schemeClr val="accent6"/>
              </a:solidFill>
              <a:latin typeface="Algerian" pitchFamily="82" charset="0"/>
            </a:endParaRPr>
          </a:p>
        </p:txBody>
      </p:sp>
      <p:sp>
        <p:nvSpPr>
          <p:cNvPr id="3" name="Content Placeholder 2"/>
          <p:cNvSpPr>
            <a:spLocks noGrp="1"/>
          </p:cNvSpPr>
          <p:nvPr>
            <p:ph idx="1"/>
          </p:nvPr>
        </p:nvSpPr>
        <p:spPr>
          <a:xfrm>
            <a:off x="0" y="567559"/>
            <a:ext cx="12192000" cy="6290441"/>
          </a:xfrm>
        </p:spPr>
        <p:txBody>
          <a:bodyPr>
            <a:normAutofit fontScale="92500" lnSpcReduction="10000"/>
          </a:bodyPr>
          <a:lstStyle/>
          <a:p>
            <a:pPr>
              <a:buNone/>
            </a:pPr>
            <a:r>
              <a:rPr lang="en-US" dirty="0"/>
              <a:t> </a:t>
            </a:r>
            <a:r>
              <a:rPr lang="en-US" dirty="0" smtClean="0"/>
              <a:t>   Writing </a:t>
            </a:r>
            <a:r>
              <a:rPr lang="en-US" dirty="0"/>
              <a:t>some years later Elder Butler gives us a glimpse behind the scenes in Elder Canright's life</a:t>
            </a:r>
            <a:r>
              <a:rPr lang="en-US" dirty="0" smtClean="0"/>
              <a:t>: "</a:t>
            </a:r>
            <a:r>
              <a:rPr lang="en-US" dirty="0"/>
              <a:t>He was never noted for patience, forbearance, or special regard for the opinions of others. He </a:t>
            </a:r>
            <a:r>
              <a:rPr lang="en-US" dirty="0" smtClean="0"/>
              <a:t>was a </a:t>
            </a:r>
            <a:r>
              <a:rPr lang="en-US" dirty="0"/>
              <a:t>person who formed his conclusions remarkably quick, and was inclined to be rash; and though </a:t>
            </a:r>
            <a:r>
              <a:rPr lang="en-US" dirty="0" smtClean="0"/>
              <a:t>in the </a:t>
            </a:r>
            <a:r>
              <a:rPr lang="en-US" dirty="0"/>
              <a:t>main a genial, pleasant, frank companion, yet his desire to have his own way sometimes got </a:t>
            </a:r>
            <a:r>
              <a:rPr lang="en-US" dirty="0" smtClean="0"/>
              <a:t>him into trouble </a:t>
            </a:r>
            <a:r>
              <a:rPr lang="en-US" dirty="0"/>
              <a:t>"He never could bear reproof with patience, or feel composed when his way was crossed. When </a:t>
            </a:r>
            <a:r>
              <a:rPr lang="en-US" dirty="0" smtClean="0"/>
              <a:t>he came </a:t>
            </a:r>
            <a:r>
              <a:rPr lang="en-US" dirty="0"/>
              <a:t>to mingle in important matters with brethren in prominent positions, these and other </a:t>
            </a:r>
            <a:r>
              <a:rPr lang="en-US" dirty="0" smtClean="0"/>
              <a:t>traits naturally </a:t>
            </a:r>
            <a:r>
              <a:rPr lang="en-US" dirty="0"/>
              <a:t>got him into trouble. . . Elder C. had little respect for any one's opinion unless it </a:t>
            </a:r>
            <a:r>
              <a:rPr lang="en-US" dirty="0" smtClean="0"/>
              <a:t>coincided with </a:t>
            </a:r>
            <a:r>
              <a:rPr lang="en-US" dirty="0"/>
              <a:t>his own. The reader can readily see that very naturally there would be friction. He </a:t>
            </a:r>
            <a:r>
              <a:rPr lang="en-US" dirty="0" smtClean="0"/>
              <a:t>always hated </a:t>
            </a:r>
            <a:r>
              <a:rPr lang="en-US" dirty="0"/>
              <a:t>reproof, hence bore it like a fractious child. So he had some unpleasant experiences, as </a:t>
            </a:r>
            <a:r>
              <a:rPr lang="en-US" dirty="0" smtClean="0"/>
              <a:t>we well </a:t>
            </a:r>
            <a:r>
              <a:rPr lang="en-US" dirty="0"/>
              <a:t>remember</a:t>
            </a:r>
            <a:r>
              <a:rPr lang="en-US" dirty="0" smtClean="0"/>
              <a:t>. "</a:t>
            </a:r>
            <a:r>
              <a:rPr lang="en-US" dirty="0"/>
              <a:t>On such occasions the Elder was immediately greatly troubled with doubts. When </a:t>
            </a:r>
            <a:r>
              <a:rPr lang="en-US" dirty="0" smtClean="0"/>
              <a:t>everything went </a:t>
            </a:r>
            <a:r>
              <a:rPr lang="en-US" dirty="0"/>
              <a:t>pleasantly, he could usually see things with clearness. When he was 'abused,' as he </a:t>
            </a:r>
            <a:r>
              <a:rPr lang="en-US" dirty="0" smtClean="0"/>
              <a:t>always thought </a:t>
            </a:r>
            <a:r>
              <a:rPr lang="en-US" dirty="0"/>
              <a:t>he was when things did not go to suit him, the evidences of our faith began immediately </a:t>
            </a:r>
            <a:r>
              <a:rPr lang="en-US" dirty="0" smtClean="0"/>
              <a:t>to grow </a:t>
            </a:r>
            <a:r>
              <a:rPr lang="en-US" dirty="0"/>
              <a:t>dim. Dark clouds of unbelief floated over his mental sky, and he felt that everything </a:t>
            </a:r>
            <a:r>
              <a:rPr lang="en-US" dirty="0" smtClean="0"/>
              <a:t>was going </a:t>
            </a:r>
            <a:r>
              <a:rPr lang="en-US" dirty="0"/>
              <a:t>by the board. Here was the Elder's special weakness. He is a strong man in certain </a:t>
            </a:r>
            <a:r>
              <a:rPr lang="en-US" dirty="0" smtClean="0"/>
              <a:t>directions when </a:t>
            </a:r>
            <a:r>
              <a:rPr lang="en-US" dirty="0"/>
              <a:t>all goes smoothly, but very weak in adversity. He failed to 'endure hardness as a good </a:t>
            </a:r>
            <a:r>
              <a:rPr lang="en-US" dirty="0" smtClean="0"/>
              <a:t>soldier of </a:t>
            </a:r>
            <a:r>
              <a:rPr lang="en-US" dirty="0"/>
              <a:t>Jesus Christ.'"-Review and Herald Extra, December, 1887. </a:t>
            </a:r>
          </a:p>
        </p:txBody>
      </p:sp>
    </p:spTree>
    <p:extLst>
      <p:ext uri="{BB962C8B-B14F-4D97-AF65-F5344CB8AC3E}">
        <p14:creationId xmlns:p14="http://schemas.microsoft.com/office/powerpoint/2010/main" val="85714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03585"/>
          </a:xfrm>
        </p:spPr>
        <p:txBody>
          <a:bodyPr/>
          <a:lstStyle/>
          <a:p>
            <a:r>
              <a:rPr lang="en-US" dirty="0" smtClean="0"/>
              <a:t>               </a:t>
            </a:r>
            <a:r>
              <a:rPr lang="en-US" b="1" i="1" u="sng" dirty="0" smtClean="0">
                <a:solidFill>
                  <a:schemeClr val="tx1">
                    <a:lumMod val="65000"/>
                    <a:lumOff val="35000"/>
                  </a:schemeClr>
                </a:solidFill>
                <a:latin typeface="Algerian" pitchFamily="82" charset="0"/>
              </a:rPr>
              <a:t>Trouble in Colorado-1873</a:t>
            </a:r>
            <a:endParaRPr lang="en-US" b="1" i="1" u="sng" dirty="0">
              <a:solidFill>
                <a:schemeClr val="tx1">
                  <a:lumMod val="65000"/>
                  <a:lumOff val="35000"/>
                </a:schemeClr>
              </a:solidFill>
              <a:latin typeface="Algerian" pitchFamily="82" charset="0"/>
            </a:endParaRPr>
          </a:p>
        </p:txBody>
      </p:sp>
      <p:sp>
        <p:nvSpPr>
          <p:cNvPr id="3" name="Content Placeholder 2"/>
          <p:cNvSpPr>
            <a:spLocks noGrp="1"/>
          </p:cNvSpPr>
          <p:nvPr>
            <p:ph idx="1"/>
          </p:nvPr>
        </p:nvSpPr>
        <p:spPr>
          <a:xfrm>
            <a:off x="0" y="867102"/>
            <a:ext cx="12192000" cy="5990897"/>
          </a:xfrm>
        </p:spPr>
        <p:txBody>
          <a:bodyPr>
            <a:noAutofit/>
          </a:bodyPr>
          <a:lstStyle/>
          <a:p>
            <a:pPr>
              <a:buNone/>
            </a:pPr>
            <a:r>
              <a:rPr lang="en-US" sz="3200" dirty="0" smtClean="0"/>
              <a:t>   </a:t>
            </a:r>
            <a:r>
              <a:rPr lang="en-US" sz="3200" dirty="0"/>
              <a:t>The evening after the Sabbath, August 9, Elder White became so ill that he could not sleep </a:t>
            </a:r>
            <a:r>
              <a:rPr lang="en-US" sz="3200" dirty="0" smtClean="0"/>
              <a:t>until after </a:t>
            </a:r>
            <a:r>
              <a:rPr lang="en-US" sz="3200" dirty="0"/>
              <a:t>midnight. The next day was rainy. There were too many people in a small space, one of </a:t>
            </a:r>
            <a:r>
              <a:rPr lang="en-US" sz="3200" dirty="0" smtClean="0"/>
              <a:t>them ill</a:t>
            </a:r>
            <a:r>
              <a:rPr lang="en-US" sz="3200" dirty="0"/>
              <a:t>, another a whining toddler. This created tensions that developed into irritability and </a:t>
            </a:r>
            <a:r>
              <a:rPr lang="en-US" sz="3200" dirty="0" smtClean="0"/>
              <a:t>bitterness. Referring </a:t>
            </a:r>
            <a:r>
              <a:rPr lang="en-US" sz="3200" dirty="0"/>
              <a:t>to the experience later, Canright declared: "I told the elder my mind freely. That </a:t>
            </a:r>
            <a:r>
              <a:rPr lang="en-US" sz="3200" dirty="0" smtClean="0"/>
              <a:t>brought us </a:t>
            </a:r>
            <a:r>
              <a:rPr lang="en-US" sz="3200" dirty="0"/>
              <a:t>into an open rupture. Mrs. White heard it all but said nothing."-Seventh-day </a:t>
            </a:r>
            <a:r>
              <a:rPr lang="en-US" sz="3200" dirty="0" smtClean="0"/>
              <a:t>Adventism Renounced</a:t>
            </a:r>
            <a:r>
              <a:rPr lang="en-US" sz="3200" dirty="0"/>
              <a:t>, p. 42. Mrs. White described in her diary how, on that Monday and Tuesday, she </a:t>
            </a:r>
            <a:r>
              <a:rPr lang="en-US" sz="3200" dirty="0" smtClean="0"/>
              <a:t>and her </a:t>
            </a:r>
            <a:r>
              <a:rPr lang="en-US" sz="3200" dirty="0"/>
              <a:t>husband talked with the Canrights, but "they both rose up and resisted everything we said. </a:t>
            </a:r>
            <a:r>
              <a:rPr lang="en-US" sz="3200" dirty="0" smtClean="0"/>
              <a:t>I feel </a:t>
            </a:r>
            <a:r>
              <a:rPr lang="en-US" sz="3200" dirty="0"/>
              <a:t>so sorry." On the night of the twelfth Elder White was again quite sick; his wife was </a:t>
            </a:r>
            <a:r>
              <a:rPr lang="en-US" sz="3200" dirty="0" smtClean="0"/>
              <a:t>up with </a:t>
            </a:r>
            <a:r>
              <a:rPr lang="en-US" sz="3200" dirty="0"/>
              <a:t>him for hours. That same night the Canrights moved to the home of friends, Brother and </a:t>
            </a:r>
            <a:r>
              <a:rPr lang="en-US" sz="3200" dirty="0" smtClean="0"/>
              <a:t>Sister Tucker</a:t>
            </a:r>
            <a:r>
              <a:rPr lang="en-US" sz="3200" dirty="0"/>
              <a:t>. (Ellen G. White manuscript 10, 1873.) </a:t>
            </a:r>
          </a:p>
        </p:txBody>
      </p:sp>
    </p:spTree>
    <p:extLst>
      <p:ext uri="{BB962C8B-B14F-4D97-AF65-F5344CB8AC3E}">
        <p14:creationId xmlns:p14="http://schemas.microsoft.com/office/powerpoint/2010/main" val="186751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2E38A-36CF-4F94-BF8E-AEBC2CA47430}"/>
              </a:ext>
            </a:extLst>
          </p:cNvPr>
          <p:cNvSpPr>
            <a:spLocks noGrp="1"/>
          </p:cNvSpPr>
          <p:nvPr>
            <p:ph type="title"/>
          </p:nvPr>
        </p:nvSpPr>
        <p:spPr>
          <a:xfrm>
            <a:off x="838200" y="1"/>
            <a:ext cx="10515600" cy="693682"/>
          </a:xfrm>
        </p:spPr>
        <p:txBody>
          <a:bodyPr>
            <a:normAutofit fontScale="90000"/>
          </a:bodyPr>
          <a:lstStyle/>
          <a:p>
            <a:r>
              <a:rPr lang="en-US" dirty="0" smtClean="0"/>
              <a:t>            </a:t>
            </a:r>
            <a:r>
              <a:rPr lang="en-US" b="1" i="1" u="sng" dirty="0" smtClean="0">
                <a:solidFill>
                  <a:srgbClr val="7030A0"/>
                </a:solidFill>
                <a:latin typeface="Algerian" pitchFamily="82" charset="0"/>
              </a:rPr>
              <a:t>Just About……………..Again</a:t>
            </a:r>
            <a:endParaRPr lang="en-US" b="1" i="1" u="sng" dirty="0">
              <a:solidFill>
                <a:srgbClr val="7030A0"/>
              </a:solidFill>
              <a:latin typeface="Algerian" pitchFamily="82" charset="0"/>
            </a:endParaRPr>
          </a:p>
        </p:txBody>
      </p:sp>
      <p:sp>
        <p:nvSpPr>
          <p:cNvPr id="3" name="Content Placeholder 2">
            <a:extLst>
              <a:ext uri="{FF2B5EF4-FFF2-40B4-BE49-F238E27FC236}">
                <a16:creationId xmlns:a16="http://schemas.microsoft.com/office/drawing/2014/main" id="{1408989A-0391-4921-9E80-31DA47D2BD72}"/>
              </a:ext>
            </a:extLst>
          </p:cNvPr>
          <p:cNvSpPr>
            <a:spLocks noGrp="1"/>
          </p:cNvSpPr>
          <p:nvPr>
            <p:ph idx="1"/>
          </p:nvPr>
        </p:nvSpPr>
        <p:spPr>
          <a:xfrm>
            <a:off x="0" y="646386"/>
            <a:ext cx="12192000" cy="6211614"/>
          </a:xfrm>
        </p:spPr>
        <p:txBody>
          <a:bodyPr>
            <a:normAutofit fontScale="92500" lnSpcReduction="20000"/>
          </a:bodyPr>
          <a:lstStyle/>
          <a:p>
            <a:r>
              <a:rPr lang="en-US" dirty="0"/>
              <a:t> Elder and Mrs. White labored diligently to help the Canrights. Daily diary entries speak of </a:t>
            </a:r>
            <a:r>
              <a:rPr lang="en-US" dirty="0" smtClean="0"/>
              <a:t>prayer in </a:t>
            </a:r>
            <a:r>
              <a:rPr lang="en-US" dirty="0"/>
              <a:t>their behalf, and of letters written to them. Dudley and Lucretia returned for a short time, but </a:t>
            </a:r>
            <a:r>
              <a:rPr lang="en-US" dirty="0" smtClean="0"/>
              <a:t>they "seemed </a:t>
            </a:r>
            <a:r>
              <a:rPr lang="en-US" dirty="0"/>
              <a:t>unfeeling, as unimpressible as stone," states Ellen White's diary. (Ellen G. </a:t>
            </a:r>
            <a:r>
              <a:rPr lang="en-US" dirty="0" smtClean="0"/>
              <a:t>White manuscript </a:t>
            </a:r>
            <a:r>
              <a:rPr lang="en-US" dirty="0"/>
              <a:t>10, 1873.) Finally, on August 26, they left for Golden City, some 15 miles to the east</a:t>
            </a:r>
            <a:r>
              <a:rPr lang="en-US" dirty="0" smtClean="0"/>
              <a:t>.  </a:t>
            </a:r>
            <a:r>
              <a:rPr lang="en-US" dirty="0"/>
              <a:t>But James White had been deeply wounded. He highly esteemed the energetic </a:t>
            </a:r>
            <a:r>
              <a:rPr lang="en-US" dirty="0" smtClean="0"/>
              <a:t>young minister</a:t>
            </a:r>
            <a:r>
              <a:rPr lang="en-US" dirty="0"/>
              <a:t>. "It seemed to him so cruel to be pressed and burdened in his feeble health with </a:t>
            </a:r>
            <a:r>
              <a:rPr lang="en-US" dirty="0" smtClean="0"/>
              <a:t>the case </a:t>
            </a:r>
            <a:r>
              <a:rPr lang="en-US" dirty="0"/>
              <a:t>of Elder Canright."-Ibid. Husband and wife, in their mountain retreat, pleaded with God </a:t>
            </a:r>
            <a:r>
              <a:rPr lang="en-US" dirty="0" smtClean="0"/>
              <a:t>for relief</a:t>
            </a:r>
            <a:r>
              <a:rPr lang="en-US" dirty="0"/>
              <a:t>, and relief was granted them</a:t>
            </a:r>
            <a:r>
              <a:rPr lang="en-US" dirty="0" smtClean="0"/>
              <a:t>.  </a:t>
            </a:r>
            <a:r>
              <a:rPr lang="en-US" dirty="0"/>
              <a:t>Dudley Canright soon afterward took his family to California, where he came very near "giving </a:t>
            </a:r>
            <a:r>
              <a:rPr lang="en-US" dirty="0" smtClean="0"/>
              <a:t>up everything</a:t>
            </a:r>
            <a:r>
              <a:rPr lang="en-US" dirty="0"/>
              <a:t>." After "working at farming about two months" (Review and Herald, January 27, </a:t>
            </a:r>
            <a:r>
              <a:rPr lang="en-US" dirty="0" smtClean="0"/>
              <a:t>1874) he </a:t>
            </a:r>
            <a:r>
              <a:rPr lang="en-US" dirty="0"/>
              <a:t>started preaching again. Letters passed between the two families. </a:t>
            </a:r>
            <a:r>
              <a:rPr lang="en-US" b="1" i="1" u="sng" dirty="0"/>
              <a:t>The Canrights pondered </a:t>
            </a:r>
            <a:r>
              <a:rPr lang="en-US" b="1" i="1" u="sng" dirty="0" smtClean="0"/>
              <a:t>the long </a:t>
            </a:r>
            <a:r>
              <a:rPr lang="en-US" b="1" i="1" u="sng" dirty="0"/>
              <a:t>testimony of counsel and rebuke Mrs. White had written them.</a:t>
            </a:r>
            <a:r>
              <a:rPr lang="en-US" dirty="0"/>
              <a:t> A letter dated November </a:t>
            </a:r>
            <a:r>
              <a:rPr lang="en-US" dirty="0" smtClean="0"/>
              <a:t>8, 1873</a:t>
            </a:r>
            <a:r>
              <a:rPr lang="en-US" dirty="0"/>
              <a:t>, in Lucretia's handwriting with her husband's editing, shows their attitude toward Elder </a:t>
            </a:r>
            <a:r>
              <a:rPr lang="en-US" dirty="0" smtClean="0"/>
              <a:t>James White </a:t>
            </a:r>
            <a:r>
              <a:rPr lang="en-US" dirty="0"/>
              <a:t>and </a:t>
            </a:r>
            <a:r>
              <a:rPr lang="en-US" dirty="0" smtClean="0"/>
              <a:t>the testimony.  </a:t>
            </a:r>
            <a:r>
              <a:rPr lang="en-US" dirty="0"/>
              <a:t>In part it read</a:t>
            </a:r>
            <a:r>
              <a:rPr lang="en-US" dirty="0" smtClean="0"/>
              <a:t>:  </a:t>
            </a:r>
            <a:r>
              <a:rPr lang="en-US" dirty="0"/>
              <a:t>As I told you in my previous letter, I am well satisfied now that I did not treat you with </a:t>
            </a:r>
            <a:r>
              <a:rPr lang="en-US" dirty="0" smtClean="0"/>
              <a:t>due respect </a:t>
            </a:r>
            <a:r>
              <a:rPr lang="en-US" dirty="0"/>
              <a:t>and reverence; that I was out of my place in talking and writing to you as I did; that I did </a:t>
            </a:r>
            <a:r>
              <a:rPr lang="en-US" dirty="0" smtClean="0"/>
              <a:t>not endeavor </a:t>
            </a:r>
            <a:r>
              <a:rPr lang="en-US" dirty="0"/>
              <a:t>to please you as I ought, but was too unyielding in carrying out my own ways; that we </a:t>
            </a:r>
            <a:r>
              <a:rPr lang="en-US" dirty="0" smtClean="0"/>
              <a:t>put an </a:t>
            </a:r>
            <a:r>
              <a:rPr lang="en-US" dirty="0"/>
              <a:t>extreme meaning on what you said and were too sensitive over it; that in view of the </a:t>
            </a:r>
            <a:r>
              <a:rPr lang="en-US" dirty="0" smtClean="0"/>
              <a:t>kindness and </a:t>
            </a:r>
            <a:r>
              <a:rPr lang="en-US" dirty="0"/>
              <a:t>interest which you had heretofore shown for me, I did not show you proper gratitude. I </a:t>
            </a:r>
            <a:r>
              <a:rPr lang="en-US" dirty="0" smtClean="0"/>
              <a:t>regret this </a:t>
            </a:r>
            <a:r>
              <a:rPr lang="en-US" dirty="0"/>
              <a:t>and would do differently another time. . . . </a:t>
            </a:r>
          </a:p>
        </p:txBody>
      </p:sp>
    </p:spTree>
    <p:extLst>
      <p:ext uri="{BB962C8B-B14F-4D97-AF65-F5344CB8AC3E}">
        <p14:creationId xmlns:p14="http://schemas.microsoft.com/office/powerpoint/2010/main" val="2625210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C6274-BD90-4867-80EF-04C19B94EA5A}"/>
              </a:ext>
            </a:extLst>
          </p:cNvPr>
          <p:cNvSpPr>
            <a:spLocks noGrp="1"/>
          </p:cNvSpPr>
          <p:nvPr>
            <p:ph type="title"/>
          </p:nvPr>
        </p:nvSpPr>
        <p:spPr>
          <a:xfrm>
            <a:off x="838200" y="1"/>
            <a:ext cx="10515600" cy="1072054"/>
          </a:xfrm>
        </p:spPr>
        <p:txBody>
          <a:bodyPr/>
          <a:lstStyle/>
          <a:p>
            <a:r>
              <a:rPr lang="en-US" dirty="0" smtClean="0"/>
              <a:t>                      </a:t>
            </a:r>
            <a:r>
              <a:rPr lang="en-US" b="1" i="1" u="sng" dirty="0" smtClean="0">
                <a:solidFill>
                  <a:srgbClr val="7030A0"/>
                </a:solidFill>
                <a:latin typeface="Algerian" pitchFamily="82" charset="0"/>
              </a:rPr>
              <a:t>Reconciliation</a:t>
            </a:r>
            <a:endParaRPr lang="en-US" b="1" i="1" u="sng" dirty="0">
              <a:solidFill>
                <a:srgbClr val="7030A0"/>
              </a:solidFill>
              <a:latin typeface="Algerian" pitchFamily="82" charset="0"/>
            </a:endParaRPr>
          </a:p>
        </p:txBody>
      </p:sp>
      <p:sp>
        <p:nvSpPr>
          <p:cNvPr id="3" name="Content Placeholder 2">
            <a:extLst>
              <a:ext uri="{FF2B5EF4-FFF2-40B4-BE49-F238E27FC236}">
                <a16:creationId xmlns:a16="http://schemas.microsoft.com/office/drawing/2014/main" id="{E007BE76-1A1F-40F3-9879-234F59FDB84A}"/>
              </a:ext>
            </a:extLst>
          </p:cNvPr>
          <p:cNvSpPr>
            <a:spLocks noGrp="1"/>
          </p:cNvSpPr>
          <p:nvPr>
            <p:ph idx="1"/>
          </p:nvPr>
        </p:nvSpPr>
        <p:spPr>
          <a:xfrm>
            <a:off x="0" y="835572"/>
            <a:ext cx="12192000" cy="6022428"/>
          </a:xfrm>
        </p:spPr>
        <p:txBody>
          <a:bodyPr>
            <a:normAutofit lnSpcReduction="10000"/>
          </a:bodyPr>
          <a:lstStyle/>
          <a:p>
            <a:pPr>
              <a:buNone/>
            </a:pPr>
            <a:r>
              <a:rPr lang="en-US" sz="3200" dirty="0" smtClean="0"/>
              <a:t>    </a:t>
            </a:r>
            <a:r>
              <a:rPr lang="en-US" sz="3200" dirty="0"/>
              <a:t>James and Ellen White also had left Colorado in late 1873 and traveled to California. The two </a:t>
            </a:r>
            <a:r>
              <a:rPr lang="en-US" sz="3200" dirty="0" smtClean="0"/>
              <a:t>men who </a:t>
            </a:r>
            <a:r>
              <a:rPr lang="en-US" sz="3200" dirty="0"/>
              <a:t>had differed so seriously in Colorado, met again in Santa Rosa. There, in a manzanita </a:t>
            </a:r>
            <a:r>
              <a:rPr lang="en-US" sz="3200" dirty="0" smtClean="0"/>
              <a:t>thicket, Canright </a:t>
            </a:r>
            <a:r>
              <a:rPr lang="en-US" sz="3200" dirty="0"/>
              <a:t>"broke his heart before God'" and confessed in a season of prayer "that he was all wrong</a:t>
            </a:r>
            <a:r>
              <a:rPr lang="en-US" sz="3200" dirty="0" smtClean="0"/>
              <a:t>."(</a:t>
            </a:r>
            <a:r>
              <a:rPr lang="en-US" sz="3200" dirty="0"/>
              <a:t>Ellen G. White letter 18, 1874.) He and James White walked arm in arm down the road, </a:t>
            </a:r>
            <a:r>
              <a:rPr lang="en-US" sz="3200" dirty="0" smtClean="0"/>
              <a:t>talking. Suddenly </a:t>
            </a:r>
            <a:r>
              <a:rPr lang="en-US" sz="3200" dirty="0"/>
              <a:t>"they stopped in the road and cried upon the necks of each other like two children" (ibid</a:t>
            </a:r>
            <a:r>
              <a:rPr lang="en-US" sz="3200" dirty="0" smtClean="0"/>
              <a:t>.).  </a:t>
            </a:r>
            <a:r>
              <a:rPr lang="en-US" sz="3200" dirty="0"/>
              <a:t>Elder White reported in the Review and Herald, April </a:t>
            </a:r>
            <a:r>
              <a:rPr lang="en-US" sz="3200" dirty="0" smtClean="0"/>
              <a:t>7, 1874</a:t>
            </a:r>
            <a:r>
              <a:rPr lang="en-US" sz="3200" dirty="0"/>
              <a:t>: "The coming of Bro. Canright to </a:t>
            </a:r>
            <a:r>
              <a:rPr lang="en-US" sz="3200" dirty="0" smtClean="0"/>
              <a:t>the State </a:t>
            </a:r>
            <a:r>
              <a:rPr lang="en-US" sz="3200" dirty="0"/>
              <a:t>[of California] seems to have been providential. . . . His success at Watsonville in bringing </a:t>
            </a:r>
            <a:r>
              <a:rPr lang="en-US" sz="3200" dirty="0" smtClean="0"/>
              <a:t>out a </a:t>
            </a:r>
            <a:r>
              <a:rPr lang="en-US" sz="3200" dirty="0"/>
              <a:t>small church, and his discourses at the late quarterly meeting at Santa Rosa, have given him </a:t>
            </a:r>
            <a:r>
              <a:rPr lang="en-US" sz="3200" dirty="0" smtClean="0"/>
              <a:t>a large </a:t>
            </a:r>
            <a:r>
              <a:rPr lang="en-US" sz="3200" dirty="0"/>
              <a:t>place in the hearts of our people here. . . . </a:t>
            </a:r>
            <a:r>
              <a:rPr lang="en-US" sz="3200" dirty="0" smtClean="0"/>
              <a:t>Elders </a:t>
            </a:r>
            <a:r>
              <a:rPr lang="en-US" sz="3200" dirty="0"/>
              <a:t>Loughborough and Canright will </a:t>
            </a:r>
            <a:r>
              <a:rPr lang="en-US" sz="3200" dirty="0" smtClean="0"/>
              <a:t>probably labor </a:t>
            </a:r>
            <a:r>
              <a:rPr lang="en-US" sz="3200" dirty="0"/>
              <a:t>together at present in this State with the tent."</a:t>
            </a:r>
          </a:p>
          <a:p>
            <a:endParaRPr lang="en-US" dirty="0"/>
          </a:p>
        </p:txBody>
      </p:sp>
    </p:spTree>
    <p:extLst>
      <p:ext uri="{BB962C8B-B14F-4D97-AF65-F5344CB8AC3E}">
        <p14:creationId xmlns:p14="http://schemas.microsoft.com/office/powerpoint/2010/main" val="3157949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1F95A-12E2-40F7-864F-D0AB7E023DF2}"/>
              </a:ext>
            </a:extLst>
          </p:cNvPr>
          <p:cNvSpPr>
            <a:spLocks noGrp="1"/>
          </p:cNvSpPr>
          <p:nvPr>
            <p:ph type="title"/>
          </p:nvPr>
        </p:nvSpPr>
        <p:spPr>
          <a:xfrm>
            <a:off x="838200" y="1"/>
            <a:ext cx="10515600" cy="1198178"/>
          </a:xfrm>
        </p:spPr>
        <p:txBody>
          <a:bodyPr/>
          <a:lstStyle/>
          <a:p>
            <a:r>
              <a:rPr lang="en-US" dirty="0" smtClean="0"/>
              <a:t>                      </a:t>
            </a:r>
            <a:r>
              <a:rPr lang="en-US" b="1" i="1" u="sng" dirty="0" smtClean="0">
                <a:solidFill>
                  <a:srgbClr val="FF0000"/>
                </a:solidFill>
                <a:latin typeface="Algerian" pitchFamily="82" charset="0"/>
              </a:rPr>
              <a:t>Testimony on SOP</a:t>
            </a:r>
            <a:endParaRPr lang="en-US" b="1" i="1" u="sng" dirty="0">
              <a:solidFill>
                <a:srgbClr val="FF0000"/>
              </a:solidFill>
              <a:latin typeface="Algerian" pitchFamily="82" charset="0"/>
            </a:endParaRPr>
          </a:p>
        </p:txBody>
      </p:sp>
      <p:sp>
        <p:nvSpPr>
          <p:cNvPr id="3" name="Content Placeholder 2">
            <a:extLst>
              <a:ext uri="{FF2B5EF4-FFF2-40B4-BE49-F238E27FC236}">
                <a16:creationId xmlns:a16="http://schemas.microsoft.com/office/drawing/2014/main" id="{BE017017-BFC9-4117-93F6-73F26B302D97}"/>
              </a:ext>
            </a:extLst>
          </p:cNvPr>
          <p:cNvSpPr>
            <a:spLocks noGrp="1"/>
          </p:cNvSpPr>
          <p:nvPr>
            <p:ph idx="1"/>
          </p:nvPr>
        </p:nvSpPr>
        <p:spPr>
          <a:xfrm>
            <a:off x="0" y="914400"/>
            <a:ext cx="12192000" cy="5943600"/>
          </a:xfrm>
        </p:spPr>
        <p:txBody>
          <a:bodyPr>
            <a:noAutofit/>
          </a:bodyPr>
          <a:lstStyle/>
          <a:p>
            <a:pPr>
              <a:buNone/>
            </a:pPr>
            <a:r>
              <a:rPr lang="en-US" sz="3200" dirty="0" smtClean="0"/>
              <a:t>    </a:t>
            </a:r>
            <a:r>
              <a:rPr lang="en-US" sz="3200" dirty="0"/>
              <a:t>Sister White has stood by her husband and greatly aided him in all this work. </a:t>
            </a:r>
            <a:r>
              <a:rPr lang="en-US" sz="3200" dirty="0" err="1"/>
              <a:t>Eld</a:t>
            </a:r>
            <a:r>
              <a:rPr lang="en-US" sz="3200" dirty="0"/>
              <a:t>. White and </a:t>
            </a:r>
            <a:r>
              <a:rPr lang="en-US" sz="3200" dirty="0" smtClean="0"/>
              <a:t>wife have </a:t>
            </a:r>
            <a:r>
              <a:rPr lang="en-US" sz="3200" dirty="0"/>
              <a:t>lived in Battle Creek for nineteen years. I have lived there, and know that no persons are </a:t>
            </a:r>
            <a:r>
              <a:rPr lang="en-US" sz="3200" dirty="0" smtClean="0"/>
              <a:t>more highly </a:t>
            </a:r>
            <a:r>
              <a:rPr lang="en-US" sz="3200" dirty="0"/>
              <a:t>esteemed there than they are. Any time that Sister White will speak, she can have a </a:t>
            </a:r>
            <a:r>
              <a:rPr lang="en-US" sz="3200" dirty="0" smtClean="0"/>
              <a:t>crowded house</a:t>
            </a:r>
            <a:r>
              <a:rPr lang="en-US" sz="3200" dirty="0"/>
              <a:t>, more than any other </a:t>
            </a:r>
            <a:r>
              <a:rPr lang="en-US" sz="3200" dirty="0" smtClean="0"/>
              <a:t>speaker. At </a:t>
            </a:r>
            <a:r>
              <a:rPr lang="en-US" sz="3200" dirty="0"/>
              <a:t>our annual State camp-meetings where thousands attend, the presence and labors of Bro. </a:t>
            </a:r>
            <a:r>
              <a:rPr lang="en-US" sz="3200" dirty="0" smtClean="0"/>
              <a:t>And Sister </a:t>
            </a:r>
            <a:r>
              <a:rPr lang="en-US" sz="3200" dirty="0"/>
              <a:t>White are always earnestly called for, and nowhere more urgently than in Maine. No </a:t>
            </a:r>
            <a:r>
              <a:rPr lang="en-US" sz="3200" dirty="0" smtClean="0"/>
              <a:t>more devoted</a:t>
            </a:r>
            <a:r>
              <a:rPr lang="en-US" sz="3200" dirty="0"/>
              <a:t>, pious, believing people can be found than those who have thus enjoyed the teachings </a:t>
            </a:r>
            <a:r>
              <a:rPr lang="en-US" sz="3200" dirty="0" smtClean="0"/>
              <a:t>and example </a:t>
            </a:r>
            <a:r>
              <a:rPr lang="en-US" sz="3200" dirty="0"/>
              <a:t>of Sister White for the last twenty-seven years. If she be a medium of Satan to </a:t>
            </a:r>
            <a:r>
              <a:rPr lang="en-US" sz="3200" dirty="0" smtClean="0"/>
              <a:t>deceive men </a:t>
            </a:r>
            <a:r>
              <a:rPr lang="en-US" sz="3200" dirty="0"/>
              <a:t>and women and lead them away from faith in God, Christ, and the Bible, it is about time </a:t>
            </a:r>
            <a:r>
              <a:rPr lang="en-US" sz="3200" dirty="0" smtClean="0"/>
              <a:t>such fruits </a:t>
            </a:r>
            <a:r>
              <a:rPr lang="en-US" sz="3200" dirty="0"/>
              <a:t>began to appear!! . . . "By their fruits ye shall know them."-Review and Herald Extra, </a:t>
            </a:r>
            <a:r>
              <a:rPr lang="en-US" sz="3200" dirty="0" smtClean="0"/>
              <a:t>April 14</a:t>
            </a:r>
            <a:r>
              <a:rPr lang="en-US" sz="3200" dirty="0"/>
              <a:t>, 1874.</a:t>
            </a:r>
          </a:p>
        </p:txBody>
      </p:sp>
    </p:spTree>
    <p:extLst>
      <p:ext uri="{BB962C8B-B14F-4D97-AF65-F5344CB8AC3E}">
        <p14:creationId xmlns:p14="http://schemas.microsoft.com/office/powerpoint/2010/main" val="344315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23D0A-C162-40B4-80C1-12BF92B21F2B}"/>
              </a:ext>
            </a:extLst>
          </p:cNvPr>
          <p:cNvSpPr>
            <a:spLocks noGrp="1"/>
          </p:cNvSpPr>
          <p:nvPr>
            <p:ph type="title"/>
          </p:nvPr>
        </p:nvSpPr>
        <p:spPr>
          <a:xfrm>
            <a:off x="838200" y="1"/>
            <a:ext cx="10515600" cy="1119351"/>
          </a:xfrm>
        </p:spPr>
        <p:txBody>
          <a:bodyPr/>
          <a:lstStyle/>
          <a:p>
            <a:r>
              <a:rPr lang="en-US" dirty="0" smtClean="0"/>
              <a:t>                              </a:t>
            </a:r>
            <a:r>
              <a:rPr lang="en-US" b="1" i="1" u="sng" dirty="0" smtClean="0">
                <a:solidFill>
                  <a:srgbClr val="FFC000"/>
                </a:solidFill>
              </a:rPr>
              <a:t>1877</a:t>
            </a:r>
            <a:endParaRPr lang="en-US" b="1" i="1" u="sng" dirty="0">
              <a:solidFill>
                <a:srgbClr val="FFC000"/>
              </a:solidFill>
            </a:endParaRPr>
          </a:p>
        </p:txBody>
      </p:sp>
      <p:sp>
        <p:nvSpPr>
          <p:cNvPr id="3" name="Content Placeholder 2">
            <a:extLst>
              <a:ext uri="{FF2B5EF4-FFF2-40B4-BE49-F238E27FC236}">
                <a16:creationId xmlns:a16="http://schemas.microsoft.com/office/drawing/2014/main" id="{51AD5583-8CEB-4080-8797-C4AC46939F49}"/>
              </a:ext>
            </a:extLst>
          </p:cNvPr>
          <p:cNvSpPr>
            <a:spLocks noGrp="1"/>
          </p:cNvSpPr>
          <p:nvPr>
            <p:ph idx="1"/>
          </p:nvPr>
        </p:nvSpPr>
        <p:spPr>
          <a:xfrm>
            <a:off x="0" y="867102"/>
            <a:ext cx="12192000" cy="5990897"/>
          </a:xfrm>
        </p:spPr>
        <p:txBody>
          <a:bodyPr>
            <a:normAutofit/>
          </a:bodyPr>
          <a:lstStyle/>
          <a:p>
            <a:r>
              <a:rPr lang="en-US" sz="3200" dirty="0"/>
              <a:t> "I have heard Sr. White speak hundreds of times, have read all her testimonies through </a:t>
            </a:r>
            <a:r>
              <a:rPr lang="en-US" sz="3200" dirty="0" smtClean="0"/>
              <a:t>and through</a:t>
            </a:r>
            <a:r>
              <a:rPr lang="en-US" sz="3200" dirty="0"/>
              <a:t>, most of them many times, and I have never been able to find one immoral sentence in </a:t>
            </a:r>
            <a:r>
              <a:rPr lang="en-US" sz="3200" dirty="0" smtClean="0"/>
              <a:t>the whole </a:t>
            </a:r>
            <a:r>
              <a:rPr lang="en-US" sz="3200" dirty="0"/>
              <a:t>of them, or anything that is not strictly pure and Christian; nothing that leads away from </a:t>
            </a:r>
            <a:r>
              <a:rPr lang="en-US" sz="3200" dirty="0" smtClean="0"/>
              <a:t>the Bible</a:t>
            </a:r>
            <a:r>
              <a:rPr lang="en-US" sz="3200" dirty="0"/>
              <a:t>, or from Christ; but there I find the most earnest appeals to obey God, to love Jesus, to </a:t>
            </a:r>
            <a:r>
              <a:rPr lang="en-US" sz="3200" dirty="0" smtClean="0"/>
              <a:t>believe the </a:t>
            </a:r>
            <a:r>
              <a:rPr lang="en-US" sz="3200" dirty="0"/>
              <a:t>Scriptures, and to search them constantly. I have received great spiritual benefit times </a:t>
            </a:r>
            <a:r>
              <a:rPr lang="en-US" sz="3200" dirty="0" smtClean="0"/>
              <a:t>without number</a:t>
            </a:r>
            <a:r>
              <a:rPr lang="en-US" sz="3200" dirty="0"/>
              <a:t>, from the testimonies. Indeed, I never read them without feeling reproved for my lack </a:t>
            </a:r>
            <a:r>
              <a:rPr lang="en-US" sz="3200" dirty="0" smtClean="0"/>
              <a:t>of faith </a:t>
            </a:r>
            <a:r>
              <a:rPr lang="en-US" sz="3200" dirty="0"/>
              <a:t>in God, lack of devotion, and lack of earnestness in saving souls. If I have any judgment, </a:t>
            </a:r>
            <a:r>
              <a:rPr lang="en-US" sz="3200" dirty="0" smtClean="0"/>
              <a:t>any spiritual </a:t>
            </a:r>
            <a:r>
              <a:rPr lang="en-US" sz="3200" dirty="0"/>
              <a:t>discernment, I pronounce the testimonies to be of the same Spirit and of the same tenor </a:t>
            </a:r>
            <a:r>
              <a:rPr lang="en-US" sz="3200" dirty="0" smtClean="0"/>
              <a:t>as the </a:t>
            </a:r>
            <a:r>
              <a:rPr lang="en-US" sz="3200" dirty="0"/>
              <a:t>Scriptures."-Ibid., April 26, 1877.</a:t>
            </a:r>
          </a:p>
          <a:p>
            <a:endParaRPr lang="en-US" dirty="0"/>
          </a:p>
        </p:txBody>
      </p:sp>
    </p:spTree>
    <p:extLst>
      <p:ext uri="{BB962C8B-B14F-4D97-AF65-F5344CB8AC3E}">
        <p14:creationId xmlns:p14="http://schemas.microsoft.com/office/powerpoint/2010/main" val="1405738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5257800" cy="1072054"/>
          </a:xfrm>
        </p:spPr>
        <p:txBody>
          <a:bodyPr>
            <a:normAutofit/>
          </a:bodyPr>
          <a:lstStyle/>
          <a:p>
            <a:r>
              <a:rPr lang="en-US" dirty="0" smtClean="0"/>
              <a:t>    </a:t>
            </a:r>
            <a:r>
              <a:rPr lang="en-US" b="1" i="1" u="sng" dirty="0" smtClean="0">
                <a:solidFill>
                  <a:srgbClr val="FF0000"/>
                </a:solidFill>
                <a:latin typeface="Algerian" pitchFamily="82" charset="0"/>
              </a:rPr>
              <a:t>In Summation</a:t>
            </a:r>
            <a:endParaRPr lang="en-US" b="1" i="1" u="sng" dirty="0">
              <a:solidFill>
                <a:srgbClr val="FF0000"/>
              </a:solidFill>
              <a:latin typeface="Algerian" pitchFamily="82" charset="0"/>
            </a:endParaRPr>
          </a:p>
        </p:txBody>
      </p:sp>
      <p:pic>
        <p:nvPicPr>
          <p:cNvPr id="5" name="Content Placeholder 4"/>
          <p:cNvPicPr>
            <a:picLocks noGrp="1" noChangeAspect="1"/>
          </p:cNvPicPr>
          <p:nvPr>
            <p:ph sz="half" idx="1"/>
          </p:nvPr>
        </p:nvPicPr>
        <p:blipFill>
          <a:blip r:embed="rId2"/>
          <a:stretch>
            <a:fillRect/>
          </a:stretch>
        </p:blipFill>
        <p:spPr>
          <a:xfrm>
            <a:off x="0" y="812801"/>
            <a:ext cx="6362699" cy="6045198"/>
          </a:xfrm>
          <a:prstGeom prst="rect">
            <a:avLst/>
          </a:prstGeom>
        </p:spPr>
      </p:pic>
      <p:sp>
        <p:nvSpPr>
          <p:cNvPr id="4" name="Content Placeholder 3"/>
          <p:cNvSpPr>
            <a:spLocks noGrp="1"/>
          </p:cNvSpPr>
          <p:nvPr>
            <p:ph sz="half" idx="2"/>
          </p:nvPr>
        </p:nvSpPr>
        <p:spPr>
          <a:xfrm>
            <a:off x="6172200" y="0"/>
            <a:ext cx="6019800" cy="6857999"/>
          </a:xfrm>
        </p:spPr>
        <p:txBody>
          <a:bodyPr>
            <a:noAutofit/>
          </a:bodyPr>
          <a:lstStyle/>
          <a:p>
            <a:r>
              <a:rPr lang="en-US" sz="3200" dirty="0" smtClean="0"/>
              <a:t>1. Dudley Canright became a SDA as a young man and an </a:t>
            </a:r>
            <a:r>
              <a:rPr lang="en-US" sz="3200" dirty="0" smtClean="0"/>
              <a:t>evangelist. 2</a:t>
            </a:r>
            <a:r>
              <a:rPr lang="en-US" sz="3200" dirty="0" smtClean="0"/>
              <a:t>.  He loved the truth and proclaimed it </a:t>
            </a:r>
            <a:r>
              <a:rPr lang="en-US" sz="3200" dirty="0" smtClean="0"/>
              <a:t>wholeheartedly.3</a:t>
            </a:r>
            <a:r>
              <a:rPr lang="en-US" sz="3200" dirty="0" smtClean="0"/>
              <a:t>.  He had periods of despondency and doubt that almost carried him out of the Advent </a:t>
            </a:r>
            <a:r>
              <a:rPr lang="en-US" sz="3200" dirty="0" smtClean="0"/>
              <a:t>message.4</a:t>
            </a:r>
            <a:r>
              <a:rPr lang="en-US" sz="3200" dirty="0" smtClean="0"/>
              <a:t>. While he and his wife had a falling out with the White’s in Colorado in 1873, Canright, overall, had a deep respect and admiration and appreciation for the ministry of James and Ellen White.</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690688"/>
          </a:xfrm>
        </p:spPr>
        <p:txBody>
          <a:bodyPr/>
          <a:lstStyle/>
          <a:p>
            <a:r>
              <a:rPr lang="en-US" dirty="0"/>
              <a:t>                    </a:t>
            </a:r>
          </a:p>
        </p:txBody>
      </p:sp>
      <p:pic>
        <p:nvPicPr>
          <p:cNvPr id="5" name="Content Placeholder 4"/>
          <p:cNvPicPr>
            <a:picLocks noGrp="1" noChangeAspect="1"/>
          </p:cNvPicPr>
          <p:nvPr>
            <p:ph sz="half" idx="1"/>
          </p:nvPr>
        </p:nvPicPr>
        <p:blipFill>
          <a:blip r:embed="rId2" cstate="print"/>
          <a:stretch>
            <a:fillRect/>
          </a:stretch>
        </p:blipFill>
        <p:spPr>
          <a:xfrm>
            <a:off x="0" y="0"/>
            <a:ext cx="6172199" cy="6858000"/>
          </a:xfrm>
          <a:prstGeom prst="rect">
            <a:avLst/>
          </a:prstGeom>
        </p:spPr>
      </p:pic>
      <p:sp>
        <p:nvSpPr>
          <p:cNvPr id="4" name="Content Placeholder 3"/>
          <p:cNvSpPr>
            <a:spLocks noGrp="1"/>
          </p:cNvSpPr>
          <p:nvPr>
            <p:ph sz="half" idx="2"/>
          </p:nvPr>
        </p:nvSpPr>
        <p:spPr>
          <a:xfrm>
            <a:off x="6172200" y="0"/>
            <a:ext cx="6019800" cy="6858000"/>
          </a:xfrm>
        </p:spPr>
        <p:txBody>
          <a:bodyPr>
            <a:normAutofit/>
          </a:bodyPr>
          <a:lstStyle/>
          <a:p>
            <a:r>
              <a:rPr lang="en-US" sz="3000" dirty="0"/>
              <a:t>Dudley Canright was probably right up there with Jones and Wagoneer as a powerful preacher who eventually left the Advent message and became one of its most ardent foes.  He wrote a book that came out in 1889, called ‘Seventh day Adventism Renounced’.  Since it normally takes several months, and sometimes years, for a book to be written, Canright was penning this tirade against Adventism during the time when the 1888 session was transpiring, Sunday laws were being advocated in Congress, and the Latter Rain was starting to fall!</a:t>
            </a:r>
          </a:p>
        </p:txBody>
      </p:sp>
    </p:spTree>
    <p:extLst>
      <p:ext uri="{BB962C8B-B14F-4D97-AF65-F5344CB8AC3E}">
        <p14:creationId xmlns:p14="http://schemas.microsoft.com/office/powerpoint/2010/main" val="2840141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sp>
        <p:nvSpPr>
          <p:cNvPr id="3" name="Content Placeholder 2"/>
          <p:cNvSpPr>
            <a:spLocks noGrp="1"/>
          </p:cNvSpPr>
          <p:nvPr>
            <p:ph sz="half" idx="1"/>
          </p:nvPr>
        </p:nvSpPr>
        <p:spPr>
          <a:xfrm>
            <a:off x="0" y="165100"/>
            <a:ext cx="6019800" cy="6692900"/>
          </a:xfrm>
        </p:spPr>
        <p:txBody>
          <a:bodyPr/>
          <a:lstStyle/>
          <a:p>
            <a:r>
              <a:rPr lang="en-US" dirty="0" smtClean="0"/>
              <a:t>It was time.  It was time for the Advent message to go like fire in a hayfield.  The Latter Rain had started to fall.  Jones and Wagoneer had already preached at Minneapolis. The Blair Bill was being advocated in Congress; Revelation 13 was happening in America!  </a:t>
            </a:r>
          </a:p>
          <a:p>
            <a:r>
              <a:rPr lang="en-US" dirty="0" smtClean="0"/>
              <a:t>And Dudley Canright was leaving Adventism and writing his famous book ‘Seventh Day Adventism Renounced’.  Strange infatuation and blindness!</a:t>
            </a:r>
          </a:p>
          <a:p>
            <a:r>
              <a:rPr lang="en-US" dirty="0"/>
              <a:t>“For if a man think himself to be something, when he is nothing, he deceiveth himself</a:t>
            </a:r>
            <a:r>
              <a:rPr lang="en-US" dirty="0" smtClean="0"/>
              <a:t>.”  Galatians 6:3</a:t>
            </a:r>
            <a:endParaRPr lang="en-US" dirty="0"/>
          </a:p>
        </p:txBody>
      </p:sp>
      <p:pic>
        <p:nvPicPr>
          <p:cNvPr id="5" name="Content Placeholder 4"/>
          <p:cNvPicPr>
            <a:picLocks noGrp="1" noChangeAspect="1"/>
          </p:cNvPicPr>
          <p:nvPr>
            <p:ph sz="half" idx="2"/>
          </p:nvPr>
        </p:nvPicPr>
        <p:blipFill>
          <a:blip r:embed="rId2" cstate="print"/>
          <a:stretch>
            <a:fillRect/>
          </a:stretch>
        </p:blipFill>
        <p:spPr>
          <a:xfrm>
            <a:off x="6019800" y="0"/>
            <a:ext cx="6172200" cy="6858000"/>
          </a:xfrm>
          <a:prstGeom prst="rect">
            <a:avLst/>
          </a:prstGeom>
        </p:spPr>
      </p:pic>
    </p:spTree>
    <p:extLst>
      <p:ext uri="{BB962C8B-B14F-4D97-AF65-F5344CB8AC3E}">
        <p14:creationId xmlns:p14="http://schemas.microsoft.com/office/powerpoint/2010/main" val="2238132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98178"/>
          </a:xfrm>
        </p:spPr>
        <p:txBody>
          <a:bodyPr/>
          <a:lstStyle/>
          <a:p>
            <a:r>
              <a:rPr lang="en-US" dirty="0" smtClean="0"/>
              <a:t>                       </a:t>
            </a:r>
            <a:r>
              <a:rPr lang="en-US" b="1" i="1" u="sng" dirty="0" smtClean="0">
                <a:solidFill>
                  <a:srgbClr val="FF0000"/>
                </a:solidFill>
                <a:latin typeface="Algerian" pitchFamily="82" charset="0"/>
              </a:rPr>
              <a:t>Backdrop</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867104"/>
            <a:ext cx="12192000" cy="5990896"/>
          </a:xfrm>
        </p:spPr>
        <p:txBody>
          <a:bodyPr>
            <a:normAutofit/>
          </a:bodyPr>
          <a:lstStyle/>
          <a:p>
            <a:r>
              <a:rPr lang="en-US" dirty="0"/>
              <a:t> </a:t>
            </a:r>
            <a:r>
              <a:rPr lang="en-US" sz="3600" dirty="0"/>
              <a:t>Mr. Canright was a Seventh-day Adventist for twenty-eight years and an ordained </a:t>
            </a:r>
            <a:r>
              <a:rPr lang="en-US" sz="3600" dirty="0" smtClean="0"/>
              <a:t>minister of </a:t>
            </a:r>
            <a:r>
              <a:rPr lang="en-US" sz="3600" dirty="0"/>
              <a:t>the church for twenty-two years, serving largely as an evangelist, but filling executive </a:t>
            </a:r>
            <a:r>
              <a:rPr lang="en-US" sz="3600" dirty="0" smtClean="0"/>
              <a:t>and other </a:t>
            </a:r>
            <a:r>
              <a:rPr lang="en-US" sz="3600" dirty="0"/>
              <a:t>positions as well. From the time the 1867 diary jottings reveal in </a:t>
            </a:r>
            <a:r>
              <a:rPr lang="en-US" sz="3600" dirty="0" smtClean="0"/>
              <a:t>his experience </a:t>
            </a:r>
            <a:r>
              <a:rPr lang="en-US" sz="3600" dirty="0"/>
              <a:t>periods of victory and confidence and then recurring periods of doubt </a:t>
            </a:r>
            <a:r>
              <a:rPr lang="en-US" sz="3600" dirty="0" smtClean="0"/>
              <a:t>bordering on </a:t>
            </a:r>
            <a:r>
              <a:rPr lang="en-US" sz="3600" dirty="0"/>
              <a:t>atheism,… The Adventists found him to be a man of strength, but plagued </a:t>
            </a:r>
            <a:r>
              <a:rPr lang="en-US" sz="3600" dirty="0" smtClean="0"/>
              <a:t>with recurring </a:t>
            </a:r>
            <a:r>
              <a:rPr lang="en-US" sz="3600" dirty="0"/>
              <a:t>periods of questioning and discouragement, at times resulting in his laying </a:t>
            </a:r>
            <a:r>
              <a:rPr lang="en-US" sz="3600" dirty="0" smtClean="0"/>
              <a:t>down his </a:t>
            </a:r>
            <a:r>
              <a:rPr lang="en-US" sz="3600" dirty="0"/>
              <a:t>ministerial duties and resorting for a time to agricultural activities.  </a:t>
            </a:r>
            <a:r>
              <a:rPr lang="en-US" sz="3600" dirty="0" smtClean="0"/>
              <a:t>Foreword </a:t>
            </a:r>
            <a:r>
              <a:rPr lang="en-US" sz="3600" dirty="0"/>
              <a:t>to book, ‘I Was </a:t>
            </a:r>
            <a:r>
              <a:rPr lang="en-US" sz="3600" dirty="0" smtClean="0"/>
              <a:t>Canright’s </a:t>
            </a:r>
            <a:r>
              <a:rPr lang="en-US" sz="3600" dirty="0"/>
              <a:t>Secretary’. </a:t>
            </a:r>
          </a:p>
        </p:txBody>
      </p:sp>
    </p:spTree>
    <p:extLst>
      <p:ext uri="{BB962C8B-B14F-4D97-AF65-F5344CB8AC3E}">
        <p14:creationId xmlns:p14="http://schemas.microsoft.com/office/powerpoint/2010/main" val="3387746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r>
              <a:rPr lang="en-US" dirty="0" smtClean="0"/>
              <a:t>                               </a:t>
            </a:r>
            <a:endParaRPr lang="en-US" dirty="0"/>
          </a:p>
        </p:txBody>
      </p:sp>
      <p:sp>
        <p:nvSpPr>
          <p:cNvPr id="3" name="Content Placeholder 2"/>
          <p:cNvSpPr>
            <a:spLocks noGrp="1"/>
          </p:cNvSpPr>
          <p:nvPr>
            <p:ph idx="1"/>
          </p:nvPr>
        </p:nvSpPr>
        <p:spPr>
          <a:xfrm>
            <a:off x="0" y="0"/>
            <a:ext cx="12192000" cy="6857999"/>
          </a:xfrm>
        </p:spPr>
        <p:txBody>
          <a:bodyPr>
            <a:normAutofit fontScale="92500" lnSpcReduction="10000"/>
          </a:bodyPr>
          <a:lstStyle/>
          <a:p>
            <a:r>
              <a:rPr lang="en-US" dirty="0"/>
              <a:t> Dudley Marvin, was born soon after their arrival at Kinderhook, Michigan. The date, September 22, 1840. Father Hiram rejoiced, visualizing a muscular youth helping him in the fields and at some future date taking over the farm. Describing his conversion, Canright wrote that he "heard Bro. White's sermon on first-day [Sunday]Note 2I there came to the conclusion to keep the Sabbath of the Lord; and by his grace assisting me, I have been enabled to do so."-Ibid., Jan. 26, 1860, p. 78. Some years later, in recounting his experience, he told Cottrell how he listened to the preaching, devoured Adventist books, and studied his Bible day and night. He was an enthusiastic believer, and longed to convert others to his new found faith. An item appearing in the issue of December 30, 1862, three years after his conversion, revealed his studiousness, his earnestness, and his hopeful spirit: "I have heard most of the objections that infidels and worldly professors can raise against the truth, yet these have only increased my faith in the message, by showing the spirit of its adversary, and the utter foolishness of their arguments. O, how good the truth is now, when we see the signs predicted by our Lord as the harbingers of his return to gather his people, fulfilling in quick succession, and know that the hope of God's children is so soon to be realized . . .  "I deeply feel the need of a pure heart. . . . How little we generally realize the importance of keeping ourselves pure and unspotted from the world. May God help the remnant to </a:t>
            </a:r>
            <a:r>
              <a:rPr lang="en-US" dirty="0" smtClean="0"/>
              <a:t>seek meekness</a:t>
            </a:r>
            <a:r>
              <a:rPr lang="en-US" dirty="0"/>
              <a:t>, that they may be hid in the day of the Lord's anger, is the prayer of </a:t>
            </a:r>
            <a:r>
              <a:rPr lang="en-US" dirty="0" smtClean="0"/>
              <a:t>your unworthy </a:t>
            </a:r>
            <a:r>
              <a:rPr lang="en-US" dirty="0"/>
              <a:t>brother."</a:t>
            </a:r>
          </a:p>
        </p:txBody>
      </p:sp>
    </p:spTree>
    <p:extLst>
      <p:ext uri="{BB962C8B-B14F-4D97-AF65-F5344CB8AC3E}">
        <p14:creationId xmlns:p14="http://schemas.microsoft.com/office/powerpoint/2010/main" val="908802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19351"/>
          </a:xfrm>
        </p:spPr>
        <p:txBody>
          <a:bodyPr/>
          <a:lstStyle/>
          <a:p>
            <a:r>
              <a:rPr lang="en-US" dirty="0" smtClean="0"/>
              <a:t>       </a:t>
            </a:r>
            <a:r>
              <a:rPr lang="en-US" b="1" i="1" u="sng" dirty="0" smtClean="0">
                <a:solidFill>
                  <a:srgbClr val="00B050"/>
                </a:solidFill>
                <a:latin typeface="Algerian" pitchFamily="82" charset="0"/>
              </a:rPr>
              <a:t>Canright talks with James White</a:t>
            </a:r>
            <a:endParaRPr lang="en-US" b="1" i="1" u="sng" dirty="0">
              <a:solidFill>
                <a:srgbClr val="00B050"/>
              </a:solidFill>
              <a:latin typeface="Algerian" pitchFamily="82" charset="0"/>
            </a:endParaRPr>
          </a:p>
        </p:txBody>
      </p:sp>
      <p:sp>
        <p:nvSpPr>
          <p:cNvPr id="3" name="Content Placeholder 2"/>
          <p:cNvSpPr>
            <a:spLocks noGrp="1"/>
          </p:cNvSpPr>
          <p:nvPr>
            <p:ph idx="1"/>
          </p:nvPr>
        </p:nvSpPr>
        <p:spPr>
          <a:xfrm>
            <a:off x="0" y="867104"/>
            <a:ext cx="12192000" cy="5990896"/>
          </a:xfrm>
        </p:spPr>
        <p:txBody>
          <a:bodyPr>
            <a:normAutofit/>
          </a:bodyPr>
          <a:lstStyle/>
          <a:p>
            <a:r>
              <a:rPr lang="en-US" dirty="0"/>
              <a:t> Dudley felt called to the ministry. It was not surprising, therefore, that when about </a:t>
            </a:r>
            <a:r>
              <a:rPr lang="en-US" dirty="0" smtClean="0"/>
              <a:t>twenty one </a:t>
            </a:r>
            <a:r>
              <a:rPr lang="en-US" dirty="0"/>
              <a:t>years of age he traveled the nearly forty miles north to Battle Creek to talk with </a:t>
            </a:r>
            <a:r>
              <a:rPr lang="en-US" dirty="0" smtClean="0"/>
              <a:t>Elder James </a:t>
            </a:r>
            <a:r>
              <a:rPr lang="en-US" dirty="0"/>
              <a:t>White about entering this line of work. Elder White recounted the experience a </a:t>
            </a:r>
            <a:r>
              <a:rPr lang="en-US" dirty="0" smtClean="0"/>
              <a:t>few years </a:t>
            </a:r>
            <a:r>
              <a:rPr lang="en-US" dirty="0"/>
              <a:t>later</a:t>
            </a:r>
            <a:r>
              <a:rPr lang="en-US" dirty="0" smtClean="0"/>
              <a:t>: </a:t>
            </a:r>
            <a:r>
              <a:rPr lang="en-US" dirty="0"/>
              <a:t>"He [Canright] came from Coldwater to talk with me on the subject of his preaching. </a:t>
            </a:r>
            <a:r>
              <a:rPr lang="en-US" dirty="0" smtClean="0"/>
              <a:t>I spent </a:t>
            </a:r>
            <a:r>
              <a:rPr lang="en-US" dirty="0"/>
              <a:t>about an hour with him</a:t>
            </a:r>
            <a:r>
              <a:rPr lang="en-US" dirty="0" smtClean="0"/>
              <a:t>.  </a:t>
            </a:r>
            <a:r>
              <a:rPr lang="en-US" dirty="0"/>
              <a:t>"I said to him, 'Do not content yourself with being a small preacher, but be somebody, </a:t>
            </a:r>
            <a:r>
              <a:rPr lang="en-US" dirty="0" smtClean="0"/>
              <a:t>or die</a:t>
            </a:r>
            <a:r>
              <a:rPr lang="en-US" dirty="0"/>
              <a:t>, trying. Do not go out to be a pet, but go out into the field, with the weight of the </a:t>
            </a:r>
            <a:r>
              <a:rPr lang="en-US" dirty="0" smtClean="0"/>
              <a:t>work upon </a:t>
            </a:r>
            <a:r>
              <a:rPr lang="en-US" dirty="0"/>
              <a:t>you, with steady principles, and stand your ground</a:t>
            </a:r>
            <a:r>
              <a:rPr lang="en-US" dirty="0" smtClean="0"/>
              <a:t>. "</a:t>
            </a:r>
            <a:r>
              <a:rPr lang="en-US" dirty="0"/>
              <a:t>The last thing I did, was to present him with one of our English Bibles, and a pair </a:t>
            </a:r>
            <a:r>
              <a:rPr lang="en-US" dirty="0" smtClean="0"/>
              <a:t>of charts</a:t>
            </a:r>
            <a:r>
              <a:rPr lang="en-US" dirty="0"/>
              <a:t>, saying, as I did so, 'Here Dudley, take these, go out and try it. When you </a:t>
            </a:r>
            <a:r>
              <a:rPr lang="en-US" dirty="0" smtClean="0"/>
              <a:t>become satisfied </a:t>
            </a:r>
            <a:r>
              <a:rPr lang="en-US" dirty="0"/>
              <a:t>that you have made a mistake, bring them back</a:t>
            </a:r>
            <a:r>
              <a:rPr lang="en-US" dirty="0" smtClean="0"/>
              <a:t>.  </a:t>
            </a:r>
            <a:r>
              <a:rPr lang="en-US" dirty="0"/>
              <a:t>"The next May, at the conference, I met him, and asked him, 'What about those charts </a:t>
            </a:r>
            <a:r>
              <a:rPr lang="en-US" dirty="0" smtClean="0"/>
              <a:t>and the </a:t>
            </a:r>
            <a:r>
              <a:rPr lang="en-US" dirty="0"/>
              <a:t>Bible</a:t>
            </a:r>
            <a:r>
              <a:rPr lang="en-US" dirty="0" smtClean="0"/>
              <a:t>? "</a:t>
            </a:r>
            <a:r>
              <a:rPr lang="en-US" dirty="0"/>
              <a:t>He replied, 'Bro. White, you have lost them</a:t>
            </a:r>
            <a:r>
              <a:rPr lang="en-US" dirty="0" smtClean="0"/>
              <a:t>. "</a:t>
            </a:r>
            <a:r>
              <a:rPr lang="en-US" dirty="0"/>
              <a:t>Thank God! I would like to lose more in the same way. </a:t>
            </a:r>
            <a:r>
              <a:rPr lang="en-US" dirty="0" smtClean="0"/>
              <a:t>“</a:t>
            </a:r>
            <a:endParaRPr lang="en-US" dirty="0"/>
          </a:p>
        </p:txBody>
      </p:sp>
    </p:spTree>
    <p:extLst>
      <p:ext uri="{BB962C8B-B14F-4D97-AF65-F5344CB8AC3E}">
        <p14:creationId xmlns:p14="http://schemas.microsoft.com/office/powerpoint/2010/main" val="1082071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444499"/>
          </a:xfrm>
        </p:spPr>
        <p:txBody>
          <a:bodyPr>
            <a:normAutofit fontScale="90000"/>
          </a:bodyPr>
          <a:lstStyle/>
          <a:p>
            <a:r>
              <a:rPr lang="en-US" dirty="0" smtClean="0"/>
              <a:t>                       </a:t>
            </a:r>
            <a:r>
              <a:rPr lang="en-US" b="1" i="1" u="sng" dirty="0" smtClean="0">
                <a:solidFill>
                  <a:srgbClr val="FF0000"/>
                </a:solidFill>
              </a:rPr>
              <a:t>Canright’s Testimony</a:t>
            </a:r>
            <a:endParaRPr lang="en-US" b="1" i="1" u="sng" dirty="0">
              <a:solidFill>
                <a:srgbClr val="FF0000"/>
              </a:solidFill>
            </a:endParaRPr>
          </a:p>
        </p:txBody>
      </p:sp>
      <p:sp>
        <p:nvSpPr>
          <p:cNvPr id="3" name="Content Placeholder 2"/>
          <p:cNvSpPr>
            <a:spLocks noGrp="1"/>
          </p:cNvSpPr>
          <p:nvPr>
            <p:ph idx="1"/>
          </p:nvPr>
        </p:nvSpPr>
        <p:spPr>
          <a:xfrm>
            <a:off x="0" y="444500"/>
            <a:ext cx="12192000" cy="6413499"/>
          </a:xfrm>
        </p:spPr>
        <p:txBody>
          <a:bodyPr>
            <a:normAutofit fontScale="92500" lnSpcReduction="10000"/>
          </a:bodyPr>
          <a:lstStyle/>
          <a:p>
            <a:r>
              <a:rPr lang="en-US" dirty="0"/>
              <a:t>"Present truth looks clearer and more beautiful to us the more we study it," wrote young Canright a few weeks later. "Praise the Lord for a religion that agrees with the Bible, common sense, and the wants of man."-Ibid., Nov. 8, 1864.  November found him on his own in Jackson, Indiana, giving forty-eight lectures in about six weeks' time to a crowded meetinghouse. There fifteen began to keep the Sabbath, twelve subscribed to the Review and Herald, and in all $40 worth of books were sold. (Ibid. Dec. 6, 1864.)  The meetings met with favor. In an adjoining district the people offered to furnish the workers with wood, lights, board, et cetera if they could also enjoy a course of lectures (ibid.). In late April of the following year a conference meeting was held at Lovett's Grove, Ohio. The workers there were dependent on Michigan for visiting speakers. They were overjoyed when "Brother Canright" came to help them. "Never in Ohio have we had a better conference than this," the Review reported. "One brother and his companion, came a three days' journey to meet with us; and they departed rejoicing in the blessed hope, not regarding time or expense, that they might hear the preached word, and mingle their devotions with the people of God."-Ibid., May 9, 1865.  With so fruitful a ministry, it is little wonder that D. M. Canright was ordained to the </a:t>
            </a:r>
            <a:r>
              <a:rPr lang="en-US" dirty="0" smtClean="0"/>
              <a:t>gospel ministry </a:t>
            </a:r>
            <a:r>
              <a:rPr lang="en-US" dirty="0"/>
              <a:t>when he was only twenty-four years of age. On May 29, 1865, the </a:t>
            </a:r>
            <a:r>
              <a:rPr lang="en-US" dirty="0" smtClean="0"/>
              <a:t>ordination service </a:t>
            </a:r>
            <a:r>
              <a:rPr lang="en-US" dirty="0"/>
              <a:t>was conducted in Battle Creek, Michigan, by J. N. Loughborough, and by James</a:t>
            </a:r>
          </a:p>
          <a:p>
            <a:r>
              <a:rPr lang="en-US" dirty="0"/>
              <a:t>White. (Ibid., June 6, 1865.) </a:t>
            </a:r>
          </a:p>
        </p:txBody>
      </p:sp>
    </p:spTree>
    <p:extLst>
      <p:ext uri="{BB962C8B-B14F-4D97-AF65-F5344CB8AC3E}">
        <p14:creationId xmlns:p14="http://schemas.microsoft.com/office/powerpoint/2010/main" val="4059489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56289"/>
          </a:xfrm>
        </p:spPr>
        <p:txBody>
          <a:bodyPr/>
          <a:lstStyle/>
          <a:p>
            <a:r>
              <a:rPr lang="en-US" dirty="0" smtClean="0"/>
              <a:t>                      </a:t>
            </a:r>
            <a:r>
              <a:rPr lang="en-US" b="1" i="1" u="sng" dirty="0" smtClean="0">
                <a:solidFill>
                  <a:srgbClr val="0070C0"/>
                </a:solidFill>
                <a:latin typeface="Algerian" pitchFamily="82" charset="0"/>
              </a:rPr>
              <a:t>Evangelism</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835572"/>
            <a:ext cx="12192000" cy="6022427"/>
          </a:xfrm>
        </p:spPr>
        <p:txBody>
          <a:bodyPr>
            <a:normAutofit fontScale="92500"/>
          </a:bodyPr>
          <a:lstStyle/>
          <a:p>
            <a:r>
              <a:rPr lang="en-US" dirty="0"/>
              <a:t> But in New England the team found themselves in conservative territory. The response </a:t>
            </a:r>
            <a:r>
              <a:rPr lang="en-US" dirty="0" smtClean="0"/>
              <a:t>was less </a:t>
            </a:r>
            <a:r>
              <a:rPr lang="en-US" dirty="0"/>
              <a:t>spontaneous than it had been in Michigan. The workers made Norridgewock, </a:t>
            </a:r>
            <a:r>
              <a:rPr lang="en-US" dirty="0" smtClean="0"/>
              <a:t>Maine, their </a:t>
            </a:r>
            <a:r>
              <a:rPr lang="en-US" dirty="0"/>
              <a:t>center, and planned to visit other New England communities, while continuing </a:t>
            </a:r>
            <a:r>
              <a:rPr lang="en-US" dirty="0" smtClean="0"/>
              <a:t>with regular </a:t>
            </a:r>
            <a:r>
              <a:rPr lang="en-US" dirty="0"/>
              <a:t>appointments at Norridgewock. Cornville, Eddington, Topsham, </a:t>
            </a:r>
            <a:r>
              <a:rPr lang="en-US" dirty="0" smtClean="0"/>
              <a:t>Portland, Falmouth</a:t>
            </a:r>
            <a:r>
              <a:rPr lang="en-US" dirty="0"/>
              <a:t>, Hartland-in all these towns Andrews and Canright labored and the </a:t>
            </a:r>
            <a:r>
              <a:rPr lang="en-US" dirty="0" smtClean="0"/>
              <a:t>people benefited </a:t>
            </a:r>
            <a:r>
              <a:rPr lang="en-US" dirty="0"/>
              <a:t>from their ministry. They proved a great source of encouragement to </a:t>
            </a:r>
            <a:r>
              <a:rPr lang="en-US" dirty="0" smtClean="0"/>
              <a:t>the scattered </a:t>
            </a:r>
            <a:r>
              <a:rPr lang="en-US" dirty="0"/>
              <a:t>Adventists, one of whom wrote: "Our hearts have been much comforted by </a:t>
            </a:r>
            <a:r>
              <a:rPr lang="en-US" dirty="0" smtClean="0"/>
              <a:t>the coming </a:t>
            </a:r>
            <a:r>
              <a:rPr lang="en-US" dirty="0"/>
              <a:t>of Bro. Canright among us, and the return of our dear Bro. Andrews."-Ibid., Nov. </a:t>
            </a:r>
            <a:r>
              <a:rPr lang="en-US" dirty="0" smtClean="0"/>
              <a:t>6,1866.  </a:t>
            </a:r>
            <a:r>
              <a:rPr lang="en-US" dirty="0"/>
              <a:t>At least once Canright reported a "complete failure" of his meeting-at Canaan, Maine (ibid</a:t>
            </a:r>
            <a:r>
              <a:rPr lang="en-US" dirty="0" smtClean="0"/>
              <a:t>., Feb</a:t>
            </a:r>
            <a:r>
              <a:rPr lang="en-US" dirty="0"/>
              <a:t>. 5, 1867). Winter storms, cold hearts, and the natural conservatism of the people </a:t>
            </a:r>
            <a:r>
              <a:rPr lang="en-US" dirty="0" smtClean="0"/>
              <a:t>made labor </a:t>
            </a:r>
            <a:r>
              <a:rPr lang="en-US" dirty="0"/>
              <a:t>in New England </a:t>
            </a:r>
            <a:r>
              <a:rPr lang="en-US" dirty="0" smtClean="0"/>
              <a:t>difficult. When </a:t>
            </a:r>
            <a:r>
              <a:rPr lang="en-US" dirty="0"/>
              <a:t>Elder Andrews returned to Norridgewock after a visit to New York he </a:t>
            </a:r>
            <a:r>
              <a:rPr lang="en-US" dirty="0" smtClean="0"/>
              <a:t>heartily commended the "zealous</a:t>
            </a:r>
            <a:r>
              <a:rPr lang="en-US" dirty="0"/>
              <a:t>, devoted, and faithful labors of Bro. Canright," and stated </a:t>
            </a:r>
            <a:r>
              <a:rPr lang="en-US" dirty="0" smtClean="0"/>
              <a:t>that during his absence </a:t>
            </a:r>
            <a:r>
              <a:rPr lang="en-US" dirty="0"/>
              <a:t>eighteen had joined the church, and "between thirty and forty take </a:t>
            </a:r>
            <a:r>
              <a:rPr lang="en-US" dirty="0" smtClean="0"/>
              <a:t>an active </a:t>
            </a:r>
            <a:r>
              <a:rPr lang="en-US" dirty="0"/>
              <a:t>part in the evening prayer-meetings." Tobacco had been "banished from the ranks."</a:t>
            </a:r>
          </a:p>
          <a:p>
            <a:r>
              <a:rPr lang="en-US" dirty="0"/>
              <a:t>(Ibid., Feb. 19, 1867.) There was great hope for the future.</a:t>
            </a:r>
          </a:p>
        </p:txBody>
      </p:sp>
    </p:spTree>
    <p:extLst>
      <p:ext uri="{BB962C8B-B14F-4D97-AF65-F5344CB8AC3E}">
        <p14:creationId xmlns:p14="http://schemas.microsoft.com/office/powerpoint/2010/main" val="3584391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35572"/>
          </a:xfrm>
        </p:spPr>
        <p:txBody>
          <a:bodyPr/>
          <a:lstStyle/>
          <a:p>
            <a:r>
              <a:rPr lang="en-US" dirty="0" smtClean="0"/>
              <a:t>             </a:t>
            </a:r>
            <a:r>
              <a:rPr lang="en-US" b="1" i="1" u="sng" dirty="0" smtClean="0">
                <a:solidFill>
                  <a:srgbClr val="FFC000"/>
                </a:solidFill>
              </a:rPr>
              <a:t>Successes and Failures</a:t>
            </a:r>
            <a:endParaRPr lang="en-US" b="1" i="1" u="sng" dirty="0">
              <a:solidFill>
                <a:srgbClr val="FFC000"/>
              </a:solidFill>
            </a:endParaRPr>
          </a:p>
        </p:txBody>
      </p:sp>
      <p:sp>
        <p:nvSpPr>
          <p:cNvPr id="3" name="Content Placeholder 2"/>
          <p:cNvSpPr>
            <a:spLocks noGrp="1"/>
          </p:cNvSpPr>
          <p:nvPr>
            <p:ph idx="1"/>
          </p:nvPr>
        </p:nvSpPr>
        <p:spPr>
          <a:xfrm>
            <a:off x="0" y="709448"/>
            <a:ext cx="12192000" cy="6148551"/>
          </a:xfrm>
        </p:spPr>
        <p:txBody>
          <a:bodyPr>
            <a:normAutofit lnSpcReduction="10000"/>
          </a:bodyPr>
          <a:lstStyle/>
          <a:p>
            <a:pPr>
              <a:buNone/>
            </a:pPr>
            <a:r>
              <a:rPr lang="en-US" dirty="0" smtClean="0"/>
              <a:t>   </a:t>
            </a:r>
            <a:r>
              <a:rPr lang="en-US" dirty="0"/>
              <a:t>It was during this period that certain perplexing weaknesses first began to reveal </a:t>
            </a:r>
            <a:r>
              <a:rPr lang="en-US" dirty="0" smtClean="0"/>
              <a:t>themselves in </a:t>
            </a:r>
            <a:r>
              <a:rPr lang="en-US" dirty="0"/>
              <a:t>Canright's character. For lengthening periods of time he would be deeply </a:t>
            </a:r>
            <a:r>
              <a:rPr lang="en-US" dirty="0" smtClean="0"/>
              <a:t>discouraged. Doubt </a:t>
            </a:r>
            <a:r>
              <a:rPr lang="en-US" dirty="0"/>
              <a:t>would sweep over his mind. He belief in God would waver and on at least </a:t>
            </a:r>
            <a:r>
              <a:rPr lang="en-US" dirty="0" smtClean="0"/>
              <a:t>one occasion he veered </a:t>
            </a:r>
            <a:r>
              <a:rPr lang="en-US" dirty="0"/>
              <a:t>toward atheism. Then, with success in his work and </a:t>
            </a:r>
            <a:r>
              <a:rPr lang="en-US" dirty="0" smtClean="0"/>
              <a:t>encouragement from </a:t>
            </a:r>
            <a:r>
              <a:rPr lang="en-US" dirty="0"/>
              <a:t>his brethren, he would rise from the gloomy depths of depression. In a </a:t>
            </a:r>
            <a:r>
              <a:rPr lang="en-US" dirty="0" smtClean="0"/>
              <a:t>small handwritten </a:t>
            </a:r>
            <a:r>
              <a:rPr lang="en-US" dirty="0"/>
              <a:t>diary kept during 1867, he described how at times he almost doubted "</a:t>
            </a:r>
            <a:r>
              <a:rPr lang="en-US" dirty="0" smtClean="0"/>
              <a:t>present truth.“ He </a:t>
            </a:r>
            <a:r>
              <a:rPr lang="en-US" dirty="0"/>
              <a:t>wrote of his temptation toward exhibitions of pride, self-exaltation, and </a:t>
            </a:r>
            <a:r>
              <a:rPr lang="en-US" dirty="0" smtClean="0"/>
              <a:t>a spirit </a:t>
            </a:r>
            <a:r>
              <a:rPr lang="en-US" dirty="0"/>
              <a:t>of harshness toward others. He once declared that he was spiritually sick; he </a:t>
            </a:r>
            <a:r>
              <a:rPr lang="en-US" dirty="0" smtClean="0"/>
              <a:t>feared that </a:t>
            </a:r>
            <a:r>
              <a:rPr lang="en-US" dirty="0"/>
              <a:t>God had forsaken him, and was tortured with the thought that he would </a:t>
            </a:r>
            <a:r>
              <a:rPr lang="en-US" dirty="0" smtClean="0"/>
              <a:t>be eternally </a:t>
            </a:r>
            <a:r>
              <a:rPr lang="en-US" dirty="0"/>
              <a:t>lost. He suffered from frequent headaches and often mentioned that he was ill. </a:t>
            </a:r>
            <a:r>
              <a:rPr lang="en-US" dirty="0" smtClean="0"/>
              <a:t>But </a:t>
            </a:r>
            <a:r>
              <a:rPr lang="en-US" dirty="0"/>
              <a:t>on the last day of that year he wrote that God had saved him from falling and that </a:t>
            </a:r>
            <a:r>
              <a:rPr lang="en-US" dirty="0" smtClean="0"/>
              <a:t>he still </a:t>
            </a:r>
            <a:r>
              <a:rPr lang="en-US" dirty="0"/>
              <a:t>trusted in Him. The year, he said, had been a mingling of deep sorrow and great </a:t>
            </a:r>
            <a:r>
              <a:rPr lang="en-US" dirty="0" smtClean="0"/>
              <a:t>joy. The </a:t>
            </a:r>
            <a:r>
              <a:rPr lang="en-US" dirty="0"/>
              <a:t>happiest event of that year was his marriage. In late March, 1867, Canright wrote </a:t>
            </a:r>
            <a:r>
              <a:rPr lang="en-US" dirty="0" smtClean="0"/>
              <a:t>with keen </a:t>
            </a:r>
            <a:r>
              <a:rPr lang="en-US" dirty="0"/>
              <a:t>anticipation, "I now go home to spend a few weeks in Michigan" (ibid., April 23, </a:t>
            </a:r>
            <a:r>
              <a:rPr lang="en-US" dirty="0" smtClean="0"/>
              <a:t>1867)</a:t>
            </a:r>
            <a:endParaRPr lang="en-US" dirty="0"/>
          </a:p>
        </p:txBody>
      </p:sp>
    </p:spTree>
    <p:extLst>
      <p:ext uri="{BB962C8B-B14F-4D97-AF65-F5344CB8AC3E}">
        <p14:creationId xmlns:p14="http://schemas.microsoft.com/office/powerpoint/2010/main" val="20314273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TotalTime>
  <Words>4290</Words>
  <Application>Microsoft Office PowerPoint</Application>
  <PresentationFormat>Widescreen</PresentationFormat>
  <Paragraphs>41</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Algerian</vt:lpstr>
      <vt:lpstr>Arial</vt:lpstr>
      <vt:lpstr>Bahnschrift SemiBold Condensed</vt:lpstr>
      <vt:lpstr>Calibri</vt:lpstr>
      <vt:lpstr>Calibri Light</vt:lpstr>
      <vt:lpstr>Office Theme</vt:lpstr>
      <vt:lpstr>Dudley Canright,pt. 1</vt:lpstr>
      <vt:lpstr>                    </vt:lpstr>
      <vt:lpstr>PowerPoint Presentation</vt:lpstr>
      <vt:lpstr>                       Backdrop</vt:lpstr>
      <vt:lpstr>                               </vt:lpstr>
      <vt:lpstr>       Canright talks with James White</vt:lpstr>
      <vt:lpstr>                       Canright’s Testimony</vt:lpstr>
      <vt:lpstr>                      Evangelism</vt:lpstr>
      <vt:lpstr>             Successes and Failures</vt:lpstr>
      <vt:lpstr>                    Belief in the SOP!</vt:lpstr>
      <vt:lpstr>              Butler and Canright</vt:lpstr>
      <vt:lpstr>           Almost Gives Up the Faith</vt:lpstr>
      <vt:lpstr>              Canright’s Character</vt:lpstr>
      <vt:lpstr>               Trouble in Colorado-1873</vt:lpstr>
      <vt:lpstr>            Just About……………..Again</vt:lpstr>
      <vt:lpstr>                      Reconciliation</vt:lpstr>
      <vt:lpstr>                      Testimony on SOP</vt:lpstr>
      <vt:lpstr>                              1877</vt:lpstr>
      <vt:lpstr>    In Summation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Dudley Canwright</dc:title>
  <dc:creator>All Public</dc:creator>
  <cp:lastModifiedBy>All Public</cp:lastModifiedBy>
  <cp:revision>19</cp:revision>
  <dcterms:created xsi:type="dcterms:W3CDTF">2019-06-04T18:43:38Z</dcterms:created>
  <dcterms:modified xsi:type="dcterms:W3CDTF">2019-06-10T19:03:25Z</dcterms:modified>
</cp:coreProperties>
</file>