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71" r:id="rId10"/>
    <p:sldId id="265" r:id="rId11"/>
    <p:sldId id="266" r:id="rId12"/>
    <p:sldId id="267" r:id="rId13"/>
    <p:sldId id="269" r:id="rId14"/>
    <p:sldId id="268" r:id="rId15"/>
    <p:sldId id="270" r:id="rId16"/>
    <p:sldId id="272"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82B9A8-4674-4B74-B237-73E4479F3497}" type="datetimeFigureOut">
              <a:rPr lang="en-US" smtClean="0"/>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EE3AC-9A98-449A-B55A-9C73917A31A2}" type="slidenum">
              <a:rPr lang="en-US" smtClean="0"/>
              <a:t>‹#›</a:t>
            </a:fld>
            <a:endParaRPr lang="en-US"/>
          </a:p>
        </p:txBody>
      </p:sp>
    </p:spTree>
    <p:extLst>
      <p:ext uri="{BB962C8B-B14F-4D97-AF65-F5344CB8AC3E}">
        <p14:creationId xmlns:p14="http://schemas.microsoft.com/office/powerpoint/2010/main" val="1724154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82B9A8-4674-4B74-B237-73E4479F3497}" type="datetimeFigureOut">
              <a:rPr lang="en-US" smtClean="0"/>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EE3AC-9A98-449A-B55A-9C73917A31A2}" type="slidenum">
              <a:rPr lang="en-US" smtClean="0"/>
              <a:t>‹#›</a:t>
            </a:fld>
            <a:endParaRPr lang="en-US"/>
          </a:p>
        </p:txBody>
      </p:sp>
    </p:spTree>
    <p:extLst>
      <p:ext uri="{BB962C8B-B14F-4D97-AF65-F5344CB8AC3E}">
        <p14:creationId xmlns:p14="http://schemas.microsoft.com/office/powerpoint/2010/main" val="539770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82B9A8-4674-4B74-B237-73E4479F3497}" type="datetimeFigureOut">
              <a:rPr lang="en-US" smtClean="0"/>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EE3AC-9A98-449A-B55A-9C73917A31A2}" type="slidenum">
              <a:rPr lang="en-US" smtClean="0"/>
              <a:t>‹#›</a:t>
            </a:fld>
            <a:endParaRPr lang="en-US"/>
          </a:p>
        </p:txBody>
      </p:sp>
    </p:spTree>
    <p:extLst>
      <p:ext uri="{BB962C8B-B14F-4D97-AF65-F5344CB8AC3E}">
        <p14:creationId xmlns:p14="http://schemas.microsoft.com/office/powerpoint/2010/main" val="2031560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82B9A8-4674-4B74-B237-73E4479F3497}" type="datetimeFigureOut">
              <a:rPr lang="en-US" smtClean="0"/>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EE3AC-9A98-449A-B55A-9C73917A31A2}" type="slidenum">
              <a:rPr lang="en-US" smtClean="0"/>
              <a:t>‹#›</a:t>
            </a:fld>
            <a:endParaRPr lang="en-US"/>
          </a:p>
        </p:txBody>
      </p:sp>
    </p:spTree>
    <p:extLst>
      <p:ext uri="{BB962C8B-B14F-4D97-AF65-F5344CB8AC3E}">
        <p14:creationId xmlns:p14="http://schemas.microsoft.com/office/powerpoint/2010/main" val="2755162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482B9A8-4674-4B74-B237-73E4479F3497}" type="datetimeFigureOut">
              <a:rPr lang="en-US" smtClean="0"/>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EE3AC-9A98-449A-B55A-9C73917A31A2}" type="slidenum">
              <a:rPr lang="en-US" smtClean="0"/>
              <a:t>‹#›</a:t>
            </a:fld>
            <a:endParaRPr lang="en-US"/>
          </a:p>
        </p:txBody>
      </p:sp>
    </p:spTree>
    <p:extLst>
      <p:ext uri="{BB962C8B-B14F-4D97-AF65-F5344CB8AC3E}">
        <p14:creationId xmlns:p14="http://schemas.microsoft.com/office/powerpoint/2010/main" val="1248549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82B9A8-4674-4B74-B237-73E4479F3497}" type="datetimeFigureOut">
              <a:rPr lang="en-US" smtClean="0"/>
              <a:t>8/27/2018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0EE3AC-9A98-449A-B55A-9C73917A31A2}" type="slidenum">
              <a:rPr lang="en-US" smtClean="0"/>
              <a:t>‹#›</a:t>
            </a:fld>
            <a:endParaRPr lang="en-US"/>
          </a:p>
        </p:txBody>
      </p:sp>
    </p:spTree>
    <p:extLst>
      <p:ext uri="{BB962C8B-B14F-4D97-AF65-F5344CB8AC3E}">
        <p14:creationId xmlns:p14="http://schemas.microsoft.com/office/powerpoint/2010/main" val="2021259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82B9A8-4674-4B74-B237-73E4479F3497}" type="datetimeFigureOut">
              <a:rPr lang="en-US" smtClean="0"/>
              <a:t>8/27/2018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0EE3AC-9A98-449A-B55A-9C73917A31A2}" type="slidenum">
              <a:rPr lang="en-US" smtClean="0"/>
              <a:t>‹#›</a:t>
            </a:fld>
            <a:endParaRPr lang="en-US"/>
          </a:p>
        </p:txBody>
      </p:sp>
    </p:spTree>
    <p:extLst>
      <p:ext uri="{BB962C8B-B14F-4D97-AF65-F5344CB8AC3E}">
        <p14:creationId xmlns:p14="http://schemas.microsoft.com/office/powerpoint/2010/main" val="3348066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82B9A8-4674-4B74-B237-73E4479F3497}" type="datetimeFigureOut">
              <a:rPr lang="en-US" smtClean="0"/>
              <a:t>8/27/2018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0EE3AC-9A98-449A-B55A-9C73917A31A2}" type="slidenum">
              <a:rPr lang="en-US" smtClean="0"/>
              <a:t>‹#›</a:t>
            </a:fld>
            <a:endParaRPr lang="en-US"/>
          </a:p>
        </p:txBody>
      </p:sp>
    </p:spTree>
    <p:extLst>
      <p:ext uri="{BB962C8B-B14F-4D97-AF65-F5344CB8AC3E}">
        <p14:creationId xmlns:p14="http://schemas.microsoft.com/office/powerpoint/2010/main" val="4025886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82B9A8-4674-4B74-B237-73E4479F3497}" type="datetimeFigureOut">
              <a:rPr lang="en-US" smtClean="0"/>
              <a:t>8/27/2018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0EE3AC-9A98-449A-B55A-9C73917A31A2}" type="slidenum">
              <a:rPr lang="en-US" smtClean="0"/>
              <a:t>‹#›</a:t>
            </a:fld>
            <a:endParaRPr lang="en-US"/>
          </a:p>
        </p:txBody>
      </p:sp>
    </p:spTree>
    <p:extLst>
      <p:ext uri="{BB962C8B-B14F-4D97-AF65-F5344CB8AC3E}">
        <p14:creationId xmlns:p14="http://schemas.microsoft.com/office/powerpoint/2010/main" val="103691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482B9A8-4674-4B74-B237-73E4479F3497}" type="datetimeFigureOut">
              <a:rPr lang="en-US" smtClean="0"/>
              <a:t>8/27/2018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0EE3AC-9A98-449A-B55A-9C73917A31A2}" type="slidenum">
              <a:rPr lang="en-US" smtClean="0"/>
              <a:t>‹#›</a:t>
            </a:fld>
            <a:endParaRPr lang="en-US"/>
          </a:p>
        </p:txBody>
      </p:sp>
    </p:spTree>
    <p:extLst>
      <p:ext uri="{BB962C8B-B14F-4D97-AF65-F5344CB8AC3E}">
        <p14:creationId xmlns:p14="http://schemas.microsoft.com/office/powerpoint/2010/main" val="2643844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482B9A8-4674-4B74-B237-73E4479F3497}" type="datetimeFigureOut">
              <a:rPr lang="en-US" smtClean="0"/>
              <a:t>8/27/2018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0EE3AC-9A98-449A-B55A-9C73917A31A2}" type="slidenum">
              <a:rPr lang="en-US" smtClean="0"/>
              <a:t>‹#›</a:t>
            </a:fld>
            <a:endParaRPr lang="en-US"/>
          </a:p>
        </p:txBody>
      </p:sp>
    </p:spTree>
    <p:extLst>
      <p:ext uri="{BB962C8B-B14F-4D97-AF65-F5344CB8AC3E}">
        <p14:creationId xmlns:p14="http://schemas.microsoft.com/office/powerpoint/2010/main" val="2700476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82B9A8-4674-4B74-B237-73E4479F3497}" type="datetimeFigureOut">
              <a:rPr lang="en-US" smtClean="0"/>
              <a:t>8/27/2018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EE3AC-9A98-449A-B55A-9C73917A31A2}" type="slidenum">
              <a:rPr lang="en-US" smtClean="0"/>
              <a:t>‹#›</a:t>
            </a:fld>
            <a:endParaRPr lang="en-US"/>
          </a:p>
        </p:txBody>
      </p:sp>
    </p:spTree>
    <p:extLst>
      <p:ext uri="{BB962C8B-B14F-4D97-AF65-F5344CB8AC3E}">
        <p14:creationId xmlns:p14="http://schemas.microsoft.com/office/powerpoint/2010/main" val="1319435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i="1" u="sng" dirty="0" smtClean="0">
                <a:solidFill>
                  <a:srgbClr val="FF0000"/>
                </a:solidFill>
              </a:rPr>
              <a:t>The Man For All Apostasies</a:t>
            </a:r>
            <a:endParaRPr lang="en-US" b="1" i="1" u="sng" dirty="0">
              <a:solidFill>
                <a:srgbClr val="FF0000"/>
              </a:solidFill>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8387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38199"/>
          </a:xfrm>
        </p:spPr>
        <p:txBody>
          <a:bodyPr/>
          <a:lstStyle/>
          <a:p>
            <a:r>
              <a:rPr lang="en-US" dirty="0" smtClean="0"/>
              <a:t>                   </a:t>
            </a:r>
            <a:r>
              <a:rPr lang="en-US" b="1" i="1" u="sng" dirty="0" smtClean="0">
                <a:solidFill>
                  <a:srgbClr val="0070C0"/>
                </a:solidFill>
                <a:latin typeface="Algerian" panose="04020705040A02060702" pitchFamily="82" charset="0"/>
              </a:rPr>
              <a:t>Bible Translations</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idx="1"/>
          </p:nvPr>
        </p:nvSpPr>
        <p:spPr>
          <a:xfrm>
            <a:off x="0" y="698500"/>
            <a:ext cx="12192000" cy="6159500"/>
          </a:xfrm>
        </p:spPr>
        <p:txBody>
          <a:bodyPr>
            <a:normAutofit/>
          </a:bodyPr>
          <a:lstStyle/>
          <a:p>
            <a:r>
              <a:rPr lang="en-US" sz="3000" dirty="0" smtClean="0"/>
              <a:t>Constantine created the 1</a:t>
            </a:r>
            <a:r>
              <a:rPr lang="en-US" sz="3000" baseline="30000" dirty="0" smtClean="0"/>
              <a:t>st</a:t>
            </a:r>
            <a:r>
              <a:rPr lang="en-US" sz="3000" dirty="0" smtClean="0"/>
              <a:t> Sunday law, paving the way for its exaltation by the papacy.  Constantine did not stop there</a:t>
            </a:r>
            <a:r>
              <a:rPr lang="en-US" sz="3000" dirty="0"/>
              <a:t>. </a:t>
            </a:r>
            <a:r>
              <a:rPr lang="en-US" sz="3000" dirty="0" smtClean="0"/>
              <a:t> </a:t>
            </a:r>
            <a:r>
              <a:rPr lang="en-US" sz="3000" dirty="0"/>
              <a:t>“CONSTANTINE became emperor of Rome in 312 A.D. A little later he embraced the Christian faith for himself and for his empire. As this so called first Christian emperor took the reins of the civil and spiritual world to bring about the amalgamation of paganism and Christianity, he found three types of manuscripts, or Bibles, vying for supremacy: the Textus Receptus or Constantinopolitan, the Palestinian or Eusebio-Origen, and the Egyptian of Hesychius. The adherents of each claimed superiority for their manuscript. Particularly was there earnest contention between the advocates of the Textus Receptus and those of the Eusebio-Origen text. The defenders of the Textus Receptus were of the humbler class who earnestly sought to follow the early church. The Eusebio-Origen text was the product of the Intermingling of the pure word of God and Greek philosophy in the mind of </a:t>
            </a:r>
            <a:r>
              <a:rPr lang="en-US" sz="3000" dirty="0" smtClean="0"/>
              <a:t>Origen….</a:t>
            </a:r>
            <a:endParaRPr lang="en-US" sz="3000" dirty="0"/>
          </a:p>
        </p:txBody>
      </p:sp>
    </p:spTree>
    <p:extLst>
      <p:ext uri="{BB962C8B-B14F-4D97-AF65-F5344CB8AC3E}">
        <p14:creationId xmlns:p14="http://schemas.microsoft.com/office/powerpoint/2010/main" val="92932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61999"/>
          </a:xfrm>
        </p:spPr>
        <p:txBody>
          <a:bodyPr>
            <a:normAutofit/>
          </a:bodyPr>
          <a:lstStyle/>
          <a:p>
            <a:r>
              <a:rPr lang="en-US" dirty="0" smtClean="0"/>
              <a:t>             </a:t>
            </a:r>
            <a:r>
              <a:rPr lang="en-US" b="1" i="1" u="sng" dirty="0" smtClean="0">
                <a:solidFill>
                  <a:srgbClr val="00B050"/>
                </a:solidFill>
              </a:rPr>
              <a:t>Kept the Stream of Filth Flowing!</a:t>
            </a:r>
            <a:endParaRPr lang="en-US" b="1" i="1" u="sng" dirty="0">
              <a:solidFill>
                <a:srgbClr val="00B050"/>
              </a:solidFill>
            </a:endParaRPr>
          </a:p>
        </p:txBody>
      </p:sp>
      <p:sp>
        <p:nvSpPr>
          <p:cNvPr id="3" name="Content Placeholder 2"/>
          <p:cNvSpPr>
            <a:spLocks noGrp="1"/>
          </p:cNvSpPr>
          <p:nvPr>
            <p:ph idx="1"/>
          </p:nvPr>
        </p:nvSpPr>
        <p:spPr>
          <a:xfrm>
            <a:off x="0" y="647700"/>
            <a:ext cx="12192000" cy="6210299"/>
          </a:xfrm>
        </p:spPr>
        <p:txBody>
          <a:bodyPr>
            <a:normAutofit/>
          </a:bodyPr>
          <a:lstStyle/>
          <a:p>
            <a:r>
              <a:rPr lang="en-US" sz="3000" dirty="0"/>
              <a:t>It might be called the adaptation of the Word of God to Gnosticism. As the Emperor Constantine embraced Christianity, it became necessary for him to choose which of these Bibles he would sanction. Quite naturally he preferred the one edited by Eusebius and written by Origen, the outstanding intellectual figure that had combined Christianity with Gnosticism in his philosophy, even as Constantine himself was the political genius that was seeking to unite Christianity with pagan Rome. Constantine regarded himself as the director and guardian of this anomalous world church, and as such he was responsible for selecting the Bible for the great Christian centers. His predilection was for the type of Bible whose readings would give him a basis for his imperialistic ideas of the great state church, with ritualistic ostentation and unlimited central power. The philosophy of Origen was well suited to serve Constantine’s </a:t>
            </a:r>
            <a:r>
              <a:rPr lang="en-US" sz="3000" dirty="0" err="1"/>
              <a:t>religio</a:t>
            </a:r>
            <a:r>
              <a:rPr lang="en-US" sz="3000" dirty="0"/>
              <a:t>-political theocracy.” Wilkinson, Our Authorized Bible Vindicated, pgs. 13, 14</a:t>
            </a:r>
          </a:p>
          <a:p>
            <a:endParaRPr lang="en-US" sz="3000" dirty="0"/>
          </a:p>
        </p:txBody>
      </p:sp>
    </p:spTree>
    <p:extLst>
      <p:ext uri="{BB962C8B-B14F-4D97-AF65-F5344CB8AC3E}">
        <p14:creationId xmlns:p14="http://schemas.microsoft.com/office/powerpoint/2010/main" val="1661596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73099"/>
          </a:xfrm>
        </p:spPr>
        <p:txBody>
          <a:bodyPr>
            <a:normAutofit fontScale="90000"/>
          </a:bodyPr>
          <a:lstStyle/>
          <a:p>
            <a:r>
              <a:rPr lang="en-US" dirty="0" smtClean="0"/>
              <a:t>                       </a:t>
            </a:r>
            <a:r>
              <a:rPr lang="en-US" b="1" i="1" u="sng" dirty="0" smtClean="0">
                <a:solidFill>
                  <a:srgbClr val="C00000"/>
                </a:solidFill>
                <a:latin typeface="Algerian" panose="04020705040A02060702" pitchFamily="82" charset="0"/>
              </a:rPr>
              <a:t>Still Here Today</a:t>
            </a:r>
            <a:endParaRPr lang="en-US" b="1" i="1" u="sng" dirty="0">
              <a:solidFill>
                <a:srgbClr val="C00000"/>
              </a:solidFill>
              <a:latin typeface="Algerian" panose="04020705040A02060702" pitchFamily="82" charset="0"/>
            </a:endParaRPr>
          </a:p>
        </p:txBody>
      </p:sp>
      <p:sp>
        <p:nvSpPr>
          <p:cNvPr id="3" name="Content Placeholder 2"/>
          <p:cNvSpPr>
            <a:spLocks noGrp="1"/>
          </p:cNvSpPr>
          <p:nvPr>
            <p:ph sz="half" idx="1"/>
          </p:nvPr>
        </p:nvSpPr>
        <p:spPr>
          <a:xfrm>
            <a:off x="0" y="584200"/>
            <a:ext cx="6019800" cy="6273800"/>
          </a:xfrm>
        </p:spPr>
        <p:txBody>
          <a:bodyPr/>
          <a:lstStyle/>
          <a:p>
            <a:r>
              <a:rPr lang="en-US" dirty="0" smtClean="0"/>
              <a:t>Constantine absorbed the corrupted translations of Scriptures handed down from Justin Martyr, Clement of Alexandria, and Origen.  Constantine then commissioned Eusebius to produce one along the line of Origen.  It was this polluted translation that Constantine pushed and promoted. It was from these corrupted translations that Westcott and Hort gave to the world the Revised Version and all other modern translations have come from this polluted well, including the New International Version!</a:t>
            </a:r>
            <a:endParaRPr lang="en-US" dirty="0"/>
          </a:p>
        </p:txBody>
      </p:sp>
      <p:pic>
        <p:nvPicPr>
          <p:cNvPr id="5" name="Content Placeholder 4"/>
          <p:cNvPicPr>
            <a:picLocks noGrp="1" noChangeAspect="1"/>
          </p:cNvPicPr>
          <p:nvPr>
            <p:ph sz="half" idx="2"/>
          </p:nvPr>
        </p:nvPicPr>
        <p:blipFill>
          <a:blip r:embed="rId2"/>
          <a:stretch>
            <a:fillRect/>
          </a:stretch>
        </p:blipFill>
        <p:spPr>
          <a:xfrm>
            <a:off x="6019800" y="584200"/>
            <a:ext cx="6172200" cy="6273800"/>
          </a:xfrm>
          <a:prstGeom prst="rect">
            <a:avLst/>
          </a:prstGeom>
        </p:spPr>
      </p:pic>
    </p:spTree>
    <p:extLst>
      <p:ext uri="{BB962C8B-B14F-4D97-AF65-F5344CB8AC3E}">
        <p14:creationId xmlns:p14="http://schemas.microsoft.com/office/powerpoint/2010/main" val="4172547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61999"/>
          </a:xfrm>
        </p:spPr>
        <p:txBody>
          <a:bodyPr/>
          <a:lstStyle/>
          <a:p>
            <a:r>
              <a:rPr lang="en-US" dirty="0" smtClean="0"/>
              <a:t>                                   </a:t>
            </a:r>
            <a:r>
              <a:rPr lang="en-US" b="1" i="1" u="sng" dirty="0" smtClean="0">
                <a:solidFill>
                  <a:srgbClr val="0070C0"/>
                </a:solidFill>
              </a:rPr>
              <a:t>Well?</a:t>
            </a:r>
            <a:endParaRPr lang="en-US" b="1" i="1" u="sng" dirty="0">
              <a:solidFill>
                <a:srgbClr val="0070C0"/>
              </a:solidFill>
            </a:endParaRPr>
          </a:p>
        </p:txBody>
      </p:sp>
      <p:sp>
        <p:nvSpPr>
          <p:cNvPr id="3" name="Content Placeholder 2"/>
          <p:cNvSpPr>
            <a:spLocks noGrp="1"/>
          </p:cNvSpPr>
          <p:nvPr>
            <p:ph idx="1"/>
          </p:nvPr>
        </p:nvSpPr>
        <p:spPr>
          <a:xfrm>
            <a:off x="0" y="635000"/>
            <a:ext cx="12192000" cy="6222999"/>
          </a:xfrm>
        </p:spPr>
        <p:txBody>
          <a:bodyPr>
            <a:normAutofit/>
          </a:bodyPr>
          <a:lstStyle/>
          <a:p>
            <a:r>
              <a:rPr lang="en-US" sz="4000" dirty="0" smtClean="0"/>
              <a:t>“We </a:t>
            </a:r>
            <a:r>
              <a:rPr lang="en-US" sz="4000" dirty="0"/>
              <a:t>hear a great deal to-day about the Sunday Law of the Roman </a:t>
            </a:r>
            <a:r>
              <a:rPr lang="en-US" sz="4000" dirty="0" smtClean="0"/>
              <a:t>Emperor Constantine</a:t>
            </a:r>
            <a:r>
              <a:rPr lang="en-US" sz="4000" dirty="0"/>
              <a:t>, 321 A.D. Why is it that we do not hear about the corrupt Bible </a:t>
            </a:r>
            <a:r>
              <a:rPr lang="en-US" sz="4000" dirty="0" smtClean="0"/>
              <a:t>which Constantine </a:t>
            </a:r>
            <a:r>
              <a:rPr lang="en-US" sz="4000" dirty="0"/>
              <a:t>adopted and promulgated, the version which for 1800 years has </a:t>
            </a:r>
            <a:r>
              <a:rPr lang="en-US" sz="4000" dirty="0" smtClean="0"/>
              <a:t>been exploited </a:t>
            </a:r>
            <a:r>
              <a:rPr lang="en-US" sz="4000" dirty="0"/>
              <a:t>by the forces of heresy and apostasy? This Bible, we regret to say, lies at </a:t>
            </a:r>
            <a:r>
              <a:rPr lang="en-US" sz="4000" dirty="0" smtClean="0"/>
              <a:t>the bottom </a:t>
            </a:r>
            <a:r>
              <a:rPr lang="en-US" sz="4000" dirty="0"/>
              <a:t>of many versions which now flood the publishing houses, the schools, </a:t>
            </a:r>
            <a:r>
              <a:rPr lang="en-US" sz="4000" dirty="0" smtClean="0"/>
              <a:t>the churches</a:t>
            </a:r>
            <a:r>
              <a:rPr lang="en-US" sz="4000" dirty="0"/>
              <a:t>, yes, many homes, and are bringing confusion and doubt to untold millions</a:t>
            </a:r>
            <a:r>
              <a:rPr lang="en-US" sz="4000" dirty="0" smtClean="0"/>
              <a:t>.”  Wilkinson, Authorized Bible Vindicated</a:t>
            </a:r>
            <a:endParaRPr lang="en-US" sz="4000" dirty="0"/>
          </a:p>
        </p:txBody>
      </p:sp>
    </p:spTree>
    <p:extLst>
      <p:ext uri="{BB962C8B-B14F-4D97-AF65-F5344CB8AC3E}">
        <p14:creationId xmlns:p14="http://schemas.microsoft.com/office/powerpoint/2010/main" val="2897281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12799"/>
          </a:xfrm>
        </p:spPr>
        <p:txBody>
          <a:bodyPr/>
          <a:lstStyle/>
          <a:p>
            <a:r>
              <a:rPr lang="en-US" dirty="0" smtClean="0">
                <a:latin typeface="Algerian" panose="04020705040A02060702" pitchFamily="82" charset="0"/>
              </a:rPr>
              <a:t>                     </a:t>
            </a:r>
            <a:r>
              <a:rPr lang="en-US" b="1" i="1" u="sng" dirty="0" smtClean="0">
                <a:solidFill>
                  <a:srgbClr val="C00000"/>
                </a:solidFill>
                <a:latin typeface="Algerian" panose="04020705040A02060702" pitchFamily="82" charset="0"/>
              </a:rPr>
              <a:t>This One As Well</a:t>
            </a:r>
            <a:endParaRPr lang="en-US" b="1" i="1" u="sng" dirty="0">
              <a:solidFill>
                <a:srgbClr val="C0000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stretch>
            <a:fillRect/>
          </a:stretch>
        </p:blipFill>
        <p:spPr>
          <a:xfrm>
            <a:off x="0" y="711200"/>
            <a:ext cx="6172200" cy="6146799"/>
          </a:xfrm>
          <a:prstGeom prst="rect">
            <a:avLst/>
          </a:prstGeom>
        </p:spPr>
      </p:pic>
      <p:sp>
        <p:nvSpPr>
          <p:cNvPr id="4" name="Content Placeholder 3"/>
          <p:cNvSpPr>
            <a:spLocks noGrp="1"/>
          </p:cNvSpPr>
          <p:nvPr>
            <p:ph sz="half" idx="2"/>
          </p:nvPr>
        </p:nvSpPr>
        <p:spPr>
          <a:xfrm>
            <a:off x="6172200" y="711200"/>
            <a:ext cx="6019800" cy="6146799"/>
          </a:xfrm>
        </p:spPr>
        <p:txBody>
          <a:bodyPr>
            <a:normAutofit/>
          </a:bodyPr>
          <a:lstStyle/>
          <a:p>
            <a:r>
              <a:rPr lang="en-US" dirty="0"/>
              <a:t>Hebrews </a:t>
            </a:r>
            <a:r>
              <a:rPr lang="en-US" dirty="0" smtClean="0"/>
              <a:t>2:16 “For </a:t>
            </a:r>
            <a:r>
              <a:rPr lang="en-US" dirty="0"/>
              <a:t>indeed He does not give aid to angels, but He does give aid to the seed of Abraham</a:t>
            </a:r>
            <a:r>
              <a:rPr lang="en-US" dirty="0" smtClean="0"/>
              <a:t>.”  NKJV</a:t>
            </a:r>
            <a:endParaRPr lang="en-US" dirty="0"/>
          </a:p>
          <a:p>
            <a:r>
              <a:rPr lang="en-US" dirty="0"/>
              <a:t>Hebrews </a:t>
            </a:r>
            <a:r>
              <a:rPr lang="en-US" dirty="0" smtClean="0"/>
              <a:t>2:16 “For </a:t>
            </a:r>
            <a:r>
              <a:rPr lang="en-US" dirty="0"/>
              <a:t>verily he took not on him the nature of angels; but he took on him the seed of Abraham</a:t>
            </a:r>
            <a:r>
              <a:rPr lang="en-US" dirty="0" smtClean="0"/>
              <a:t>.” KJV</a:t>
            </a:r>
          </a:p>
          <a:p>
            <a:r>
              <a:rPr lang="en-US" dirty="0" smtClean="0"/>
              <a:t>Another </a:t>
            </a:r>
            <a:r>
              <a:rPr lang="en-US" dirty="0"/>
              <a:t>one of those "obsolete words" is "repent". They take it out 44 times! And how does the NKJV make it "much clearer"? In Matthew 21:32 they use "relent". Matthew 27:3 it's "remorseful" Or Romans 11:29 they change "repentance" to "irrevocable". </a:t>
            </a:r>
          </a:p>
        </p:txBody>
      </p:sp>
    </p:spTree>
    <p:extLst>
      <p:ext uri="{BB962C8B-B14F-4D97-AF65-F5344CB8AC3E}">
        <p14:creationId xmlns:p14="http://schemas.microsoft.com/office/powerpoint/2010/main" val="143872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25833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87399"/>
          </a:xfrm>
        </p:spPr>
        <p:txBody>
          <a:bodyPr/>
          <a:lstStyle/>
          <a:p>
            <a:r>
              <a:rPr lang="en-US" dirty="0" smtClean="0"/>
              <a:t>            </a:t>
            </a:r>
            <a:r>
              <a:rPr lang="en-US" b="1" i="1" u="sng" dirty="0" smtClean="0">
                <a:solidFill>
                  <a:srgbClr val="0070C0"/>
                </a:solidFill>
                <a:latin typeface="Algerian" panose="04020705040A02060702" pitchFamily="82" charset="0"/>
              </a:rPr>
              <a:t>The Ecumenical Kingpin</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idx="1"/>
          </p:nvPr>
        </p:nvSpPr>
        <p:spPr>
          <a:xfrm>
            <a:off x="0" y="647700"/>
            <a:ext cx="12192000" cy="6210300"/>
          </a:xfrm>
        </p:spPr>
        <p:txBody>
          <a:bodyPr>
            <a:normAutofit/>
          </a:bodyPr>
          <a:lstStyle/>
          <a:p>
            <a:r>
              <a:rPr lang="en-US" sz="3200" dirty="0" smtClean="0"/>
              <a:t>Constantine</a:t>
            </a:r>
            <a:r>
              <a:rPr lang="en-US" sz="3200" dirty="0"/>
              <a:t>, who claimed conversion to Christianity, called for a meeting of bishops to be held in Nicea to resolve some escalating controversies among the church leadership. The issues being debated included the nature of Jesus Christ, the proper date to celebrate Easter, and other matters. The failing Roman Empire, now under Constantine’s rule, could not withstand the division caused by years of hard-fought, “out of hand” arguing over doctrinal differences. The emperor saw the quarrels within the church not only as a threat to Christianity but as a threat to society as well. Therefore, at the Council of Nicea, Constantine encouraged the church leaders to settle their internal disagreements and become </a:t>
            </a:r>
            <a:r>
              <a:rPr lang="en-US" sz="3200" dirty="0" smtClean="0"/>
              <a:t>Christ like </a:t>
            </a:r>
            <a:r>
              <a:rPr lang="en-US" sz="3200" dirty="0"/>
              <a:t>agents who could bring new life to a troubled empire. Constantine felt “called” to use his authority to help bring about unity, peace, and love within the church.</a:t>
            </a:r>
          </a:p>
        </p:txBody>
      </p:sp>
    </p:spTree>
    <p:extLst>
      <p:ext uri="{BB962C8B-B14F-4D97-AF65-F5344CB8AC3E}">
        <p14:creationId xmlns:p14="http://schemas.microsoft.com/office/powerpoint/2010/main" val="870606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353800" cy="800099"/>
          </a:xfrm>
        </p:spPr>
        <p:txBody>
          <a:bodyPr/>
          <a:lstStyle/>
          <a:p>
            <a:r>
              <a:rPr lang="en-US" dirty="0" smtClean="0"/>
              <a:t>                             </a:t>
            </a:r>
            <a:r>
              <a:rPr lang="en-US" b="1" i="1" u="sng" dirty="0" smtClean="0">
                <a:solidFill>
                  <a:srgbClr val="0070C0"/>
                </a:solidFill>
              </a:rPr>
              <a:t>Billy ‘Scam’ Graham</a:t>
            </a:r>
            <a:endParaRPr lang="en-US" b="1" i="1" u="sng" dirty="0">
              <a:solidFill>
                <a:srgbClr val="0070C0"/>
              </a:solidFill>
            </a:endParaRPr>
          </a:p>
        </p:txBody>
      </p:sp>
      <p:sp>
        <p:nvSpPr>
          <p:cNvPr id="3" name="Content Placeholder 2"/>
          <p:cNvSpPr>
            <a:spLocks noGrp="1"/>
          </p:cNvSpPr>
          <p:nvPr>
            <p:ph sz="half" idx="1"/>
          </p:nvPr>
        </p:nvSpPr>
        <p:spPr>
          <a:xfrm>
            <a:off x="0" y="698500"/>
            <a:ext cx="6019800" cy="6159500"/>
          </a:xfrm>
        </p:spPr>
        <p:txBody>
          <a:bodyPr>
            <a:noAutofit/>
          </a:bodyPr>
          <a:lstStyle/>
          <a:p>
            <a:r>
              <a:rPr lang="en-US" sz="3000" dirty="0"/>
              <a:t> “As far back as 1955 Dr. James E. Bennet and Rev. Jack Wyrtzen met with Billy Graham. Graham told them "that if some minister, who was a modernist, sent 50 of his people to Graham's meetings, and they were saved, he (Billy) would not tell them not to return to that modernistic church, because it would be unfair to the pastor!” Bundy, Billy Graham, op. cit., p.9. See also: David W. Cloud, Flirting with Rome: Evangelical Entanglement with Roman </a:t>
            </a:r>
            <a:r>
              <a:rPr lang="en-US" sz="3000" dirty="0" smtClean="0"/>
              <a:t>Catholicism. </a:t>
            </a:r>
            <a:endParaRPr lang="en-US" sz="3000" dirty="0"/>
          </a:p>
        </p:txBody>
      </p:sp>
      <p:pic>
        <p:nvPicPr>
          <p:cNvPr id="5" name="Content Placeholder 4"/>
          <p:cNvPicPr>
            <a:picLocks noGrp="1" noChangeAspect="1"/>
          </p:cNvPicPr>
          <p:nvPr>
            <p:ph sz="half" idx="2"/>
          </p:nvPr>
        </p:nvPicPr>
        <p:blipFill>
          <a:blip r:embed="rId2"/>
          <a:stretch>
            <a:fillRect/>
          </a:stretch>
        </p:blipFill>
        <p:spPr>
          <a:xfrm>
            <a:off x="6019800" y="698500"/>
            <a:ext cx="6172200" cy="6159500"/>
          </a:xfrm>
          <a:prstGeom prst="rect">
            <a:avLst/>
          </a:prstGeom>
        </p:spPr>
      </p:pic>
    </p:spTree>
    <p:extLst>
      <p:ext uri="{BB962C8B-B14F-4D97-AF65-F5344CB8AC3E}">
        <p14:creationId xmlns:p14="http://schemas.microsoft.com/office/powerpoint/2010/main" val="3932199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280900" cy="736599"/>
          </a:xfrm>
        </p:spPr>
        <p:txBody>
          <a:bodyPr/>
          <a:lstStyle/>
          <a:p>
            <a:r>
              <a:rPr lang="en-US" b="1" i="1" u="sng" dirty="0" smtClean="0">
                <a:solidFill>
                  <a:srgbClr val="C00000"/>
                </a:solidFill>
              </a:rPr>
              <a:t>    Billy Graham- In Heaven someday? Led by the H.S.</a:t>
            </a:r>
            <a:endParaRPr lang="en-US" b="1" i="1" u="sng" dirty="0">
              <a:solidFill>
                <a:srgbClr val="C00000"/>
              </a:solidFill>
            </a:endParaRPr>
          </a:p>
        </p:txBody>
      </p:sp>
      <p:pic>
        <p:nvPicPr>
          <p:cNvPr id="5" name="Content Placeholder 4"/>
          <p:cNvPicPr>
            <a:picLocks noGrp="1" noChangeAspect="1"/>
          </p:cNvPicPr>
          <p:nvPr>
            <p:ph sz="half" idx="1"/>
          </p:nvPr>
        </p:nvPicPr>
        <p:blipFill>
          <a:blip r:embed="rId2"/>
          <a:stretch>
            <a:fillRect/>
          </a:stretch>
        </p:blipFill>
        <p:spPr>
          <a:xfrm>
            <a:off x="0" y="609600"/>
            <a:ext cx="5816600" cy="6248400"/>
          </a:xfrm>
          <a:prstGeom prst="rect">
            <a:avLst/>
          </a:prstGeom>
        </p:spPr>
      </p:pic>
      <p:pic>
        <p:nvPicPr>
          <p:cNvPr id="6" name="Content Placeholder 5"/>
          <p:cNvPicPr>
            <a:picLocks noGrp="1" noChangeAspect="1"/>
          </p:cNvPicPr>
          <p:nvPr>
            <p:ph sz="half" idx="2"/>
          </p:nvPr>
        </p:nvPicPr>
        <p:blipFill>
          <a:blip r:embed="rId3"/>
          <a:stretch>
            <a:fillRect/>
          </a:stretch>
        </p:blipFill>
        <p:spPr>
          <a:xfrm>
            <a:off x="5816601" y="609600"/>
            <a:ext cx="6375400" cy="6248400"/>
          </a:xfrm>
          <a:prstGeom prst="rect">
            <a:avLst/>
          </a:prstGeom>
        </p:spPr>
      </p:pic>
    </p:spTree>
    <p:extLst>
      <p:ext uri="{BB962C8B-B14F-4D97-AF65-F5344CB8AC3E}">
        <p14:creationId xmlns:p14="http://schemas.microsoft.com/office/powerpoint/2010/main" val="3586729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a:stretch>
            <a:fillRect/>
          </a:stretch>
        </p:blipFill>
        <p:spPr>
          <a:xfrm>
            <a:off x="0" y="0"/>
            <a:ext cx="12192000" cy="6858000"/>
          </a:xfrm>
          <a:prstGeom prst="rect">
            <a:avLst/>
          </a:prstGeom>
        </p:spPr>
      </p:pic>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2352022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65199"/>
          </a:xfrm>
        </p:spPr>
        <p:txBody>
          <a:bodyPr>
            <a:normAutofit/>
          </a:bodyPr>
          <a:lstStyle/>
          <a:p>
            <a:r>
              <a:rPr lang="en-US" dirty="0" smtClean="0"/>
              <a:t>              </a:t>
            </a:r>
            <a:r>
              <a:rPr lang="en-US" b="1" i="1" u="sng" dirty="0" smtClean="0">
                <a:solidFill>
                  <a:srgbClr val="C00000"/>
                </a:solidFill>
                <a:latin typeface="Algerian" panose="04020705040A02060702" pitchFamily="82" charset="0"/>
              </a:rPr>
              <a:t>A Man For All Apostasies!</a:t>
            </a:r>
            <a:endParaRPr lang="en-US" b="1" i="1" u="sng" dirty="0">
              <a:solidFill>
                <a:srgbClr val="C00000"/>
              </a:solidFill>
              <a:latin typeface="Algerian" panose="04020705040A02060702" pitchFamily="82" charset="0"/>
            </a:endParaRPr>
          </a:p>
        </p:txBody>
      </p:sp>
      <p:sp>
        <p:nvSpPr>
          <p:cNvPr id="3" name="Content Placeholder 2"/>
          <p:cNvSpPr>
            <a:spLocks noGrp="1"/>
          </p:cNvSpPr>
          <p:nvPr>
            <p:ph sz="half" idx="1"/>
          </p:nvPr>
        </p:nvSpPr>
        <p:spPr>
          <a:xfrm>
            <a:off x="0" y="800100"/>
            <a:ext cx="6019800" cy="6057900"/>
          </a:xfrm>
        </p:spPr>
        <p:txBody>
          <a:bodyPr>
            <a:noAutofit/>
          </a:bodyPr>
          <a:lstStyle/>
          <a:p>
            <a:r>
              <a:rPr lang="en-US" sz="3200" dirty="0" smtClean="0"/>
              <a:t>Constantine, the head of the Eastern Roman Empire began ruling in 306 until 337 AD.  Probably, the most famous episode in his life was when he professed conversion to Christ, claiming to have seen a cross in the sky, and hearing a voice, which said, “In this, conquer.”  Shortly after this, Constantine won some battles, became emperor, baptized all his men, and became a ‘Christian Emperor’.</a:t>
            </a:r>
            <a:endParaRPr lang="en-US" sz="3200" dirty="0"/>
          </a:p>
        </p:txBody>
      </p:sp>
      <p:pic>
        <p:nvPicPr>
          <p:cNvPr id="5" name="Content Placeholder 4"/>
          <p:cNvPicPr>
            <a:picLocks noGrp="1" noChangeAspect="1"/>
          </p:cNvPicPr>
          <p:nvPr>
            <p:ph sz="half" idx="2"/>
          </p:nvPr>
        </p:nvPicPr>
        <p:blipFill>
          <a:blip r:embed="rId2"/>
          <a:stretch>
            <a:fillRect/>
          </a:stretch>
        </p:blipFill>
        <p:spPr>
          <a:xfrm>
            <a:off x="6019800" y="800100"/>
            <a:ext cx="6172200" cy="6057900"/>
          </a:xfrm>
          <a:prstGeom prst="rect">
            <a:avLst/>
          </a:prstGeom>
        </p:spPr>
      </p:pic>
    </p:spTree>
    <p:extLst>
      <p:ext uri="{BB962C8B-B14F-4D97-AF65-F5344CB8AC3E}">
        <p14:creationId xmlns:p14="http://schemas.microsoft.com/office/powerpoint/2010/main" val="2510768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28699"/>
          </a:xfrm>
        </p:spPr>
        <p:txBody>
          <a:bodyPr/>
          <a:lstStyle/>
          <a:p>
            <a:r>
              <a:rPr lang="en-US" dirty="0" smtClean="0"/>
              <a:t>                             </a:t>
            </a:r>
            <a:endParaRPr lang="en-US" dirty="0"/>
          </a:p>
        </p:txBody>
      </p:sp>
      <p:pic>
        <p:nvPicPr>
          <p:cNvPr id="5" name="Content Placeholder 4"/>
          <p:cNvPicPr>
            <a:picLocks noGrp="1" noChangeAspect="1"/>
          </p:cNvPicPr>
          <p:nvPr>
            <p:ph sz="half" idx="1"/>
          </p:nvPr>
        </p:nvPicPr>
        <p:blipFill>
          <a:blip r:embed="rId2"/>
          <a:stretch>
            <a:fillRect/>
          </a:stretch>
        </p:blipFill>
        <p:spPr>
          <a:xfrm>
            <a:off x="0" y="2"/>
            <a:ext cx="6172200" cy="6857998"/>
          </a:xfrm>
          <a:prstGeom prst="rect">
            <a:avLst/>
          </a:prstGeom>
        </p:spPr>
      </p:pic>
      <p:sp>
        <p:nvSpPr>
          <p:cNvPr id="4" name="Content Placeholder 3"/>
          <p:cNvSpPr>
            <a:spLocks noGrp="1"/>
          </p:cNvSpPr>
          <p:nvPr>
            <p:ph sz="half" idx="2"/>
          </p:nvPr>
        </p:nvSpPr>
        <p:spPr>
          <a:xfrm>
            <a:off x="6172200" y="0"/>
            <a:ext cx="6019800" cy="6858000"/>
          </a:xfrm>
        </p:spPr>
        <p:txBody>
          <a:bodyPr/>
          <a:lstStyle/>
          <a:p>
            <a:r>
              <a:rPr lang="en-US" dirty="0" smtClean="0"/>
              <a:t>Constantine bequeathed to the world the exaltation of Sunday, thereby confusing the issue over the correct day to worship.</a:t>
            </a:r>
          </a:p>
          <a:p>
            <a:r>
              <a:rPr lang="en-US" dirty="0" smtClean="0"/>
              <a:t>He then continued the stream of corrupted Bibles that ultimately have led to all modern translations, including the NIV and the NKJV.</a:t>
            </a:r>
          </a:p>
          <a:p>
            <a:r>
              <a:rPr lang="en-US" dirty="0" smtClean="0"/>
              <a:t>Finally, he was the ecumenical man of the 4</a:t>
            </a:r>
            <a:r>
              <a:rPr lang="en-US" baseline="30000" dirty="0" smtClean="0"/>
              <a:t>th</a:t>
            </a:r>
            <a:r>
              <a:rPr lang="en-US" dirty="0" smtClean="0"/>
              <a:t> century. </a:t>
            </a:r>
          </a:p>
          <a:p>
            <a:r>
              <a:rPr lang="en-US" dirty="0" smtClean="0"/>
              <a:t>3 warning signs today that tell us the spirit of Constantine still lives.  Be watchful, friend, of these destructive </a:t>
            </a:r>
            <a:r>
              <a:rPr lang="en-US" smtClean="0"/>
              <a:t>dominoes that </a:t>
            </a:r>
            <a:r>
              <a:rPr lang="en-US" dirty="0" smtClean="0"/>
              <a:t>will bring nothing but disaster for God’s professed people!</a:t>
            </a:r>
            <a:endParaRPr lang="en-US" dirty="0"/>
          </a:p>
        </p:txBody>
      </p:sp>
    </p:spTree>
    <p:extLst>
      <p:ext uri="{BB962C8B-B14F-4D97-AF65-F5344CB8AC3E}">
        <p14:creationId xmlns:p14="http://schemas.microsoft.com/office/powerpoint/2010/main" val="3236020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98499"/>
          </a:xfrm>
        </p:spPr>
        <p:txBody>
          <a:bodyPr>
            <a:normAutofit/>
          </a:bodyPr>
          <a:lstStyle/>
          <a:p>
            <a:r>
              <a:rPr lang="en-US" dirty="0" smtClean="0"/>
              <a:t>                            </a:t>
            </a:r>
            <a:r>
              <a:rPr lang="en-US" b="1" i="1" u="sng" dirty="0" smtClean="0">
                <a:solidFill>
                  <a:srgbClr val="C00000"/>
                </a:solidFill>
                <a:latin typeface="Algerian" panose="04020705040A02060702" pitchFamily="82" charset="0"/>
              </a:rPr>
              <a:t>Bad News!</a:t>
            </a:r>
            <a:endParaRPr lang="en-US" b="1" i="1" u="sng" dirty="0">
              <a:solidFill>
                <a:srgbClr val="C00000"/>
              </a:solidFill>
              <a:latin typeface="Algerian" panose="04020705040A02060702" pitchFamily="82" charset="0"/>
            </a:endParaRPr>
          </a:p>
        </p:txBody>
      </p:sp>
      <p:sp>
        <p:nvSpPr>
          <p:cNvPr id="3" name="Content Placeholder 2"/>
          <p:cNvSpPr>
            <a:spLocks noGrp="1"/>
          </p:cNvSpPr>
          <p:nvPr>
            <p:ph idx="1"/>
          </p:nvPr>
        </p:nvSpPr>
        <p:spPr>
          <a:xfrm>
            <a:off x="0" y="698500"/>
            <a:ext cx="12192000" cy="6159499"/>
          </a:xfrm>
        </p:spPr>
        <p:txBody>
          <a:bodyPr>
            <a:normAutofit fontScale="92500" lnSpcReduction="10000"/>
          </a:bodyPr>
          <a:lstStyle/>
          <a:p>
            <a:r>
              <a:rPr lang="en-US" dirty="0" smtClean="0"/>
              <a:t>“Little by little, at first in stealth and silence, and then more openly as it increased in strength and gained control of the minds of men, "the mystery of iniquity" carried forward its deceptive and blasphemous work. Almost imperceptibly the customs of heathenism found their way into the Christian church. The spirit of compromise and conformity was restrained for a time by the fierce persecutions which the church endured under paganism. But as persecution ceased, and Christianity entered the courts and palaces of kings, she laid aside the humble simplicity of Christ and His apostles for the pomp and pride of pagan priests and rulers; and in place of the requirements of God, she substituted human theories and traditions. The nominal conversion of Constantine, in the early part of the fourth century, caused great rejoicing; and the world, cloaked with a form of righteousness, walked into the church. Now the work of corruption rapidly progressed. Paganism, while appearing to be vanquished, became the conqueror. Her spirit controlled the church. Her doctrines, ceremonies, and superstitions were incorporated into the faith and worship of the professed followers of Christ.  This compromise between paganism and Christianity resulted in the development of "the man of sin" foretold in prophecy as opposing and exalting himself above God. That gigantic system of false religion is a masterpiece of Satan's power--a monument of his efforts to seat himself upon the throne to rule the earth according to his will.”  GC, pgs. </a:t>
            </a:r>
            <a:r>
              <a:rPr lang="en-US" smtClean="0"/>
              <a:t>49,50 </a:t>
            </a:r>
            <a:endParaRPr lang="en-US" dirty="0" smtClean="0"/>
          </a:p>
          <a:p>
            <a:endParaRPr lang="en-US" dirty="0"/>
          </a:p>
        </p:txBody>
      </p:sp>
    </p:spTree>
    <p:extLst>
      <p:ext uri="{BB962C8B-B14F-4D97-AF65-F5344CB8AC3E}">
        <p14:creationId xmlns:p14="http://schemas.microsoft.com/office/powerpoint/2010/main" val="3727658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87399"/>
          </a:xfrm>
        </p:spPr>
        <p:txBody>
          <a:bodyPr/>
          <a:lstStyle/>
          <a:p>
            <a:r>
              <a:rPr lang="en-US" dirty="0" smtClean="0"/>
              <a:t>               </a:t>
            </a:r>
            <a:r>
              <a:rPr lang="en-US" b="1" i="1" u="sng" dirty="0" smtClean="0">
                <a:solidFill>
                  <a:srgbClr val="FF0000"/>
                </a:solidFill>
                <a:latin typeface="Algerian" panose="04020705040A02060702" pitchFamily="82" charset="0"/>
              </a:rPr>
              <a:t>Constantine Did It All!</a:t>
            </a:r>
            <a:endParaRPr lang="en-US" b="1" i="1" u="sng" dirty="0">
              <a:solidFill>
                <a:srgbClr val="FF0000"/>
              </a:solidFill>
              <a:latin typeface="Algerian" panose="04020705040A02060702" pitchFamily="82" charset="0"/>
            </a:endParaRPr>
          </a:p>
        </p:txBody>
      </p:sp>
      <p:sp>
        <p:nvSpPr>
          <p:cNvPr id="4" name="Content Placeholder 3"/>
          <p:cNvSpPr>
            <a:spLocks noGrp="1"/>
          </p:cNvSpPr>
          <p:nvPr>
            <p:ph sz="half" idx="2"/>
          </p:nvPr>
        </p:nvSpPr>
        <p:spPr>
          <a:xfrm>
            <a:off x="6172200" y="647700"/>
            <a:ext cx="6019800" cy="6210300"/>
          </a:xfrm>
        </p:spPr>
        <p:txBody>
          <a:bodyPr>
            <a:normAutofit/>
          </a:bodyPr>
          <a:lstStyle/>
          <a:p>
            <a:r>
              <a:rPr lang="en-US" sz="4800" dirty="0" smtClean="0"/>
              <a:t>Constantine attacked the 4</a:t>
            </a:r>
            <a:r>
              <a:rPr lang="en-US" sz="4800" baseline="30000" dirty="0" smtClean="0"/>
              <a:t>th</a:t>
            </a:r>
            <a:r>
              <a:rPr lang="en-US" sz="4800" dirty="0" smtClean="0"/>
              <a:t> commandment by setting up the 1</a:t>
            </a:r>
            <a:r>
              <a:rPr lang="en-US" sz="4800" baseline="30000" dirty="0" smtClean="0"/>
              <a:t>st</a:t>
            </a:r>
            <a:r>
              <a:rPr lang="en-US" sz="4800" dirty="0" smtClean="0"/>
              <a:t> Sunday law in 321 AD.  He hoped to unite the Roman Empire by this law.  His efforts were futile and Rome collapsed over time.</a:t>
            </a:r>
            <a:endParaRPr lang="en-US" sz="4800" dirty="0"/>
          </a:p>
        </p:txBody>
      </p:sp>
      <p:pic>
        <p:nvPicPr>
          <p:cNvPr id="7" name="Content Placeholder 6"/>
          <p:cNvPicPr>
            <a:picLocks noGrp="1" noChangeAspect="1"/>
          </p:cNvPicPr>
          <p:nvPr>
            <p:ph sz="half" idx="1"/>
          </p:nvPr>
        </p:nvPicPr>
        <p:blipFill>
          <a:blip r:embed="rId2"/>
          <a:stretch>
            <a:fillRect/>
          </a:stretch>
        </p:blipFill>
        <p:spPr>
          <a:xfrm>
            <a:off x="0" y="647700"/>
            <a:ext cx="6172199" cy="6210300"/>
          </a:xfrm>
          <a:prstGeom prst="rect">
            <a:avLst/>
          </a:prstGeom>
        </p:spPr>
      </p:pic>
    </p:spTree>
    <p:extLst>
      <p:ext uri="{BB962C8B-B14F-4D97-AF65-F5344CB8AC3E}">
        <p14:creationId xmlns:p14="http://schemas.microsoft.com/office/powerpoint/2010/main" val="3308718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49300"/>
          </a:xfrm>
        </p:spPr>
        <p:txBody>
          <a:bodyPr/>
          <a:lstStyle/>
          <a:p>
            <a:r>
              <a:rPr lang="en-US" dirty="0" smtClean="0"/>
              <a:t>                                   </a:t>
            </a:r>
            <a:r>
              <a:rPr lang="en-US" b="1" i="1" u="sng" dirty="0" smtClean="0">
                <a:solidFill>
                  <a:srgbClr val="0070C0"/>
                </a:solidFill>
              </a:rPr>
              <a:t>Sunday</a:t>
            </a:r>
            <a:endParaRPr lang="en-US" b="1" i="1" u="sng" dirty="0">
              <a:solidFill>
                <a:srgbClr val="0070C0"/>
              </a:solidFill>
            </a:endParaRPr>
          </a:p>
        </p:txBody>
      </p:sp>
      <p:sp>
        <p:nvSpPr>
          <p:cNvPr id="3" name="Content Placeholder 2"/>
          <p:cNvSpPr>
            <a:spLocks noGrp="1"/>
          </p:cNvSpPr>
          <p:nvPr>
            <p:ph idx="1"/>
          </p:nvPr>
        </p:nvSpPr>
        <p:spPr>
          <a:xfrm>
            <a:off x="0" y="622300"/>
            <a:ext cx="12192000" cy="6235699"/>
          </a:xfrm>
        </p:spPr>
        <p:txBody>
          <a:bodyPr>
            <a:normAutofit/>
          </a:bodyPr>
          <a:lstStyle/>
          <a:p>
            <a:pPr marL="0" indent="0">
              <a:buNone/>
            </a:pPr>
            <a:r>
              <a:rPr lang="en-US" sz="3600" dirty="0" smtClean="0"/>
              <a:t>  </a:t>
            </a:r>
            <a:r>
              <a:rPr lang="en-US" sz="3600" dirty="0"/>
              <a:t>“On the venerable Day of the sun, let the magistrates and people residing in cities rest, and let all workshops be closed. In the country, however, persons engaged in agriculture may freely and lawfully continue their pursuits: because it often happens that another Day is not so suitable for grain sowing or for vine planting: lest by neglecting the proper moment for such operations the bounty of heaven should be </a:t>
            </a:r>
            <a:r>
              <a:rPr lang="en-US" sz="3600" dirty="0" smtClean="0"/>
              <a:t>lost”…Chamber’s </a:t>
            </a:r>
            <a:r>
              <a:rPr lang="en-US" sz="3600" dirty="0"/>
              <a:t>Encyclopedia says this: </a:t>
            </a:r>
            <a:r>
              <a:rPr lang="en-US" sz="3600" dirty="0" smtClean="0"/>
              <a:t>‘Unquestionably </a:t>
            </a:r>
            <a:r>
              <a:rPr lang="en-US" sz="3600" dirty="0"/>
              <a:t>the first law, either ecclesiastical or civil, by which the Sabbatical observance of that Day is known to have been ordained, is the edict of Constantine, 321 A.D</a:t>
            </a:r>
            <a:r>
              <a:rPr lang="en-US" sz="3600" dirty="0" smtClean="0"/>
              <a:t>.’  </a:t>
            </a:r>
            <a:r>
              <a:rPr lang="en-US" sz="3600" dirty="0"/>
              <a:t>Thus, Constantine gave to the world the first Sunday Law. </a:t>
            </a:r>
          </a:p>
        </p:txBody>
      </p:sp>
    </p:spTree>
    <p:extLst>
      <p:ext uri="{BB962C8B-B14F-4D97-AF65-F5344CB8AC3E}">
        <p14:creationId xmlns:p14="http://schemas.microsoft.com/office/powerpoint/2010/main" val="2931709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11199"/>
          </a:xfrm>
        </p:spPr>
        <p:txBody>
          <a:bodyPr/>
          <a:lstStyle/>
          <a:p>
            <a:r>
              <a:rPr lang="en-US" dirty="0" smtClean="0"/>
              <a:t>          </a:t>
            </a:r>
            <a:r>
              <a:rPr lang="en-US" b="1" i="1" u="sng" dirty="0" smtClean="0">
                <a:solidFill>
                  <a:srgbClr val="00B050"/>
                </a:solidFill>
              </a:rPr>
              <a:t>Playing With the Commandments</a:t>
            </a:r>
            <a:endParaRPr lang="en-US" b="1" i="1" u="sng" dirty="0">
              <a:solidFill>
                <a:srgbClr val="00B050"/>
              </a:solidFill>
            </a:endParaRPr>
          </a:p>
        </p:txBody>
      </p:sp>
      <p:pic>
        <p:nvPicPr>
          <p:cNvPr id="5" name="Content Placeholder 4"/>
          <p:cNvPicPr>
            <a:picLocks noGrp="1" noChangeAspect="1"/>
          </p:cNvPicPr>
          <p:nvPr>
            <p:ph sz="half" idx="1"/>
          </p:nvPr>
        </p:nvPicPr>
        <p:blipFill>
          <a:blip r:embed="rId2"/>
          <a:stretch>
            <a:fillRect/>
          </a:stretch>
        </p:blipFill>
        <p:spPr>
          <a:xfrm>
            <a:off x="0" y="609600"/>
            <a:ext cx="6413500" cy="6248400"/>
          </a:xfrm>
          <a:prstGeom prst="rect">
            <a:avLst/>
          </a:prstGeom>
        </p:spPr>
      </p:pic>
      <p:sp>
        <p:nvSpPr>
          <p:cNvPr id="4" name="Content Placeholder 3"/>
          <p:cNvSpPr>
            <a:spLocks noGrp="1"/>
          </p:cNvSpPr>
          <p:nvPr>
            <p:ph sz="half" idx="2"/>
          </p:nvPr>
        </p:nvSpPr>
        <p:spPr>
          <a:xfrm>
            <a:off x="6172200" y="609600"/>
            <a:ext cx="6019800" cy="6248400"/>
          </a:xfrm>
        </p:spPr>
        <p:txBody>
          <a:bodyPr/>
          <a:lstStyle/>
          <a:p>
            <a:r>
              <a:rPr lang="en-US" dirty="0" smtClean="0"/>
              <a:t>Constantine placed his grubby fingers on the law of God and thus paved the way for the church of Rome to further this assault.  This resulted in the exaltation of Sunday and the denigration of the 7</a:t>
            </a:r>
            <a:r>
              <a:rPr lang="en-US" baseline="30000" dirty="0" smtClean="0"/>
              <a:t>th</a:t>
            </a:r>
            <a:r>
              <a:rPr lang="en-US" dirty="0" smtClean="0"/>
              <a:t> day Sabbath!  Speaking of the little horn </a:t>
            </a:r>
            <a:r>
              <a:rPr lang="en-US" dirty="0"/>
              <a:t>of Daniel 7:25, we read, “And he shall speak great words against the most High, and shall wear out the saints of the most High</a:t>
            </a:r>
            <a:r>
              <a:rPr lang="en-US" b="1" i="1" u="sng" dirty="0"/>
              <a:t>, and think to change times and laws:</a:t>
            </a:r>
            <a:r>
              <a:rPr lang="en-US" dirty="0"/>
              <a:t> and they shall be given into his hand until a time and times and the dividing of time</a:t>
            </a:r>
            <a:r>
              <a:rPr lang="en-US" dirty="0" smtClean="0"/>
              <a:t>.”</a:t>
            </a:r>
            <a:endParaRPr lang="en-US" dirty="0"/>
          </a:p>
        </p:txBody>
      </p:sp>
    </p:spTree>
    <p:extLst>
      <p:ext uri="{BB962C8B-B14F-4D97-AF65-F5344CB8AC3E}">
        <p14:creationId xmlns:p14="http://schemas.microsoft.com/office/powerpoint/2010/main" val="1895253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
            <a:ext cx="10515600" cy="45719"/>
          </a:xfrm>
        </p:spPr>
        <p:txBody>
          <a:bodyPr>
            <a:normAutofit fontScale="90000"/>
          </a:bodyPr>
          <a:lstStyle/>
          <a:p>
            <a:endParaRPr lang="en-US" dirty="0"/>
          </a:p>
        </p:txBody>
      </p:sp>
      <p:sp>
        <p:nvSpPr>
          <p:cNvPr id="3" name="Content Placeholder 2"/>
          <p:cNvSpPr>
            <a:spLocks noGrp="1"/>
          </p:cNvSpPr>
          <p:nvPr>
            <p:ph sz="half" idx="1"/>
          </p:nvPr>
        </p:nvSpPr>
        <p:spPr>
          <a:xfrm>
            <a:off x="0" y="228600"/>
            <a:ext cx="5930900" cy="6629400"/>
          </a:xfrm>
        </p:spPr>
        <p:txBody>
          <a:bodyPr>
            <a:normAutofit/>
          </a:bodyPr>
          <a:lstStyle/>
          <a:p>
            <a:endParaRPr lang="en-US" dirty="0" smtClean="0"/>
          </a:p>
          <a:p>
            <a:r>
              <a:rPr lang="en-US" dirty="0" smtClean="0"/>
              <a:t>Of </a:t>
            </a:r>
            <a:r>
              <a:rPr lang="en-US" dirty="0"/>
              <a:t>course the Catholic Church claims that the change [from Saturday to Sunday] was her act. And the act is a MARK of her ecclesiastical power and authority in religious matters. — C. F. Thomas, Chancellor of Cardinal Gibbons.</a:t>
            </a:r>
          </a:p>
          <a:p>
            <a:endParaRPr lang="en-US" dirty="0"/>
          </a:p>
          <a:p>
            <a:r>
              <a:rPr lang="en-US" dirty="0"/>
              <a:t>Sunday is our MARK of authority.... The church is above the Bible, and this transference of Sabbath observance is proof of that fact. — Catholic Record, September 1, 1923 (Ontario).</a:t>
            </a:r>
          </a:p>
        </p:txBody>
      </p:sp>
      <p:pic>
        <p:nvPicPr>
          <p:cNvPr id="5" name="Content Placeholder 4"/>
          <p:cNvPicPr>
            <a:picLocks noGrp="1" noChangeAspect="1"/>
          </p:cNvPicPr>
          <p:nvPr>
            <p:ph sz="half" idx="2"/>
          </p:nvPr>
        </p:nvPicPr>
        <p:blipFill>
          <a:blip r:embed="rId2"/>
          <a:stretch>
            <a:fillRect/>
          </a:stretch>
        </p:blipFill>
        <p:spPr>
          <a:xfrm>
            <a:off x="6019800" y="0"/>
            <a:ext cx="6172200" cy="6858000"/>
          </a:xfrm>
          <a:prstGeom prst="rect">
            <a:avLst/>
          </a:prstGeom>
        </p:spPr>
      </p:pic>
    </p:spTree>
    <p:extLst>
      <p:ext uri="{BB962C8B-B14F-4D97-AF65-F5344CB8AC3E}">
        <p14:creationId xmlns:p14="http://schemas.microsoft.com/office/powerpoint/2010/main" val="4254913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36599"/>
          </a:xfrm>
        </p:spPr>
        <p:txBody>
          <a:bodyPr/>
          <a:lstStyle/>
          <a:p>
            <a:r>
              <a:rPr lang="en-US" dirty="0" smtClean="0"/>
              <a:t>             </a:t>
            </a:r>
            <a:r>
              <a:rPr lang="en-US" b="1" i="1" u="sng" dirty="0" smtClean="0">
                <a:solidFill>
                  <a:srgbClr val="0070C0"/>
                </a:solidFill>
              </a:rPr>
              <a:t>The Spirit of Constantine Still Lives!</a:t>
            </a:r>
            <a:endParaRPr lang="en-US" b="1" i="1" u="sng" dirty="0">
              <a:solidFill>
                <a:srgbClr val="0070C0"/>
              </a:solidFill>
            </a:endParaRPr>
          </a:p>
        </p:txBody>
      </p:sp>
      <p:pic>
        <p:nvPicPr>
          <p:cNvPr id="5" name="Content Placeholder 4"/>
          <p:cNvPicPr>
            <a:picLocks noGrp="1" noChangeAspect="1"/>
          </p:cNvPicPr>
          <p:nvPr>
            <p:ph sz="half" idx="1"/>
          </p:nvPr>
        </p:nvPicPr>
        <p:blipFill>
          <a:blip r:embed="rId2"/>
          <a:stretch>
            <a:fillRect/>
          </a:stretch>
        </p:blipFill>
        <p:spPr>
          <a:xfrm>
            <a:off x="0" y="647700"/>
            <a:ext cx="6172200" cy="6210300"/>
          </a:xfrm>
          <a:prstGeom prst="rect">
            <a:avLst/>
          </a:prstGeom>
        </p:spPr>
      </p:pic>
      <p:sp>
        <p:nvSpPr>
          <p:cNvPr id="4" name="Content Placeholder 3"/>
          <p:cNvSpPr>
            <a:spLocks noGrp="1"/>
          </p:cNvSpPr>
          <p:nvPr>
            <p:ph sz="half" idx="2"/>
          </p:nvPr>
        </p:nvSpPr>
        <p:spPr>
          <a:xfrm>
            <a:off x="6172200" y="647700"/>
            <a:ext cx="6019800" cy="6210300"/>
          </a:xfrm>
        </p:spPr>
        <p:txBody>
          <a:bodyPr/>
          <a:lstStyle/>
          <a:p>
            <a:r>
              <a:rPr lang="en-US" dirty="0" smtClean="0"/>
              <a:t>Constantine compromised the 7</a:t>
            </a:r>
            <a:r>
              <a:rPr lang="en-US" baseline="30000" dirty="0" smtClean="0"/>
              <a:t>th</a:t>
            </a:r>
            <a:r>
              <a:rPr lang="en-US" dirty="0" smtClean="0"/>
              <a:t> day Sabbath, bringing in terrible confusion and leading to the papacy’s exaltation of Sunday.  Ted Wilson has done a similar thing.  Speaking at an ASI meeting, August 9,2014, Wilson declared that the mark of the beast is any other day of the week other than the 7</a:t>
            </a:r>
            <a:r>
              <a:rPr lang="en-US" baseline="30000" dirty="0" smtClean="0"/>
              <a:t>th</a:t>
            </a:r>
            <a:r>
              <a:rPr lang="en-US" dirty="0" smtClean="0"/>
              <a:t> day Sabbath!  This is a compromising position, leaving one open to the mark of the beast being Monday, Wednesday, Friday, or… and the beast being Islam, Communism, or……………..</a:t>
            </a:r>
            <a:endParaRPr lang="en-US" dirty="0"/>
          </a:p>
        </p:txBody>
      </p:sp>
    </p:spTree>
    <p:extLst>
      <p:ext uri="{BB962C8B-B14F-4D97-AF65-F5344CB8AC3E}">
        <p14:creationId xmlns:p14="http://schemas.microsoft.com/office/powerpoint/2010/main" val="2876708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
            <a:ext cx="10515600" cy="363220"/>
          </a:xfrm>
        </p:spPr>
        <p:txBody>
          <a:bodyPr>
            <a:normAutofit fontScale="90000"/>
          </a:bodyPr>
          <a:lstStyle/>
          <a:p>
            <a:r>
              <a:rPr lang="en-US" dirty="0" smtClean="0"/>
              <a:t>      </a:t>
            </a:r>
            <a:r>
              <a:rPr lang="en-US" b="1" i="1" u="sng" dirty="0" smtClean="0">
                <a:solidFill>
                  <a:srgbClr val="FF0000"/>
                </a:solidFill>
              </a:rPr>
              <a:t>What???</a:t>
            </a:r>
            <a:endParaRPr lang="en-US" b="1" i="1" u="sng" dirty="0">
              <a:solidFill>
                <a:srgbClr val="FF0000"/>
              </a:solidFill>
            </a:endParaRPr>
          </a:p>
        </p:txBody>
      </p:sp>
      <p:sp>
        <p:nvSpPr>
          <p:cNvPr id="3" name="Content Placeholder 2"/>
          <p:cNvSpPr>
            <a:spLocks noGrp="1"/>
          </p:cNvSpPr>
          <p:nvPr>
            <p:ph sz="half" idx="1"/>
          </p:nvPr>
        </p:nvSpPr>
        <p:spPr>
          <a:xfrm>
            <a:off x="0" y="317500"/>
            <a:ext cx="6019800" cy="6540500"/>
          </a:xfrm>
        </p:spPr>
        <p:txBody>
          <a:bodyPr>
            <a:normAutofit fontScale="92500" lnSpcReduction="10000"/>
          </a:bodyPr>
          <a:lstStyle/>
          <a:p>
            <a:r>
              <a:rPr lang="en-US" dirty="0" smtClean="0"/>
              <a:t>“The </a:t>
            </a:r>
            <a:r>
              <a:rPr lang="en-US" dirty="0"/>
              <a:t>book of Revelation is clear: One group of people at the end of time </a:t>
            </a:r>
            <a:r>
              <a:rPr lang="en-US" dirty="0" smtClean="0"/>
              <a:t>will have </a:t>
            </a:r>
            <a:r>
              <a:rPr lang="en-US" dirty="0"/>
              <a:t>the mark of the beast; the other will have the seal of God. First and </a:t>
            </a:r>
            <a:r>
              <a:rPr lang="en-US" dirty="0" smtClean="0"/>
              <a:t>foremost, this </a:t>
            </a:r>
            <a:r>
              <a:rPr lang="en-US" dirty="0"/>
              <a:t>seal is the Holy Spirit (Ephesians 4:30), but there will be something very </a:t>
            </a:r>
            <a:r>
              <a:rPr lang="en-US" dirty="0" smtClean="0"/>
              <a:t>visible demonstrated </a:t>
            </a:r>
            <a:r>
              <a:rPr lang="en-US" dirty="0"/>
              <a:t>in the life of believers. What is </a:t>
            </a:r>
            <a:r>
              <a:rPr lang="en-US" dirty="0" smtClean="0"/>
              <a:t>it? From </a:t>
            </a:r>
            <a:r>
              <a:rPr lang="en-US" dirty="0"/>
              <a:t>ancient times, a king’s seal always contained three main elements: his </a:t>
            </a:r>
            <a:r>
              <a:rPr lang="en-US" dirty="0" smtClean="0"/>
              <a:t>name, his </a:t>
            </a:r>
            <a:r>
              <a:rPr lang="en-US" dirty="0"/>
              <a:t>title, and his territory. It’s no accident that within the law of God, you will find </a:t>
            </a:r>
            <a:r>
              <a:rPr lang="en-US" dirty="0" smtClean="0"/>
              <a:t>His seal</a:t>
            </a:r>
            <a:r>
              <a:rPr lang="en-US" dirty="0"/>
              <a:t>. “The Lord made heaven, and earth, and the sea” (Exodus 20:11). There you have it!</a:t>
            </a:r>
          </a:p>
          <a:p>
            <a:r>
              <a:rPr lang="en-US" dirty="0"/>
              <a:t>His name, Yahweh; His title, Creator; His territory, the heavens and earth. The seal </a:t>
            </a:r>
            <a:r>
              <a:rPr lang="en-US" dirty="0" smtClean="0"/>
              <a:t>of God </a:t>
            </a:r>
            <a:r>
              <a:rPr lang="en-US" dirty="0"/>
              <a:t>is found in the Sabbath commandment</a:t>
            </a:r>
            <a:r>
              <a:rPr lang="en-US" dirty="0" smtClean="0"/>
              <a:t>!”  Amazing Facts Website</a:t>
            </a:r>
            <a:endParaRPr lang="en-US" dirty="0"/>
          </a:p>
        </p:txBody>
      </p:sp>
      <p:pic>
        <p:nvPicPr>
          <p:cNvPr id="5" name="Content Placeholder 4"/>
          <p:cNvPicPr>
            <a:picLocks noGrp="1" noChangeAspect="1"/>
          </p:cNvPicPr>
          <p:nvPr>
            <p:ph sz="half" idx="2"/>
          </p:nvPr>
        </p:nvPicPr>
        <p:blipFill>
          <a:blip r:embed="rId2"/>
          <a:stretch>
            <a:fillRect/>
          </a:stretch>
        </p:blipFill>
        <p:spPr>
          <a:xfrm>
            <a:off x="6019800" y="0"/>
            <a:ext cx="6172199" cy="6858000"/>
          </a:xfrm>
          <a:prstGeom prst="rect">
            <a:avLst/>
          </a:prstGeom>
        </p:spPr>
      </p:pic>
    </p:spTree>
    <p:extLst>
      <p:ext uri="{BB962C8B-B14F-4D97-AF65-F5344CB8AC3E}">
        <p14:creationId xmlns:p14="http://schemas.microsoft.com/office/powerpoint/2010/main" val="22711367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2053</Words>
  <Application>Microsoft Office PowerPoint</Application>
  <PresentationFormat>Widescreen</PresentationFormat>
  <Paragraphs>42</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Algerian</vt:lpstr>
      <vt:lpstr>Arial</vt:lpstr>
      <vt:lpstr>Calibri</vt:lpstr>
      <vt:lpstr>Calibri Light</vt:lpstr>
      <vt:lpstr>Office Theme</vt:lpstr>
      <vt:lpstr>The Man For All Apostasies</vt:lpstr>
      <vt:lpstr>              A Man For All Apostasies!</vt:lpstr>
      <vt:lpstr>                            Bad News!</vt:lpstr>
      <vt:lpstr>               Constantine Did It All!</vt:lpstr>
      <vt:lpstr>                                   Sunday</vt:lpstr>
      <vt:lpstr>          Playing With the Commandments</vt:lpstr>
      <vt:lpstr>PowerPoint Presentation</vt:lpstr>
      <vt:lpstr>             The Spirit of Constantine Still Lives!</vt:lpstr>
      <vt:lpstr>      What???</vt:lpstr>
      <vt:lpstr>                   Bible Translations</vt:lpstr>
      <vt:lpstr>             Kept the Stream of Filth Flowing!</vt:lpstr>
      <vt:lpstr>                       Still Here Today</vt:lpstr>
      <vt:lpstr>                                   Well?</vt:lpstr>
      <vt:lpstr>                     This One As Well</vt:lpstr>
      <vt:lpstr>PowerPoint Presentation</vt:lpstr>
      <vt:lpstr>            The Ecumenical Kingpin</vt:lpstr>
      <vt:lpstr>                             Billy ‘Scam’ Graham</vt:lpstr>
      <vt:lpstr>    Billy Graham- In Heaven someday? Led by the H.S.</vt:lpstr>
      <vt:lpstr>PowerPoint Presentation</vt:lpstr>
      <vt:lpstr>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Man For All Apostasies</dc:title>
  <dc:creator>All Public</dc:creator>
  <cp:lastModifiedBy>All Public</cp:lastModifiedBy>
  <cp:revision>17</cp:revision>
  <dcterms:created xsi:type="dcterms:W3CDTF">2018-08-10T19:44:39Z</dcterms:created>
  <dcterms:modified xsi:type="dcterms:W3CDTF">2018-08-27T18:53:44Z</dcterms:modified>
</cp:coreProperties>
</file>