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5" r:id="rId9"/>
    <p:sldId id="266" r:id="rId10"/>
    <p:sldId id="263" r:id="rId11"/>
    <p:sldId id="264"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B59D69-7966-45AE-89B8-0A0D23D82E4D}"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5EC71-B4A2-4011-94EF-3621C44A4B68}" type="slidenum">
              <a:rPr lang="en-US" smtClean="0"/>
              <a:t>‹#›</a:t>
            </a:fld>
            <a:endParaRPr lang="en-US"/>
          </a:p>
        </p:txBody>
      </p:sp>
    </p:spTree>
    <p:extLst>
      <p:ext uri="{BB962C8B-B14F-4D97-AF65-F5344CB8AC3E}">
        <p14:creationId xmlns:p14="http://schemas.microsoft.com/office/powerpoint/2010/main" val="2895544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9D69-7966-45AE-89B8-0A0D23D82E4D}"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5EC71-B4A2-4011-94EF-3621C44A4B68}" type="slidenum">
              <a:rPr lang="en-US" smtClean="0"/>
              <a:t>‹#›</a:t>
            </a:fld>
            <a:endParaRPr lang="en-US"/>
          </a:p>
        </p:txBody>
      </p:sp>
    </p:spTree>
    <p:extLst>
      <p:ext uri="{BB962C8B-B14F-4D97-AF65-F5344CB8AC3E}">
        <p14:creationId xmlns:p14="http://schemas.microsoft.com/office/powerpoint/2010/main" val="305870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9D69-7966-45AE-89B8-0A0D23D82E4D}"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5EC71-B4A2-4011-94EF-3621C44A4B68}" type="slidenum">
              <a:rPr lang="en-US" smtClean="0"/>
              <a:t>‹#›</a:t>
            </a:fld>
            <a:endParaRPr lang="en-US"/>
          </a:p>
        </p:txBody>
      </p:sp>
    </p:spTree>
    <p:extLst>
      <p:ext uri="{BB962C8B-B14F-4D97-AF65-F5344CB8AC3E}">
        <p14:creationId xmlns:p14="http://schemas.microsoft.com/office/powerpoint/2010/main" val="72671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9D69-7966-45AE-89B8-0A0D23D82E4D}"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5EC71-B4A2-4011-94EF-3621C44A4B68}" type="slidenum">
              <a:rPr lang="en-US" smtClean="0"/>
              <a:t>‹#›</a:t>
            </a:fld>
            <a:endParaRPr lang="en-US"/>
          </a:p>
        </p:txBody>
      </p:sp>
    </p:spTree>
    <p:extLst>
      <p:ext uri="{BB962C8B-B14F-4D97-AF65-F5344CB8AC3E}">
        <p14:creationId xmlns:p14="http://schemas.microsoft.com/office/powerpoint/2010/main" val="55170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B59D69-7966-45AE-89B8-0A0D23D82E4D}"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5EC71-B4A2-4011-94EF-3621C44A4B68}" type="slidenum">
              <a:rPr lang="en-US" smtClean="0"/>
              <a:t>‹#›</a:t>
            </a:fld>
            <a:endParaRPr lang="en-US"/>
          </a:p>
        </p:txBody>
      </p:sp>
    </p:spTree>
    <p:extLst>
      <p:ext uri="{BB962C8B-B14F-4D97-AF65-F5344CB8AC3E}">
        <p14:creationId xmlns:p14="http://schemas.microsoft.com/office/powerpoint/2010/main" val="3773655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B59D69-7966-45AE-89B8-0A0D23D82E4D}"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5EC71-B4A2-4011-94EF-3621C44A4B68}" type="slidenum">
              <a:rPr lang="en-US" smtClean="0"/>
              <a:t>‹#›</a:t>
            </a:fld>
            <a:endParaRPr lang="en-US"/>
          </a:p>
        </p:txBody>
      </p:sp>
    </p:spTree>
    <p:extLst>
      <p:ext uri="{BB962C8B-B14F-4D97-AF65-F5344CB8AC3E}">
        <p14:creationId xmlns:p14="http://schemas.microsoft.com/office/powerpoint/2010/main" val="1220430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B59D69-7966-45AE-89B8-0A0D23D82E4D}" type="datetimeFigureOut">
              <a:rPr lang="en-US" smtClean="0"/>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5EC71-B4A2-4011-94EF-3621C44A4B68}" type="slidenum">
              <a:rPr lang="en-US" smtClean="0"/>
              <a:t>‹#›</a:t>
            </a:fld>
            <a:endParaRPr lang="en-US"/>
          </a:p>
        </p:txBody>
      </p:sp>
    </p:spTree>
    <p:extLst>
      <p:ext uri="{BB962C8B-B14F-4D97-AF65-F5344CB8AC3E}">
        <p14:creationId xmlns:p14="http://schemas.microsoft.com/office/powerpoint/2010/main" val="4291303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B59D69-7966-45AE-89B8-0A0D23D82E4D}"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5EC71-B4A2-4011-94EF-3621C44A4B68}" type="slidenum">
              <a:rPr lang="en-US" smtClean="0"/>
              <a:t>‹#›</a:t>
            </a:fld>
            <a:endParaRPr lang="en-US"/>
          </a:p>
        </p:txBody>
      </p:sp>
    </p:spTree>
    <p:extLst>
      <p:ext uri="{BB962C8B-B14F-4D97-AF65-F5344CB8AC3E}">
        <p14:creationId xmlns:p14="http://schemas.microsoft.com/office/powerpoint/2010/main" val="1945111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B59D69-7966-45AE-89B8-0A0D23D82E4D}" type="datetimeFigureOut">
              <a:rPr lang="en-US" smtClean="0"/>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5EC71-B4A2-4011-94EF-3621C44A4B68}" type="slidenum">
              <a:rPr lang="en-US" smtClean="0"/>
              <a:t>‹#›</a:t>
            </a:fld>
            <a:endParaRPr lang="en-US"/>
          </a:p>
        </p:txBody>
      </p:sp>
    </p:spTree>
    <p:extLst>
      <p:ext uri="{BB962C8B-B14F-4D97-AF65-F5344CB8AC3E}">
        <p14:creationId xmlns:p14="http://schemas.microsoft.com/office/powerpoint/2010/main" val="1172740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B59D69-7966-45AE-89B8-0A0D23D82E4D}"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5EC71-B4A2-4011-94EF-3621C44A4B68}" type="slidenum">
              <a:rPr lang="en-US" smtClean="0"/>
              <a:t>‹#›</a:t>
            </a:fld>
            <a:endParaRPr lang="en-US"/>
          </a:p>
        </p:txBody>
      </p:sp>
    </p:spTree>
    <p:extLst>
      <p:ext uri="{BB962C8B-B14F-4D97-AF65-F5344CB8AC3E}">
        <p14:creationId xmlns:p14="http://schemas.microsoft.com/office/powerpoint/2010/main" val="1880879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B59D69-7966-45AE-89B8-0A0D23D82E4D}"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5EC71-B4A2-4011-94EF-3621C44A4B68}" type="slidenum">
              <a:rPr lang="en-US" smtClean="0"/>
              <a:t>‹#›</a:t>
            </a:fld>
            <a:endParaRPr lang="en-US"/>
          </a:p>
        </p:txBody>
      </p:sp>
    </p:spTree>
    <p:extLst>
      <p:ext uri="{BB962C8B-B14F-4D97-AF65-F5344CB8AC3E}">
        <p14:creationId xmlns:p14="http://schemas.microsoft.com/office/powerpoint/2010/main" val="962796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59D69-7966-45AE-89B8-0A0D23D82E4D}" type="datetimeFigureOut">
              <a:rPr lang="en-US" smtClean="0"/>
              <a:t>11/10/2016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5EC71-B4A2-4011-94EF-3621C44A4B68}" type="slidenum">
              <a:rPr lang="en-US" smtClean="0"/>
              <a:t>‹#›</a:t>
            </a:fld>
            <a:endParaRPr lang="en-US"/>
          </a:p>
        </p:txBody>
      </p:sp>
    </p:spTree>
    <p:extLst>
      <p:ext uri="{BB962C8B-B14F-4D97-AF65-F5344CB8AC3E}">
        <p14:creationId xmlns:p14="http://schemas.microsoft.com/office/powerpoint/2010/main" val="4236046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Hebrews 6 </a:t>
            </a:r>
            <a:r>
              <a:rPr lang="en-US" b="1" i="1" u="sng" dirty="0" smtClean="0">
                <a:solidFill>
                  <a:srgbClr val="0070C0"/>
                </a:solidFill>
              </a:rPr>
              <a:t>“Within the Veil”</a:t>
            </a:r>
            <a:endParaRPr lang="en-US" b="1" i="1" u="sng" dirty="0">
              <a:solidFill>
                <a:srgbClr val="0070C0"/>
              </a:solidFill>
            </a:endParaRPr>
          </a:p>
        </p:txBody>
      </p:sp>
      <p:sp>
        <p:nvSpPr>
          <p:cNvPr id="3" name="Subtitle 2"/>
          <p:cNvSpPr>
            <a:spLocks noGrp="1"/>
          </p:cNvSpPr>
          <p:nvPr>
            <p:ph type="subTitle" idx="1"/>
          </p:nvPr>
        </p:nvSpPr>
        <p:spPr/>
        <p:txBody>
          <a:bodyPr>
            <a:normAutofit/>
          </a:bodyPr>
          <a:lstStyle/>
          <a:p>
            <a:r>
              <a:rPr lang="en-US" sz="7200" b="1" i="1" u="sng" dirty="0" smtClean="0">
                <a:solidFill>
                  <a:srgbClr val="FF0000"/>
                </a:solidFill>
              </a:rPr>
              <a:t>Katapetesma:</a:t>
            </a:r>
            <a:endParaRPr lang="en-US" sz="7200" b="1" i="1" u="sng" dirty="0">
              <a:solidFill>
                <a:srgbClr val="FF0000"/>
              </a:solidFill>
            </a:endParaRPr>
          </a:p>
        </p:txBody>
      </p:sp>
    </p:spTree>
    <p:extLst>
      <p:ext uri="{BB962C8B-B14F-4D97-AF65-F5344CB8AC3E}">
        <p14:creationId xmlns:p14="http://schemas.microsoft.com/office/powerpoint/2010/main" val="2154581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69700"/>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Within the Veil</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566670"/>
            <a:ext cx="6172200" cy="6291329"/>
          </a:xfrm>
        </p:spPr>
        <p:txBody>
          <a:bodyPr>
            <a:normAutofit/>
          </a:bodyPr>
          <a:lstStyle/>
          <a:p>
            <a:r>
              <a:rPr lang="en-US" sz="4400" dirty="0" smtClean="0"/>
              <a:t>“Which hope we have as an anchor of the soul, both sure and stedfast, and which entereth into that within the veil; Whither the forerunner is for us entered, even Jesus, made an high priest for ever after the order of Melchisedec.”</a:t>
            </a:r>
            <a:endParaRPr lang="en-US" sz="4400" dirty="0"/>
          </a:p>
        </p:txBody>
      </p:sp>
      <p:pic>
        <p:nvPicPr>
          <p:cNvPr id="5" name="Content Placeholder 4"/>
          <p:cNvPicPr>
            <a:picLocks noGrp="1" noChangeAspect="1"/>
          </p:cNvPicPr>
          <p:nvPr>
            <p:ph sz="half" idx="2"/>
          </p:nvPr>
        </p:nvPicPr>
        <p:blipFill>
          <a:blip r:embed="rId2"/>
          <a:stretch>
            <a:fillRect/>
          </a:stretch>
        </p:blipFill>
        <p:spPr>
          <a:xfrm>
            <a:off x="6053070" y="566670"/>
            <a:ext cx="6138930" cy="6291329"/>
          </a:xfrm>
          <a:prstGeom prst="rect">
            <a:avLst/>
          </a:prstGeom>
        </p:spPr>
      </p:pic>
    </p:spTree>
    <p:extLst>
      <p:ext uri="{BB962C8B-B14F-4D97-AF65-F5344CB8AC3E}">
        <p14:creationId xmlns:p14="http://schemas.microsoft.com/office/powerpoint/2010/main" val="1090690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1368"/>
          </a:xfrm>
        </p:spPr>
        <p:txBody>
          <a:bodyPr/>
          <a:lstStyle/>
          <a:p>
            <a:r>
              <a:rPr lang="en-US" dirty="0" smtClean="0"/>
              <a:t>                           </a:t>
            </a:r>
            <a:r>
              <a:rPr lang="en-US" b="1" i="1" u="sng" dirty="0" smtClean="0">
                <a:solidFill>
                  <a:srgbClr val="0070C0"/>
                </a:solidFill>
              </a:rPr>
              <a:t>Paul’s Argument</a:t>
            </a:r>
            <a:endParaRPr lang="en-US" b="1" i="1" u="sng" dirty="0">
              <a:solidFill>
                <a:srgbClr val="0070C0"/>
              </a:solidFill>
            </a:endParaRPr>
          </a:p>
        </p:txBody>
      </p:sp>
      <p:sp>
        <p:nvSpPr>
          <p:cNvPr id="3" name="Content Placeholder 2"/>
          <p:cNvSpPr>
            <a:spLocks noGrp="1"/>
          </p:cNvSpPr>
          <p:nvPr>
            <p:ph idx="1"/>
          </p:nvPr>
        </p:nvSpPr>
        <p:spPr>
          <a:xfrm>
            <a:off x="0" y="669700"/>
            <a:ext cx="12192000" cy="6188299"/>
          </a:xfrm>
        </p:spPr>
        <p:txBody>
          <a:bodyPr>
            <a:normAutofit/>
          </a:bodyPr>
          <a:lstStyle/>
          <a:p>
            <a:r>
              <a:rPr lang="en-US" sz="3600" dirty="0" smtClean="0"/>
              <a:t>Paul’s argument in Hebrews 6:19, 20 has absolutely nothing to do with where Christ went upon His ascension whether He went into the Holy or Most Holy Place.  In the mind of Paul and all of his readers, the Old Testament sanctuary services made it clear that the priests carried on work in the holy and most holy places.  Christ would clearly have to carry on the same two services in the heavenly.  He had to carry on work in the Holy Place (Rev. 1:13-15) at His ascension ,and carry on work in the Most Holy Place since 1844. (Daniel 8:14, Leviticus 16)</a:t>
            </a:r>
          </a:p>
          <a:p>
            <a:r>
              <a:rPr lang="en-US" sz="3600" dirty="0" smtClean="0"/>
              <a:t>Paul is simply encouraging HIS READERS TO LOOK TO Christ as our great high priest in the courts above.</a:t>
            </a:r>
            <a:endParaRPr lang="en-US" sz="3600" dirty="0"/>
          </a:p>
        </p:txBody>
      </p:sp>
    </p:spTree>
    <p:extLst>
      <p:ext uri="{BB962C8B-B14F-4D97-AF65-F5344CB8AC3E}">
        <p14:creationId xmlns:p14="http://schemas.microsoft.com/office/powerpoint/2010/main" val="1606175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solidFill>
                  <a:srgbClr val="FF0000"/>
                </a:solidFill>
              </a:rPr>
              <a:t>                 </a:t>
            </a:r>
            <a:r>
              <a:rPr lang="en-US" b="1" i="1" u="sng" dirty="0" smtClean="0">
                <a:solidFill>
                  <a:srgbClr val="FF0000"/>
                </a:solidFill>
              </a:rPr>
              <a:t>Expansion of the Same Theme!</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571500"/>
            <a:ext cx="6172200" cy="6286500"/>
          </a:xfrm>
          <a:prstGeom prst="rect">
            <a:avLst/>
          </a:prstGeom>
        </p:spPr>
      </p:pic>
      <p:sp>
        <p:nvSpPr>
          <p:cNvPr id="4" name="Content Placeholder 3"/>
          <p:cNvSpPr>
            <a:spLocks noGrp="1"/>
          </p:cNvSpPr>
          <p:nvPr>
            <p:ph sz="half" idx="2"/>
          </p:nvPr>
        </p:nvSpPr>
        <p:spPr>
          <a:xfrm>
            <a:off x="6172200" y="571500"/>
            <a:ext cx="6019800" cy="6286499"/>
          </a:xfrm>
        </p:spPr>
        <p:txBody>
          <a:bodyPr>
            <a:normAutofit/>
          </a:bodyPr>
          <a:lstStyle/>
          <a:p>
            <a:r>
              <a:rPr lang="en-US" dirty="0" smtClean="0"/>
              <a:t>Paul began his argument in chapter 2; then in chapter 4, and now he is building on it again in chapter 6.  That ARGUMENT is </a:t>
            </a:r>
            <a:r>
              <a:rPr lang="en-US" dirty="0"/>
              <a:t>simply this:  “Seeing then that we have a great high priest, that is passed into the heavens, Jesus the Son of God, let us hold fast our profession</a:t>
            </a:r>
            <a:r>
              <a:rPr lang="en-US" dirty="0" smtClean="0"/>
              <a:t>.  </a:t>
            </a:r>
            <a:r>
              <a:rPr lang="en-US" dirty="0"/>
              <a:t>For we have not an high priest which cannot be touched with the feeling of our infirmities; but was in all points tempted like as we are, yet without sin</a:t>
            </a:r>
            <a:r>
              <a:rPr lang="en-US" dirty="0" smtClean="0"/>
              <a:t>. </a:t>
            </a:r>
            <a:r>
              <a:rPr lang="en-US" dirty="0"/>
              <a:t>Let us therefore come boldly unto the throne of grace, that we may obtain mercy, and find grace to help in time of need</a:t>
            </a:r>
            <a:r>
              <a:rPr lang="en-US" dirty="0" smtClean="0"/>
              <a:t>.”  Hebrews 4:14-16</a:t>
            </a:r>
            <a:endParaRPr lang="en-US" dirty="0"/>
          </a:p>
        </p:txBody>
      </p:sp>
    </p:spTree>
    <p:extLst>
      <p:ext uri="{BB962C8B-B14F-4D97-AF65-F5344CB8AC3E}">
        <p14:creationId xmlns:p14="http://schemas.microsoft.com/office/powerpoint/2010/main" val="1654349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0" y="0"/>
            <a:ext cx="12192000" cy="6857999"/>
          </a:xfrm>
        </p:spPr>
        <p:txBody>
          <a:bodyPr>
            <a:normAutofit/>
          </a:bodyPr>
          <a:lstStyle/>
          <a:p>
            <a:r>
              <a:rPr lang="en-US" sz="3600" dirty="0" smtClean="0"/>
              <a:t>“Therefore </a:t>
            </a:r>
            <a:r>
              <a:rPr lang="en-US" sz="3600" dirty="0"/>
              <a:t>leaving the principles of the doctrine of Christ, let us go on unto perfection; not laying again the foundation of repentance from dead works, and of faith toward God</a:t>
            </a:r>
            <a:r>
              <a:rPr lang="en-US" sz="3600" dirty="0" smtClean="0"/>
              <a:t>, </a:t>
            </a:r>
            <a:r>
              <a:rPr lang="en-US" sz="3600" dirty="0"/>
              <a:t>Of the doctrine of baptisms, and of laying on of hands, and of resurrection of the dead, and of eternal judgment</a:t>
            </a:r>
            <a:r>
              <a:rPr lang="en-US" sz="3600" dirty="0" smtClean="0"/>
              <a:t>.  </a:t>
            </a:r>
            <a:r>
              <a:rPr lang="en-US" sz="3600" dirty="0"/>
              <a:t>And this will we do, if God permit</a:t>
            </a:r>
            <a:r>
              <a:rPr lang="en-US" sz="3600" dirty="0" smtClean="0"/>
              <a:t>.  </a:t>
            </a:r>
            <a:r>
              <a:rPr lang="en-US" sz="3600" dirty="0"/>
              <a:t>For it is impossible for those who were once enlightened, and have tasted of the heavenly gift, and were made partakers of the Holy Ghost</a:t>
            </a:r>
            <a:r>
              <a:rPr lang="en-US" sz="3600" dirty="0" smtClean="0"/>
              <a:t>,  </a:t>
            </a:r>
            <a:r>
              <a:rPr lang="en-US" sz="3600" dirty="0"/>
              <a:t>And have tasted the good word of God, and the powers of the world to come</a:t>
            </a:r>
            <a:r>
              <a:rPr lang="en-US" sz="3600" dirty="0" smtClean="0"/>
              <a:t>,  </a:t>
            </a:r>
            <a:r>
              <a:rPr lang="en-US" sz="3600" dirty="0"/>
              <a:t>If they shall fall away, to renew them again unto repentance; seeing they crucify to themselves the Son of God afresh, and put him to an open shame</a:t>
            </a:r>
            <a:r>
              <a:rPr lang="en-US" sz="3600" dirty="0" smtClean="0"/>
              <a:t>.”  Hebrews 6:1-6</a:t>
            </a:r>
            <a:endParaRPr lang="en-US" sz="3600" dirty="0"/>
          </a:p>
        </p:txBody>
      </p:sp>
    </p:spTree>
    <p:extLst>
      <p:ext uri="{BB962C8B-B14F-4D97-AF65-F5344CB8AC3E}">
        <p14:creationId xmlns:p14="http://schemas.microsoft.com/office/powerpoint/2010/main" val="2435349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solidFill>
                  <a:srgbClr val="FF0000"/>
                </a:solidFill>
                <a:latin typeface="Algerian" panose="04020705040A02060702" pitchFamily="82" charset="0"/>
              </a:rPr>
              <a:t>            </a:t>
            </a:r>
            <a:r>
              <a:rPr lang="en-US" b="1" i="1" u="sng" dirty="0" smtClean="0">
                <a:solidFill>
                  <a:srgbClr val="FF0000"/>
                </a:solidFill>
                <a:latin typeface="Algerian" panose="04020705040A02060702" pitchFamily="82" charset="0"/>
              </a:rPr>
              <a:t>Do Not Get Complacent</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35000"/>
            <a:ext cx="12192000" cy="6222999"/>
          </a:xfrm>
        </p:spPr>
        <p:txBody>
          <a:bodyPr>
            <a:normAutofit/>
          </a:bodyPr>
          <a:lstStyle/>
          <a:p>
            <a:r>
              <a:rPr lang="en-US" sz="3600" dirty="0" smtClean="0"/>
              <a:t>Do not ever think that we have arrived in the Christian life.  Even though Christ was the Son of the </a:t>
            </a:r>
            <a:r>
              <a:rPr lang="en-US" sz="3600" dirty="0"/>
              <a:t>Most High, ‘Though he were a Son, yet learned he obedience by the things which he suffered</a:t>
            </a:r>
            <a:r>
              <a:rPr lang="en-US" sz="3600" dirty="0" smtClean="0"/>
              <a:t>; </a:t>
            </a:r>
            <a:r>
              <a:rPr lang="en-US" sz="3600" dirty="0"/>
              <a:t>And being made perfect, he became the author of eternal salvation unto all them that obey him</a:t>
            </a:r>
            <a:r>
              <a:rPr lang="en-US" sz="3600" dirty="0" smtClean="0"/>
              <a:t>;”  Heb. 5:8,9  </a:t>
            </a:r>
          </a:p>
          <a:p>
            <a:r>
              <a:rPr lang="en-US" sz="3600" dirty="0" smtClean="0"/>
              <a:t>We must daily be dying </a:t>
            </a:r>
            <a:r>
              <a:rPr lang="en-US" sz="3600" dirty="0"/>
              <a:t>to self “I protest by your rejoicing which I have in Christ Jesus our Lord, I die daily</a:t>
            </a:r>
            <a:r>
              <a:rPr lang="en-US" sz="3600" dirty="0" smtClean="0"/>
              <a:t>.”  1 Cor. 15:31</a:t>
            </a:r>
          </a:p>
          <a:p>
            <a:r>
              <a:rPr lang="en-US" sz="3600" dirty="0"/>
              <a:t>“And he said to them all, If any man will come after me, let him deny himself, and take up his cross daily, and follow me</a:t>
            </a:r>
            <a:r>
              <a:rPr lang="en-US" sz="3600" dirty="0" smtClean="0"/>
              <a:t>.  </a:t>
            </a:r>
            <a:r>
              <a:rPr lang="en-US" sz="3600" dirty="0"/>
              <a:t>For whosoever will save his life shall lose it: but whosoever will lose his life for my sake, the same shall save it</a:t>
            </a:r>
            <a:r>
              <a:rPr lang="en-US" sz="3600" dirty="0" smtClean="0"/>
              <a:t>.”  LK. 9:23,24</a:t>
            </a:r>
            <a:endParaRPr lang="en-US" sz="3600" dirty="0"/>
          </a:p>
        </p:txBody>
      </p:sp>
    </p:spTree>
    <p:extLst>
      <p:ext uri="{BB962C8B-B14F-4D97-AF65-F5344CB8AC3E}">
        <p14:creationId xmlns:p14="http://schemas.microsoft.com/office/powerpoint/2010/main" val="97643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
            <a:ext cx="9296400" cy="723899"/>
          </a:xfrm>
        </p:spPr>
        <p:txBody>
          <a:bodyPr/>
          <a:lstStyle/>
          <a:p>
            <a:r>
              <a:rPr lang="en-US" b="1" i="1" u="sng" dirty="0" smtClean="0">
                <a:solidFill>
                  <a:srgbClr val="0070C0"/>
                </a:solidFill>
              </a:rPr>
              <a:t>No Once Saved Always Saved Here</a:t>
            </a:r>
            <a:endParaRPr lang="en-US" b="1" i="1" u="sng" dirty="0">
              <a:solidFill>
                <a:srgbClr val="0070C0"/>
              </a:solidFill>
            </a:endParaRPr>
          </a:p>
        </p:txBody>
      </p:sp>
      <p:sp>
        <p:nvSpPr>
          <p:cNvPr id="3" name="Content Placeholder 2"/>
          <p:cNvSpPr>
            <a:spLocks noGrp="1"/>
          </p:cNvSpPr>
          <p:nvPr>
            <p:ph sz="half" idx="1"/>
          </p:nvPr>
        </p:nvSpPr>
        <p:spPr>
          <a:xfrm>
            <a:off x="-88900" y="584200"/>
            <a:ext cx="6108700" cy="6273800"/>
          </a:xfrm>
        </p:spPr>
        <p:txBody>
          <a:bodyPr>
            <a:normAutofit/>
          </a:bodyPr>
          <a:lstStyle/>
          <a:p>
            <a:r>
              <a:rPr lang="en-US" dirty="0" smtClean="0"/>
              <a:t>“For </a:t>
            </a:r>
            <a:r>
              <a:rPr lang="en-US" dirty="0"/>
              <a:t>if after they have escaped the pollutions of the world through the knowledge of the Lord and Saviour Jesus Christ, they are again entangled therein, and overcome, the latter end is worse with them than the beginning.</a:t>
            </a:r>
          </a:p>
          <a:p>
            <a:pPr marL="0" indent="0">
              <a:buNone/>
            </a:pPr>
            <a:r>
              <a:rPr lang="en-US" dirty="0"/>
              <a:t> </a:t>
            </a:r>
            <a:r>
              <a:rPr lang="en-US" dirty="0" smtClean="0"/>
              <a:t>  </a:t>
            </a:r>
            <a:r>
              <a:rPr lang="en-US" dirty="0"/>
              <a:t>For it had been better for them not to have known the way of righteousness, than, after they have known it, to turn from the holy commandment delivered unto them</a:t>
            </a:r>
            <a:r>
              <a:rPr lang="en-US" dirty="0" smtClean="0"/>
              <a:t>.  </a:t>
            </a:r>
            <a:r>
              <a:rPr lang="en-US" dirty="0"/>
              <a:t>But it is happened unto them according to the true proverb, The dog is turned to his own vomit again; and the sow that was washed to her wallowing in the mire</a:t>
            </a:r>
            <a:r>
              <a:rPr lang="en-US" dirty="0" smtClean="0"/>
              <a:t>.”  2 Peter 2:20-22</a:t>
            </a:r>
            <a:endParaRPr lang="en-US" dirty="0"/>
          </a:p>
        </p:txBody>
      </p:sp>
      <p:pic>
        <p:nvPicPr>
          <p:cNvPr id="7" name="Content Placeholder 6"/>
          <p:cNvPicPr>
            <a:picLocks noGrp="1" noChangeAspect="1"/>
          </p:cNvPicPr>
          <p:nvPr>
            <p:ph sz="half" idx="2"/>
          </p:nvPr>
        </p:nvPicPr>
        <p:blipFill>
          <a:blip r:embed="rId2"/>
          <a:stretch>
            <a:fillRect/>
          </a:stretch>
        </p:blipFill>
        <p:spPr>
          <a:xfrm>
            <a:off x="6019800" y="723900"/>
            <a:ext cx="6172200" cy="6134100"/>
          </a:xfrm>
          <a:prstGeom prst="rect">
            <a:avLst/>
          </a:prstGeom>
        </p:spPr>
      </p:pic>
    </p:spTree>
    <p:extLst>
      <p:ext uri="{BB962C8B-B14F-4D97-AF65-F5344CB8AC3E}">
        <p14:creationId xmlns:p14="http://schemas.microsoft.com/office/powerpoint/2010/main" val="2850733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lstStyle/>
          <a:p>
            <a:r>
              <a:rPr lang="en-US" dirty="0" smtClean="0"/>
              <a:t>                                            </a:t>
            </a:r>
            <a:endParaRPr lang="en-US" dirty="0"/>
          </a:p>
        </p:txBody>
      </p:sp>
      <p:sp>
        <p:nvSpPr>
          <p:cNvPr id="3" name="Content Placeholder 2"/>
          <p:cNvSpPr>
            <a:spLocks noGrp="1"/>
          </p:cNvSpPr>
          <p:nvPr>
            <p:ph idx="1"/>
          </p:nvPr>
        </p:nvSpPr>
        <p:spPr>
          <a:xfrm>
            <a:off x="0" y="0"/>
            <a:ext cx="12192000" cy="6857999"/>
          </a:xfrm>
        </p:spPr>
        <p:txBody>
          <a:bodyPr>
            <a:normAutofit/>
          </a:bodyPr>
          <a:lstStyle/>
          <a:p>
            <a:r>
              <a:rPr lang="en-US" sz="4800" dirty="0" smtClean="0"/>
              <a:t>“For </a:t>
            </a:r>
            <a:r>
              <a:rPr lang="en-US" sz="4800" dirty="0"/>
              <a:t>the earth which drinketh in the rain that cometh oft upon it, and bringeth forth herbs meet for them by whom it is dressed, receiveth blessing from God</a:t>
            </a:r>
            <a:r>
              <a:rPr lang="en-US" sz="4800" dirty="0" smtClean="0"/>
              <a:t>: </a:t>
            </a:r>
            <a:r>
              <a:rPr lang="en-US" sz="4800" dirty="0"/>
              <a:t>But that which beareth thorns and briers is rejected, and is nigh unto cursing; whose end is to be burned</a:t>
            </a:r>
            <a:r>
              <a:rPr lang="en-US" sz="4800" dirty="0" smtClean="0"/>
              <a:t>.  </a:t>
            </a:r>
            <a:r>
              <a:rPr lang="en-US" sz="4800" dirty="0"/>
              <a:t>But, beloved, we are persuaded better things of you, and things that accompany salvation, though we thus speak</a:t>
            </a:r>
            <a:r>
              <a:rPr lang="en-US" sz="4800" dirty="0" smtClean="0"/>
              <a:t>.”  Heb. 6:7-9</a:t>
            </a:r>
            <a:endParaRPr lang="en-US" sz="4800" dirty="0"/>
          </a:p>
        </p:txBody>
      </p:sp>
    </p:spTree>
    <p:extLst>
      <p:ext uri="{BB962C8B-B14F-4D97-AF65-F5344CB8AC3E}">
        <p14:creationId xmlns:p14="http://schemas.microsoft.com/office/powerpoint/2010/main" val="3267719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19406"/>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88900" y="1"/>
            <a:ext cx="6261100" cy="6858000"/>
          </a:xfrm>
          <a:prstGeom prst="rect">
            <a:avLst/>
          </a:prstGeom>
        </p:spPr>
      </p:pic>
      <p:sp>
        <p:nvSpPr>
          <p:cNvPr id="4" name="Content Placeholder 3"/>
          <p:cNvSpPr>
            <a:spLocks noGrp="1"/>
          </p:cNvSpPr>
          <p:nvPr>
            <p:ph sz="half" idx="2"/>
          </p:nvPr>
        </p:nvSpPr>
        <p:spPr>
          <a:xfrm>
            <a:off x="6172200" y="533400"/>
            <a:ext cx="6019800" cy="6324600"/>
          </a:xfrm>
        </p:spPr>
        <p:txBody>
          <a:bodyPr>
            <a:noAutofit/>
          </a:bodyPr>
          <a:lstStyle/>
          <a:p>
            <a:r>
              <a:rPr lang="en-US" sz="3200" dirty="0" smtClean="0"/>
              <a:t>The fruits of abiding in Christ will be manifest for all.  Those that refuse to cling to Him in faith will bear the fruits of their decisions</a:t>
            </a:r>
            <a:r>
              <a:rPr lang="en-US" sz="3200" dirty="0"/>
              <a:t>.  “Abide in me, and I in you. As the branch cannot bear fruit of itself, except it abide in the vine; no more can ye, except ye abide in me</a:t>
            </a:r>
            <a:r>
              <a:rPr lang="en-US" sz="3200" dirty="0" smtClean="0"/>
              <a:t>. </a:t>
            </a:r>
            <a:r>
              <a:rPr lang="en-US" sz="3200" dirty="0"/>
              <a:t>I am the vine, ye are the branches: He that abideth in me, and I in him, the same bringeth forth much fruit: for without me ye can do nothing</a:t>
            </a:r>
            <a:r>
              <a:rPr lang="en-US" sz="3200" dirty="0" smtClean="0"/>
              <a:t>.”  Jn. 15:4,5</a:t>
            </a:r>
            <a:endParaRPr lang="en-US" sz="3200" dirty="0"/>
          </a:p>
        </p:txBody>
      </p:sp>
    </p:spTree>
    <p:extLst>
      <p:ext uri="{BB962C8B-B14F-4D97-AF65-F5344CB8AC3E}">
        <p14:creationId xmlns:p14="http://schemas.microsoft.com/office/powerpoint/2010/main" val="3242751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sz="half" idx="1"/>
          </p:nvPr>
        </p:nvSpPr>
        <p:spPr>
          <a:xfrm>
            <a:off x="0" y="177800"/>
            <a:ext cx="6019800" cy="6680199"/>
          </a:xfrm>
        </p:spPr>
        <p:txBody>
          <a:bodyPr>
            <a:normAutofit lnSpcReduction="10000"/>
          </a:bodyPr>
          <a:lstStyle/>
          <a:p>
            <a:r>
              <a:rPr lang="en-US" dirty="0"/>
              <a:t>	Will your anchor hold in the storms of life,</a:t>
            </a:r>
          </a:p>
          <a:p>
            <a:r>
              <a:rPr lang="en-US" dirty="0"/>
              <a:t>When the clouds unfold their wings of strife?</a:t>
            </a:r>
          </a:p>
          <a:p>
            <a:r>
              <a:rPr lang="en-US" dirty="0"/>
              <a:t>When the strong tides lift, and the cables strain,</a:t>
            </a:r>
          </a:p>
          <a:p>
            <a:r>
              <a:rPr lang="en-US" dirty="0"/>
              <a:t>Will your anchor drift or firm remain?</a:t>
            </a:r>
          </a:p>
          <a:p>
            <a:r>
              <a:rPr lang="en-US" dirty="0"/>
              <a:t> 	We have an anchor that keeps the soul</a:t>
            </a:r>
          </a:p>
          <a:p>
            <a:r>
              <a:rPr lang="en-US" dirty="0" smtClean="0"/>
              <a:t>Steadfast </a:t>
            </a:r>
            <a:r>
              <a:rPr lang="en-US" dirty="0"/>
              <a:t>and sure while the billows roll,</a:t>
            </a:r>
          </a:p>
          <a:p>
            <a:r>
              <a:rPr lang="en-US" dirty="0"/>
              <a:t>Fastened to the Rock which cannot move,</a:t>
            </a:r>
          </a:p>
          <a:p>
            <a:r>
              <a:rPr lang="en-US" dirty="0"/>
              <a:t>  Grounded firm and deep in the Savior’s love</a:t>
            </a:r>
            <a:r>
              <a:rPr lang="en-US" dirty="0" smtClean="0"/>
              <a:t>.</a:t>
            </a:r>
            <a:endParaRPr lang="en-US" dirty="0"/>
          </a:p>
          <a:p>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199" cy="6858000"/>
          </a:xfrm>
          <a:prstGeom prst="rect">
            <a:avLst/>
          </a:prstGeom>
        </p:spPr>
      </p:pic>
    </p:spTree>
    <p:extLst>
      <p:ext uri="{BB962C8B-B14F-4D97-AF65-F5344CB8AC3E}">
        <p14:creationId xmlns:p14="http://schemas.microsoft.com/office/powerpoint/2010/main" val="3269472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normAutofit fontScale="90000"/>
          </a:bodyPr>
          <a:lstStyle/>
          <a:p>
            <a:r>
              <a:rPr lang="en-US" dirty="0" smtClean="0"/>
              <a:t>    </a:t>
            </a:r>
            <a:r>
              <a:rPr lang="en-US" sz="5400" b="1" i="1" u="sng" dirty="0" smtClean="0">
                <a:solidFill>
                  <a:srgbClr val="0070C0"/>
                </a:solidFill>
                <a:latin typeface="Algerian" panose="04020705040A02060702" pitchFamily="82" charset="0"/>
              </a:rPr>
              <a:t>Something Never Done Before!</a:t>
            </a:r>
            <a:endParaRPr lang="en-US" sz="5400"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62000"/>
            <a:ext cx="6070600" cy="6095999"/>
          </a:xfrm>
          <a:prstGeom prst="rect">
            <a:avLst/>
          </a:prstGeom>
        </p:spPr>
      </p:pic>
      <p:sp>
        <p:nvSpPr>
          <p:cNvPr id="4" name="Content Placeholder 3"/>
          <p:cNvSpPr>
            <a:spLocks noGrp="1"/>
          </p:cNvSpPr>
          <p:nvPr>
            <p:ph sz="half" idx="2"/>
          </p:nvPr>
        </p:nvSpPr>
        <p:spPr>
          <a:xfrm>
            <a:off x="6172200" y="762000"/>
            <a:ext cx="6019800" cy="6096000"/>
          </a:xfrm>
        </p:spPr>
        <p:txBody>
          <a:bodyPr>
            <a:normAutofit/>
          </a:bodyPr>
          <a:lstStyle/>
          <a:p>
            <a:r>
              <a:rPr lang="en-US" sz="3600" dirty="0" smtClean="0"/>
              <a:t>Well, in the case of the sermon this morning, the passage we are going to begin with today is truly at the end of Hebrews 6.  I normally take a chapter and go thru it verse by verse, but today we are not starting at the beginning, but rather at the end!  Let me explain………………………………..</a:t>
            </a:r>
            <a:endParaRPr lang="en-US" sz="3600" dirty="0"/>
          </a:p>
        </p:txBody>
      </p:sp>
    </p:spTree>
    <p:extLst>
      <p:ext uri="{BB962C8B-B14F-4D97-AF65-F5344CB8AC3E}">
        <p14:creationId xmlns:p14="http://schemas.microsoft.com/office/powerpoint/2010/main" val="517000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4699"/>
          </a:xfrm>
        </p:spPr>
        <p:txBody>
          <a:bodyPr/>
          <a:lstStyle/>
          <a:p>
            <a:r>
              <a:rPr lang="en-US" dirty="0" smtClean="0"/>
              <a:t>         </a:t>
            </a:r>
            <a:r>
              <a:rPr lang="en-US" b="1" i="1" u="sng" dirty="0" smtClean="0">
                <a:solidFill>
                  <a:srgbClr val="0070C0"/>
                </a:solidFill>
              </a:rPr>
              <a:t>Two Famous Men!  Do You Recognize them?</a:t>
            </a:r>
            <a:endParaRPr lang="en-US" b="1" i="1" u="sng" dirty="0">
              <a:solidFill>
                <a:srgbClr val="0070C0"/>
              </a:solidFill>
            </a:endParaRPr>
          </a:p>
        </p:txBody>
      </p:sp>
      <p:pic>
        <p:nvPicPr>
          <p:cNvPr id="8" name="Content Placeholder 7"/>
          <p:cNvPicPr>
            <a:picLocks noGrp="1" noChangeAspect="1"/>
          </p:cNvPicPr>
          <p:nvPr>
            <p:ph sz="half" idx="2"/>
          </p:nvPr>
        </p:nvPicPr>
        <p:blipFill>
          <a:blip r:embed="rId2"/>
          <a:stretch>
            <a:fillRect/>
          </a:stretch>
        </p:blipFill>
        <p:spPr>
          <a:xfrm>
            <a:off x="6172201" y="774700"/>
            <a:ext cx="6019800" cy="6083299"/>
          </a:xfrm>
          <a:prstGeom prst="rect">
            <a:avLst/>
          </a:prstGeom>
        </p:spPr>
      </p:pic>
      <p:pic>
        <p:nvPicPr>
          <p:cNvPr id="7" name="Content Placeholder 6"/>
          <p:cNvPicPr>
            <a:picLocks noGrp="1" noChangeAspect="1"/>
          </p:cNvPicPr>
          <p:nvPr>
            <p:ph sz="half" idx="1"/>
          </p:nvPr>
        </p:nvPicPr>
        <p:blipFill>
          <a:blip r:embed="rId3"/>
          <a:stretch>
            <a:fillRect/>
          </a:stretch>
        </p:blipFill>
        <p:spPr>
          <a:xfrm>
            <a:off x="0" y="774700"/>
            <a:ext cx="6172200" cy="6083300"/>
          </a:xfrm>
          <a:prstGeom prst="rect">
            <a:avLst/>
          </a:prstGeom>
        </p:spPr>
      </p:pic>
    </p:spTree>
    <p:extLst>
      <p:ext uri="{BB962C8B-B14F-4D97-AF65-F5344CB8AC3E}">
        <p14:creationId xmlns:p14="http://schemas.microsoft.com/office/powerpoint/2010/main" val="1869368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FF0000"/>
                </a:solidFill>
                <a:latin typeface="Algerian" panose="04020705040A02060702" pitchFamily="82" charset="0"/>
              </a:rPr>
              <a:t>Entangled in Hebrews 6:19,20</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85800"/>
            <a:ext cx="6019800" cy="6172200"/>
          </a:xfrm>
        </p:spPr>
        <p:txBody>
          <a:bodyPr/>
          <a:lstStyle/>
          <a:p>
            <a:r>
              <a:rPr lang="en-US" dirty="0" smtClean="0"/>
              <a:t>“Which hope we have as an anchor of the soul, both sure and stedfast, and which entereth into that</a:t>
            </a:r>
            <a:r>
              <a:rPr lang="en-US" b="1" i="1" u="sng" dirty="0" smtClean="0"/>
              <a:t> within the veil;</a:t>
            </a:r>
            <a:r>
              <a:rPr lang="en-US" dirty="0" smtClean="0"/>
              <a:t> Whither the forerunner is for us entered, even Jesus, made an high priest for ever after the order of Melchisedec.”  Hebrews 6:19, 20  Both men took this passage and said that ‘Within the veil’ meant that Christ went into the Most Holy Place in 31 AD thereby negating 1844, Ellen White, and the rise of SDAdventism!  Both men ceased to be SDAdventists over this passage among others!</a:t>
            </a:r>
            <a:endParaRPr lang="en-US" dirty="0"/>
          </a:p>
        </p:txBody>
      </p:sp>
      <p:pic>
        <p:nvPicPr>
          <p:cNvPr id="5" name="Content Placeholder 4"/>
          <p:cNvPicPr>
            <a:picLocks noGrp="1" noChangeAspect="1"/>
          </p:cNvPicPr>
          <p:nvPr>
            <p:ph sz="half" idx="2"/>
          </p:nvPr>
        </p:nvPicPr>
        <p:blipFill>
          <a:blip r:embed="rId2"/>
          <a:stretch>
            <a:fillRect/>
          </a:stretch>
        </p:blipFill>
        <p:spPr>
          <a:xfrm>
            <a:off x="6019801" y="685800"/>
            <a:ext cx="6172200" cy="6172200"/>
          </a:xfrm>
          <a:prstGeom prst="rect">
            <a:avLst/>
          </a:prstGeom>
        </p:spPr>
      </p:pic>
    </p:spTree>
    <p:extLst>
      <p:ext uri="{BB962C8B-B14F-4D97-AF65-F5344CB8AC3E}">
        <p14:creationId xmlns:p14="http://schemas.microsoft.com/office/powerpoint/2010/main" val="3295400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4095"/>
          </a:xfrm>
        </p:spPr>
        <p:txBody>
          <a:bodyPr/>
          <a:lstStyle/>
          <a:p>
            <a:r>
              <a:rPr lang="en-US" dirty="0" smtClean="0"/>
              <a:t>                              </a:t>
            </a:r>
            <a:r>
              <a:rPr lang="en-US" b="1" i="1" u="sng" dirty="0" smtClean="0">
                <a:solidFill>
                  <a:srgbClr val="FF0000"/>
                </a:solidFill>
              </a:rPr>
              <a:t>Katapetesma</a:t>
            </a:r>
            <a:endParaRPr lang="en-US" b="1" i="1" u="sng" dirty="0">
              <a:solidFill>
                <a:srgbClr val="FF0000"/>
              </a:solidFill>
            </a:endParaRPr>
          </a:p>
        </p:txBody>
      </p:sp>
      <p:sp>
        <p:nvSpPr>
          <p:cNvPr id="3" name="Content Placeholder 2"/>
          <p:cNvSpPr>
            <a:spLocks noGrp="1"/>
          </p:cNvSpPr>
          <p:nvPr>
            <p:ph sz="half" idx="1"/>
          </p:nvPr>
        </p:nvSpPr>
        <p:spPr>
          <a:xfrm>
            <a:off x="0" y="643944"/>
            <a:ext cx="6172200" cy="6214056"/>
          </a:xfrm>
        </p:spPr>
        <p:txBody>
          <a:bodyPr/>
          <a:lstStyle/>
          <a:p>
            <a:r>
              <a:rPr lang="en-US" sz="4000" dirty="0" smtClean="0"/>
              <a:t>Katapetesma: a curtain (the inner veil of the temple). (Literally: that which is spread out downwards, that which hangs down), a curtain, veil, of that which separated the Holy of Holies from the outer parts of the temple at Jerusalem. (adapted from www.biblehub.com)</a:t>
            </a:r>
          </a:p>
          <a:p>
            <a:endParaRPr lang="en-US" dirty="0"/>
          </a:p>
        </p:txBody>
      </p:sp>
      <p:pic>
        <p:nvPicPr>
          <p:cNvPr id="5" name="Content Placeholder 4"/>
          <p:cNvPicPr>
            <a:picLocks noGrp="1" noChangeAspect="1"/>
          </p:cNvPicPr>
          <p:nvPr>
            <p:ph sz="half" idx="2"/>
          </p:nvPr>
        </p:nvPicPr>
        <p:blipFill>
          <a:blip r:embed="rId2"/>
          <a:stretch>
            <a:fillRect/>
          </a:stretch>
        </p:blipFill>
        <p:spPr>
          <a:xfrm>
            <a:off x="6014434" y="643944"/>
            <a:ext cx="6177566" cy="6214056"/>
          </a:xfrm>
          <a:prstGeom prst="rect">
            <a:avLst/>
          </a:prstGeom>
        </p:spPr>
      </p:pic>
    </p:spTree>
    <p:extLst>
      <p:ext uri="{BB962C8B-B14F-4D97-AF65-F5344CB8AC3E}">
        <p14:creationId xmlns:p14="http://schemas.microsoft.com/office/powerpoint/2010/main" val="1636017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838200" y="1690688"/>
            <a:ext cx="10515600" cy="4486275"/>
          </a:xfrm>
        </p:spPr>
        <p:txBody>
          <a:bodyPr/>
          <a:lstStyle/>
          <a:p>
            <a:endParaRPr lang="en-US" dirty="0"/>
          </a:p>
        </p:txBody>
      </p:sp>
      <p:pic>
        <p:nvPicPr>
          <p:cNvPr id="4" name="Picture 3"/>
          <p:cNvPicPr>
            <a:picLocks noChangeAspect="1"/>
          </p:cNvPicPr>
          <p:nvPr/>
        </p:nvPicPr>
        <p:blipFill>
          <a:blip r:embed="rId2"/>
          <a:stretch>
            <a:fillRect/>
          </a:stretch>
        </p:blipFill>
        <p:spPr>
          <a:xfrm>
            <a:off x="0" y="1"/>
            <a:ext cx="12080383" cy="6858000"/>
          </a:xfrm>
          <a:prstGeom prst="rect">
            <a:avLst/>
          </a:prstGeom>
        </p:spPr>
      </p:pic>
    </p:spTree>
    <p:extLst>
      <p:ext uri="{BB962C8B-B14F-4D97-AF65-F5344CB8AC3E}">
        <p14:creationId xmlns:p14="http://schemas.microsoft.com/office/powerpoint/2010/main" val="4102081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23175" y="-927279"/>
            <a:ext cx="4905777" cy="257578"/>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400800" cy="6857999"/>
          </a:xfrm>
          <a:prstGeom prst="rect">
            <a:avLst/>
          </a:prstGeom>
        </p:spPr>
      </p:pic>
      <p:sp>
        <p:nvSpPr>
          <p:cNvPr id="4" name="Content Placeholder 3"/>
          <p:cNvSpPr>
            <a:spLocks noGrp="1"/>
          </p:cNvSpPr>
          <p:nvPr>
            <p:ph sz="half" idx="2"/>
          </p:nvPr>
        </p:nvSpPr>
        <p:spPr>
          <a:xfrm>
            <a:off x="6172200" y="0"/>
            <a:ext cx="6019800" cy="6857999"/>
          </a:xfrm>
        </p:spPr>
        <p:txBody>
          <a:bodyPr>
            <a:normAutofit/>
          </a:bodyPr>
          <a:lstStyle/>
          <a:p>
            <a:r>
              <a:rPr lang="en-US" sz="3200" dirty="0" smtClean="0"/>
              <a:t>A closer look at the Old Testament translation of the Bible in the Greek Septuagint reveals that </a:t>
            </a:r>
            <a:r>
              <a:rPr lang="en-US" sz="3200" dirty="0" err="1" smtClean="0"/>
              <a:t>katapetesma</a:t>
            </a:r>
            <a:r>
              <a:rPr lang="en-US" sz="3200" dirty="0" smtClean="0"/>
              <a:t> actually refers to all the veils.  It is used to refer to the veil from the outside into the courtyard, the veil separating the courtyard from the holy place, and the veil separating the holy place from the most holy place.  It does not exclusively apply solely to the veil going into the Holy of Holies</a:t>
            </a:r>
            <a:r>
              <a:rPr lang="en-US" dirty="0" smtClean="0"/>
              <a:t>.</a:t>
            </a:r>
            <a:endParaRPr lang="en-US" dirty="0"/>
          </a:p>
        </p:txBody>
      </p:sp>
    </p:spTree>
    <p:extLst>
      <p:ext uri="{BB962C8B-B14F-4D97-AF65-F5344CB8AC3E}">
        <p14:creationId xmlns:p14="http://schemas.microsoft.com/office/powerpoint/2010/main" val="3987000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t>                     </a:t>
            </a:r>
            <a:r>
              <a:rPr lang="en-US" b="1" i="1" u="sng" dirty="0" smtClean="0">
                <a:solidFill>
                  <a:srgbClr val="FF0000"/>
                </a:solidFill>
              </a:rPr>
              <a:t>Katapetesma in Septuagint</a:t>
            </a:r>
            <a:endParaRPr lang="en-US" b="1" i="1" u="sng" dirty="0">
              <a:solidFill>
                <a:srgbClr val="FF0000"/>
              </a:solidFill>
            </a:endParaRPr>
          </a:p>
        </p:txBody>
      </p:sp>
      <p:sp>
        <p:nvSpPr>
          <p:cNvPr id="3" name="Content Placeholder 2"/>
          <p:cNvSpPr>
            <a:spLocks noGrp="1"/>
          </p:cNvSpPr>
          <p:nvPr>
            <p:ph idx="1"/>
          </p:nvPr>
        </p:nvSpPr>
        <p:spPr>
          <a:xfrm>
            <a:off x="0" y="596900"/>
            <a:ext cx="12192000" cy="6261099"/>
          </a:xfrm>
        </p:spPr>
        <p:txBody>
          <a:bodyPr>
            <a:normAutofit/>
          </a:bodyPr>
          <a:lstStyle/>
          <a:p>
            <a:r>
              <a:rPr lang="en-US" dirty="0" smtClean="0"/>
              <a:t>“And </a:t>
            </a:r>
            <a:r>
              <a:rPr lang="en-US" dirty="0"/>
              <a:t>thou shalt make for the hanging five pillars of shittim wood, and overlay them with gold, and their hooks shall be of gold: and thou shalt cast five sockets of brass for them</a:t>
            </a:r>
            <a:r>
              <a:rPr lang="en-US" dirty="0" smtClean="0"/>
              <a:t>.”  Ex.26:37</a:t>
            </a:r>
          </a:p>
          <a:p>
            <a:r>
              <a:rPr lang="en-US" dirty="0" smtClean="0"/>
              <a:t>“</a:t>
            </a:r>
            <a:r>
              <a:rPr lang="el-GR" dirty="0" smtClean="0"/>
              <a:t>και </a:t>
            </a:r>
            <a:r>
              <a:rPr lang="el-GR" dirty="0"/>
              <a:t>ποιησεισ τω </a:t>
            </a:r>
            <a:r>
              <a:rPr lang="el-GR" b="1" i="1" u="sng" dirty="0"/>
              <a:t>καταπετασµατι</a:t>
            </a:r>
            <a:r>
              <a:rPr lang="el-GR" dirty="0"/>
              <a:t> πεντε στυλουσ και χρυσωσεισ</a:t>
            </a:r>
          </a:p>
          <a:p>
            <a:r>
              <a:rPr lang="el-GR" dirty="0"/>
              <a:t>αυτουσ χρυσιω και αι κεφαλιδεσ αυτων χρυσαι και χωνευσεισ αυτοισ πεντε βασεισ </a:t>
            </a:r>
            <a:r>
              <a:rPr lang="el-GR" dirty="0" smtClean="0"/>
              <a:t>χαλκασ</a:t>
            </a:r>
            <a:r>
              <a:rPr lang="en-US" dirty="0" smtClean="0"/>
              <a:t>.”</a:t>
            </a:r>
          </a:p>
          <a:p>
            <a:r>
              <a:rPr lang="en-US" dirty="0" smtClean="0"/>
              <a:t>The word in the Septuagint for hanging is </a:t>
            </a:r>
            <a:r>
              <a:rPr lang="en-US" dirty="0" err="1" smtClean="0"/>
              <a:t>katapetesma</a:t>
            </a:r>
            <a:r>
              <a:rPr lang="en-US" dirty="0" smtClean="0"/>
              <a:t>.</a:t>
            </a:r>
          </a:p>
          <a:p>
            <a:r>
              <a:rPr lang="en-US" dirty="0"/>
              <a:t>And thou shalt set the altar of gold for the incense before the ark of the testimony, and put the hanging of the door to the tabernacle</a:t>
            </a:r>
            <a:r>
              <a:rPr lang="en-US" dirty="0" smtClean="0"/>
              <a:t>.”  Ex. 40:5</a:t>
            </a:r>
          </a:p>
          <a:p>
            <a:r>
              <a:rPr lang="en-US" dirty="0" smtClean="0"/>
              <a:t>“</a:t>
            </a:r>
            <a:r>
              <a:rPr lang="el-GR" dirty="0"/>
              <a:t>5και θησεισ το θυσιαστηριον το χρυσουν εισ το θυµιαν εναντιον τησ κιβωτου</a:t>
            </a:r>
          </a:p>
          <a:p>
            <a:r>
              <a:rPr lang="el-GR" dirty="0"/>
              <a:t>και επιθησεισ καλυµµα </a:t>
            </a:r>
            <a:r>
              <a:rPr lang="el-GR" b="1" i="1" u="sng" dirty="0"/>
              <a:t>καταπετασµατοσ</a:t>
            </a:r>
            <a:r>
              <a:rPr lang="el-GR" dirty="0"/>
              <a:t> επι την </a:t>
            </a:r>
            <a:r>
              <a:rPr lang="el-GR" dirty="0" smtClean="0"/>
              <a:t>θυραν</a:t>
            </a:r>
            <a:r>
              <a:rPr lang="en-US" dirty="0" smtClean="0"/>
              <a:t>…”</a:t>
            </a:r>
            <a:endParaRPr lang="en-US" dirty="0"/>
          </a:p>
        </p:txBody>
      </p:sp>
    </p:spTree>
    <p:extLst>
      <p:ext uri="{BB962C8B-B14F-4D97-AF65-F5344CB8AC3E}">
        <p14:creationId xmlns:p14="http://schemas.microsoft.com/office/powerpoint/2010/main" val="3481157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r>
              <a:rPr lang="en-US" dirty="0" smtClean="0"/>
              <a:t>              </a:t>
            </a:r>
            <a:r>
              <a:rPr lang="en-US" b="1" i="1" u="sng" dirty="0" smtClean="0">
                <a:solidFill>
                  <a:srgbClr val="FF0000"/>
                </a:solidFill>
              </a:rPr>
              <a:t>Paul’s word can be used for all vails</a:t>
            </a:r>
            <a:endParaRPr lang="en-US" b="1" i="1" u="sng" dirty="0">
              <a:solidFill>
                <a:srgbClr val="FF0000"/>
              </a:solidFill>
            </a:endParaRPr>
          </a:p>
        </p:txBody>
      </p:sp>
      <p:sp>
        <p:nvSpPr>
          <p:cNvPr id="3" name="Content Placeholder 2"/>
          <p:cNvSpPr>
            <a:spLocks noGrp="1"/>
          </p:cNvSpPr>
          <p:nvPr>
            <p:ph idx="1"/>
          </p:nvPr>
        </p:nvSpPr>
        <p:spPr>
          <a:xfrm>
            <a:off x="0" y="622300"/>
            <a:ext cx="12192000" cy="6235700"/>
          </a:xfrm>
        </p:spPr>
        <p:txBody>
          <a:bodyPr>
            <a:normAutofit/>
          </a:bodyPr>
          <a:lstStyle/>
          <a:p>
            <a:r>
              <a:rPr lang="en-US" sz="4000" dirty="0" smtClean="0"/>
              <a:t>“</a:t>
            </a:r>
            <a:r>
              <a:rPr lang="el-GR" sz="4000" dirty="0" smtClean="0"/>
              <a:t>ουτοσ </a:t>
            </a:r>
            <a:r>
              <a:rPr lang="el-GR" sz="4000" dirty="0"/>
              <a:t>περιηργυρωσεν </a:t>
            </a:r>
            <a:r>
              <a:rPr lang="el-GR" sz="4000" dirty="0" smtClean="0"/>
              <a:t>τουσ</a:t>
            </a:r>
            <a:r>
              <a:rPr lang="en-US" sz="4000" dirty="0" smtClean="0"/>
              <a:t> </a:t>
            </a:r>
            <a:r>
              <a:rPr lang="el-GR" sz="4000" dirty="0" smtClean="0"/>
              <a:t>στυλουσ </a:t>
            </a:r>
            <a:r>
              <a:rPr lang="el-GR" sz="4000" dirty="0"/>
              <a:t>και εχωνευσεν τω στυλω δακτυλιουσ χρυσουσ και εχρυσωσεν τουσ µοχλουσ χρυσιω </a:t>
            </a:r>
            <a:r>
              <a:rPr lang="el-GR" sz="4000" dirty="0" smtClean="0"/>
              <a:t>και</a:t>
            </a:r>
            <a:r>
              <a:rPr lang="en-US" sz="4000" dirty="0" smtClean="0"/>
              <a:t> </a:t>
            </a:r>
            <a:r>
              <a:rPr lang="el-GR" sz="4000" dirty="0" smtClean="0"/>
              <a:t>κατεχρυσωσεν </a:t>
            </a:r>
            <a:r>
              <a:rPr lang="el-GR" sz="4000" dirty="0"/>
              <a:t>τουσ στυλουσ του </a:t>
            </a:r>
            <a:r>
              <a:rPr lang="el-GR" sz="4000" b="1" i="1" u="sng" dirty="0"/>
              <a:t>καταπετασµατοσ</a:t>
            </a:r>
            <a:r>
              <a:rPr lang="el-GR" sz="4000" dirty="0"/>
              <a:t> χρυσιω και εποιησεν τασ αγκυλασ </a:t>
            </a:r>
            <a:r>
              <a:rPr lang="el-GR" sz="4000" dirty="0" smtClean="0"/>
              <a:t>χρυσασ</a:t>
            </a:r>
            <a:r>
              <a:rPr lang="en-US" sz="4000" dirty="0" smtClean="0"/>
              <a:t>.”  Ex. 38:18</a:t>
            </a:r>
          </a:p>
          <a:p>
            <a:r>
              <a:rPr lang="en-US" sz="4000" dirty="0"/>
              <a:t>“And the hanging for the gate of the court was needlework, of blue, and purple, and scarlet, and fine twined linen: and twenty cubits was the length, and the height in the breadth was five cubits, answerable to the hangings of the court</a:t>
            </a:r>
            <a:r>
              <a:rPr lang="en-US" sz="4000" dirty="0" smtClean="0"/>
              <a:t>.”</a:t>
            </a:r>
            <a:endParaRPr lang="en-US" sz="4000" dirty="0"/>
          </a:p>
        </p:txBody>
      </p:sp>
    </p:spTree>
    <p:extLst>
      <p:ext uri="{BB962C8B-B14F-4D97-AF65-F5344CB8AC3E}">
        <p14:creationId xmlns:p14="http://schemas.microsoft.com/office/powerpoint/2010/main" val="3784090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1499</Words>
  <Application>Microsoft Office PowerPoint</Application>
  <PresentationFormat>Widescreen</PresentationFormat>
  <Paragraphs>49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Hebrews 6 “Within the Veil”</vt:lpstr>
      <vt:lpstr>    Something Never Done Before!</vt:lpstr>
      <vt:lpstr>         Two Famous Men!  Do You Recognize them?</vt:lpstr>
      <vt:lpstr>      Entangled in Hebrews 6:19,20</vt:lpstr>
      <vt:lpstr>                              Katapetesma</vt:lpstr>
      <vt:lpstr>                                     </vt:lpstr>
      <vt:lpstr>PowerPoint Presentation</vt:lpstr>
      <vt:lpstr>                     Katapetesma in Septuagint</vt:lpstr>
      <vt:lpstr>              Paul’s word can be used for all vails</vt:lpstr>
      <vt:lpstr>                           Within the Veil</vt:lpstr>
      <vt:lpstr>                           Paul’s Argument</vt:lpstr>
      <vt:lpstr>                 Expansion of the Same Theme!</vt:lpstr>
      <vt:lpstr>                              </vt:lpstr>
      <vt:lpstr>            Do Not Get Complacent</vt:lpstr>
      <vt:lpstr>No Once Saved Always Saved Here</vt:lpstr>
      <vt:lpstr>                                            </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6 “Within the Veil”</dc:title>
  <dc:creator>All Public</dc:creator>
  <cp:lastModifiedBy>All Public</cp:lastModifiedBy>
  <cp:revision>14</cp:revision>
  <dcterms:created xsi:type="dcterms:W3CDTF">2016-11-09T20:37:22Z</dcterms:created>
  <dcterms:modified xsi:type="dcterms:W3CDTF">2016-11-10T20:27:32Z</dcterms:modified>
</cp:coreProperties>
</file>