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6" d="100"/>
          <a:sy n="66" d="100"/>
        </p:scale>
        <p:origin x="-588"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2631A3-8C30-4775-89E9-B2D233EC8152}" type="datetimeFigureOut">
              <a:rPr lang="en-US" smtClean="0"/>
              <a:pPr/>
              <a:t>3/24/2011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1B22B9-67C9-4745-A464-62AE2E37B2B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2631A3-8C30-4775-89E9-B2D233EC8152}" type="datetimeFigureOut">
              <a:rPr lang="en-US" smtClean="0"/>
              <a:pPr/>
              <a:t>3/24/2011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1B22B9-67C9-4745-A464-62AE2E37B2B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2631A3-8C30-4775-89E9-B2D233EC8152}" type="datetimeFigureOut">
              <a:rPr lang="en-US" smtClean="0"/>
              <a:pPr/>
              <a:t>3/24/2011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1B22B9-67C9-4745-A464-62AE2E37B2B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2631A3-8C30-4775-89E9-B2D233EC8152}" type="datetimeFigureOut">
              <a:rPr lang="en-US" smtClean="0"/>
              <a:pPr/>
              <a:t>3/24/2011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1B22B9-67C9-4745-A464-62AE2E37B2B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2631A3-8C30-4775-89E9-B2D233EC8152}" type="datetimeFigureOut">
              <a:rPr lang="en-US" smtClean="0"/>
              <a:pPr/>
              <a:t>3/24/2011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1B22B9-67C9-4745-A464-62AE2E37B2B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2631A3-8C30-4775-89E9-B2D233EC8152}" type="datetimeFigureOut">
              <a:rPr lang="en-US" smtClean="0"/>
              <a:pPr/>
              <a:t>3/24/2011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1B22B9-67C9-4745-A464-62AE2E37B2B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2631A3-8C30-4775-89E9-B2D233EC8152}" type="datetimeFigureOut">
              <a:rPr lang="en-US" smtClean="0"/>
              <a:pPr/>
              <a:t>3/24/2011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1B22B9-67C9-4745-A464-62AE2E37B2B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2631A3-8C30-4775-89E9-B2D233EC8152}" type="datetimeFigureOut">
              <a:rPr lang="en-US" smtClean="0"/>
              <a:pPr/>
              <a:t>3/24/2011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1B22B9-67C9-4745-A464-62AE2E37B2B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2631A3-8C30-4775-89E9-B2D233EC8152}" type="datetimeFigureOut">
              <a:rPr lang="en-US" smtClean="0"/>
              <a:pPr/>
              <a:t>3/24/2011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1B22B9-67C9-4745-A464-62AE2E37B2B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2631A3-8C30-4775-89E9-B2D233EC8152}" type="datetimeFigureOut">
              <a:rPr lang="en-US" smtClean="0"/>
              <a:pPr/>
              <a:t>3/24/2011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1B22B9-67C9-4745-A464-62AE2E37B2B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2631A3-8C30-4775-89E9-B2D233EC8152}" type="datetimeFigureOut">
              <a:rPr lang="en-US" smtClean="0"/>
              <a:pPr/>
              <a:t>3/24/2011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1B22B9-67C9-4745-A464-62AE2E37B2B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631A3-8C30-4775-89E9-B2D233EC8152}" type="datetimeFigureOut">
              <a:rPr lang="en-US" smtClean="0"/>
              <a:pPr/>
              <a:t>3/24/2011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1B22B9-67C9-4745-A464-62AE2E37B2B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www.kingjamesbibleonline.org/Leviticus-23-11/" TargetMode="External"/><Relationship Id="rId2" Type="http://schemas.openxmlformats.org/officeDocument/2006/relationships/hyperlink" Target="http://www.kingjamesbibleonline.org/Leviticus-23-10/" TargetMode="Externa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hyperlink" Target="http://www.kingjamesbibleonline.org/Exodus-12-7/" TargetMode="External"/><Relationship Id="rId13" Type="http://schemas.openxmlformats.org/officeDocument/2006/relationships/hyperlink" Target="http://www.kingjamesbibleonline.org/Exodus-12-12/" TargetMode="External"/><Relationship Id="rId3" Type="http://schemas.openxmlformats.org/officeDocument/2006/relationships/hyperlink" Target="http://www.kingjamesbibleonline.org/Exodus-12-2/" TargetMode="External"/><Relationship Id="rId7" Type="http://schemas.openxmlformats.org/officeDocument/2006/relationships/hyperlink" Target="http://www.kingjamesbibleonline.org/Exodus-12-6/" TargetMode="External"/><Relationship Id="rId12" Type="http://schemas.openxmlformats.org/officeDocument/2006/relationships/hyperlink" Target="http://www.kingjamesbibleonline.org/Exodus-12-11/" TargetMode="External"/><Relationship Id="rId2" Type="http://schemas.openxmlformats.org/officeDocument/2006/relationships/hyperlink" Target="http://www.kingjamesbibleonline.org/Exodus-12-1/" TargetMode="External"/><Relationship Id="rId1" Type="http://schemas.openxmlformats.org/officeDocument/2006/relationships/slideLayout" Target="../slideLayouts/slideLayout2.xml"/><Relationship Id="rId6" Type="http://schemas.openxmlformats.org/officeDocument/2006/relationships/hyperlink" Target="http://www.kingjamesbibleonline.org/Exodus-12-5/" TargetMode="External"/><Relationship Id="rId11" Type="http://schemas.openxmlformats.org/officeDocument/2006/relationships/hyperlink" Target="http://www.kingjamesbibleonline.org/Exodus-12-10/" TargetMode="External"/><Relationship Id="rId5" Type="http://schemas.openxmlformats.org/officeDocument/2006/relationships/hyperlink" Target="http://www.kingjamesbibleonline.org/Exodus-12-4/" TargetMode="External"/><Relationship Id="rId10" Type="http://schemas.openxmlformats.org/officeDocument/2006/relationships/hyperlink" Target="http://www.kingjamesbibleonline.org/Exodus-12-9/" TargetMode="External"/><Relationship Id="rId4" Type="http://schemas.openxmlformats.org/officeDocument/2006/relationships/hyperlink" Target="http://www.kingjamesbibleonline.org/Exodus-12-3/" TargetMode="External"/><Relationship Id="rId9" Type="http://schemas.openxmlformats.org/officeDocument/2006/relationships/hyperlink" Target="http://www.kingjamesbibleonline.org/Exodus-12-8/" TargetMode="External"/><Relationship Id="rId14" Type="http://schemas.openxmlformats.org/officeDocument/2006/relationships/hyperlink" Target="http://www.kingjamesbibleonline.org/Exodus-12-13/"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www.kingjamesbibleonline.org/John-12-13/" TargetMode="External"/><Relationship Id="rId2" Type="http://schemas.openxmlformats.org/officeDocument/2006/relationships/hyperlink" Target="http://www.kingjamesbibleonline.org/John-12-12/"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www.kingjamesbibleonline.org/1-Peter-1-19/" TargetMode="External"/><Relationship Id="rId2" Type="http://schemas.openxmlformats.org/officeDocument/2006/relationships/hyperlink" Target="http://www.kingjamesbibleonline.org/1-Peter-1-18/" TargetMode="Externa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hyperlink" Target="http://www.kingjamesbibleonline.org/John-6-54/" TargetMode="External"/><Relationship Id="rId2" Type="http://schemas.openxmlformats.org/officeDocument/2006/relationships/hyperlink" Target="http://www.kingjamesbibleonline.org/John-6-53/" TargetMode="Externa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hyperlink" Target="http://www.kingjamesbibleonline.org/John-6-56/"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www.kingjamesbibleonline.org/Leviticus-23-11/" TargetMode="External"/><Relationship Id="rId3" Type="http://schemas.openxmlformats.org/officeDocument/2006/relationships/hyperlink" Target="http://www.kingjamesbibleonline.org/Leviticus-23-6/" TargetMode="External"/><Relationship Id="rId7" Type="http://schemas.openxmlformats.org/officeDocument/2006/relationships/hyperlink" Target="http://www.kingjamesbibleonline.org/Leviticus-23-10/" TargetMode="External"/><Relationship Id="rId12" Type="http://schemas.openxmlformats.org/officeDocument/2006/relationships/hyperlink" Target="http://www.kingjamesbibleonline.org/Leviticus-23-15/" TargetMode="External"/><Relationship Id="rId2" Type="http://schemas.openxmlformats.org/officeDocument/2006/relationships/hyperlink" Target="http://www.kingjamesbibleonline.org/Leviticus-23-5/" TargetMode="External"/><Relationship Id="rId1" Type="http://schemas.openxmlformats.org/officeDocument/2006/relationships/slideLayout" Target="../slideLayouts/slideLayout2.xml"/><Relationship Id="rId6" Type="http://schemas.openxmlformats.org/officeDocument/2006/relationships/hyperlink" Target="http://www.kingjamesbibleonline.org/Leviticus-23-9/" TargetMode="External"/><Relationship Id="rId11" Type="http://schemas.openxmlformats.org/officeDocument/2006/relationships/hyperlink" Target="http://www.kingjamesbibleonline.org/Leviticus-23-14/" TargetMode="External"/><Relationship Id="rId5" Type="http://schemas.openxmlformats.org/officeDocument/2006/relationships/hyperlink" Target="http://www.kingjamesbibleonline.org/Leviticus-23-8/" TargetMode="External"/><Relationship Id="rId10" Type="http://schemas.openxmlformats.org/officeDocument/2006/relationships/hyperlink" Target="http://www.kingjamesbibleonline.org/Leviticus-23-13/" TargetMode="External"/><Relationship Id="rId4" Type="http://schemas.openxmlformats.org/officeDocument/2006/relationships/hyperlink" Target="http://www.kingjamesbibleonline.org/Leviticus-23-7/" TargetMode="External"/><Relationship Id="rId9" Type="http://schemas.openxmlformats.org/officeDocument/2006/relationships/hyperlink" Target="http://www.kingjamesbibleonline.org/Leviticus-23-1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Feast Days, pt. 2</a:t>
            </a:r>
            <a:endParaRPr lang="en-US" dirty="0"/>
          </a:p>
        </p:txBody>
      </p:sp>
      <p:sp>
        <p:nvSpPr>
          <p:cNvPr id="3" name="Subtitle 2"/>
          <p:cNvSpPr>
            <a:spLocks noGrp="1"/>
          </p:cNvSpPr>
          <p:nvPr>
            <p:ph type="subTitle" idx="1"/>
          </p:nvPr>
        </p:nvSpPr>
        <p:spPr/>
        <p:txBody>
          <a:bodyPr/>
          <a:lstStyle/>
          <a:p>
            <a:r>
              <a:rPr lang="en-US" u="sng" dirty="0" smtClean="0">
                <a:solidFill>
                  <a:srgbClr val="FF0000"/>
                </a:solidFill>
              </a:rPr>
              <a:t>Passover and Unleavened Bread</a:t>
            </a:r>
            <a:endParaRPr lang="en-US" u="sng"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114800" cy="762000"/>
          </a:xfrm>
        </p:spPr>
        <p:txBody>
          <a:bodyPr/>
          <a:lstStyle/>
          <a:p>
            <a:r>
              <a:rPr lang="en-US" u="sng" dirty="0" smtClean="0">
                <a:solidFill>
                  <a:srgbClr val="002060"/>
                </a:solidFill>
              </a:rPr>
              <a:t>The Order</a:t>
            </a:r>
            <a:endParaRPr lang="en-US" u="sng" dirty="0">
              <a:solidFill>
                <a:srgbClr val="002060"/>
              </a:solidFill>
            </a:endParaRPr>
          </a:p>
        </p:txBody>
      </p:sp>
      <p:sp>
        <p:nvSpPr>
          <p:cNvPr id="4" name="Content Placeholder 3"/>
          <p:cNvSpPr>
            <a:spLocks noGrp="1"/>
          </p:cNvSpPr>
          <p:nvPr>
            <p:ph sz="half" idx="2"/>
          </p:nvPr>
        </p:nvSpPr>
        <p:spPr>
          <a:xfrm>
            <a:off x="4648200" y="0"/>
            <a:ext cx="4495800" cy="6858000"/>
          </a:xfrm>
        </p:spPr>
        <p:txBody>
          <a:bodyPr>
            <a:normAutofit fontScale="77500" lnSpcReduction="20000"/>
          </a:bodyPr>
          <a:lstStyle/>
          <a:p>
            <a:r>
              <a:rPr lang="en-US" dirty="0" smtClean="0"/>
              <a:t>The Passover fell on the 14</a:t>
            </a:r>
            <a:r>
              <a:rPr lang="en-US" baseline="30000" dirty="0" smtClean="0"/>
              <a:t>th</a:t>
            </a:r>
            <a:r>
              <a:rPr lang="en-US" dirty="0" smtClean="0"/>
              <a:t> day of the month.  The feast of unleavened bread fell on the 15</a:t>
            </a:r>
            <a:r>
              <a:rPr lang="en-US" baseline="30000" dirty="0" smtClean="0"/>
              <a:t>th</a:t>
            </a:r>
            <a:r>
              <a:rPr lang="en-US" dirty="0" smtClean="0"/>
              <a:t> day of the month and lasted for 7 days.  The first day of the feast was considered a ceremonial sabbath feast day and the 7</a:t>
            </a:r>
            <a:r>
              <a:rPr lang="en-US" baseline="30000" dirty="0" smtClean="0"/>
              <a:t>th</a:t>
            </a:r>
            <a:r>
              <a:rPr lang="en-US" dirty="0" smtClean="0"/>
              <a:t> day of the feast was considered one too.  There were two ceremonial sabbaths connected with this feast.  The feast of Passover/ Unleavened bread was based on the moon.  The omission of leaven in the bread was very important.  In fact, so much so, that if anyone ate bread with leaven, the person was booted out of the camp.  “</a:t>
            </a:r>
            <a:r>
              <a:rPr lang="en-US" dirty="0" smtClean="0"/>
              <a:t>Seven days shall there be no leaven found in your houses: for whosoever eateth that which is leavened, even that soul shall be cut off from the congregation of Israel, whether he be a stranger, or born in the land</a:t>
            </a:r>
            <a:r>
              <a:rPr lang="en-US" dirty="0" smtClean="0"/>
              <a:t>.”  Ex. 12:19</a:t>
            </a:r>
            <a:r>
              <a:rPr lang="en-US" dirty="0" smtClean="0"/>
              <a:t/>
            </a:r>
            <a:br>
              <a:rPr lang="en-US" dirty="0" smtClean="0"/>
            </a:br>
            <a:endParaRPr lang="en-US" dirty="0"/>
          </a:p>
        </p:txBody>
      </p:sp>
      <p:pic>
        <p:nvPicPr>
          <p:cNvPr id="1026" name="Picture 2"/>
          <p:cNvPicPr>
            <a:picLocks noGrp="1" noChangeAspect="1" noChangeArrowheads="1"/>
          </p:cNvPicPr>
          <p:nvPr>
            <p:ph sz="half" idx="1"/>
          </p:nvPr>
        </p:nvPicPr>
        <p:blipFill>
          <a:blip r:embed="rId2" cstate="print"/>
          <a:srcRect/>
          <a:stretch>
            <a:fillRect/>
          </a:stretch>
        </p:blipFill>
        <p:spPr bwMode="auto">
          <a:xfrm>
            <a:off x="0" y="685800"/>
            <a:ext cx="5029200" cy="61722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114800" cy="1219200"/>
          </a:xfrm>
        </p:spPr>
        <p:txBody>
          <a:bodyPr>
            <a:normAutofit fontScale="90000"/>
          </a:bodyPr>
          <a:lstStyle/>
          <a:p>
            <a:r>
              <a:rPr lang="en-US" u="sng" dirty="0" smtClean="0">
                <a:solidFill>
                  <a:srgbClr val="FF0000"/>
                </a:solidFill>
              </a:rPr>
              <a:t>Why Unleavened Bread?</a:t>
            </a:r>
            <a:endParaRPr lang="en-US" u="sng" dirty="0">
              <a:solidFill>
                <a:srgbClr val="FF0000"/>
              </a:solidFill>
            </a:endParaRPr>
          </a:p>
        </p:txBody>
      </p:sp>
      <p:sp>
        <p:nvSpPr>
          <p:cNvPr id="3" name="Content Placeholder 2"/>
          <p:cNvSpPr>
            <a:spLocks noGrp="1"/>
          </p:cNvSpPr>
          <p:nvPr>
            <p:ph sz="half" idx="1"/>
          </p:nvPr>
        </p:nvSpPr>
        <p:spPr>
          <a:xfrm>
            <a:off x="-304800" y="0"/>
            <a:ext cx="5029200" cy="6858000"/>
          </a:xfrm>
        </p:spPr>
        <p:txBody>
          <a:bodyPr>
            <a:normAutofit fontScale="25000" lnSpcReduction="20000"/>
          </a:bodyPr>
          <a:lstStyle/>
          <a:p>
            <a:r>
              <a:rPr lang="en-US" sz="7200" b="1" dirty="0" smtClean="0"/>
              <a:t>leaven</a:t>
            </a:r>
            <a:r>
              <a:rPr lang="en-US" sz="7200" dirty="0" smtClean="0"/>
              <a:t>  </a:t>
            </a:r>
            <a:r>
              <a:rPr lang="en-US" sz="7200" i="1" dirty="0" smtClean="0"/>
              <a:t>n.</a:t>
            </a:r>
            <a:r>
              <a:rPr lang="en-US" sz="7200" b="1" dirty="0" smtClean="0"/>
              <a:t>1</a:t>
            </a:r>
            <a:r>
              <a:rPr lang="en-US" sz="7200" b="1" dirty="0" smtClean="0"/>
              <a:t>. </a:t>
            </a:r>
            <a:r>
              <a:rPr lang="en-US" sz="7200" dirty="0" smtClean="0"/>
              <a:t>An agent, such as yeast, that causes batter or dough to rise, especially by fermentation.</a:t>
            </a:r>
          </a:p>
          <a:p>
            <a:r>
              <a:rPr lang="en-US" sz="7200" b="1" dirty="0" smtClean="0"/>
              <a:t>2. </a:t>
            </a:r>
            <a:r>
              <a:rPr lang="en-US" sz="7200" dirty="0" smtClean="0"/>
              <a:t>An element, influence, or agent that works subtly to lighten, enliven, or modify a whole.</a:t>
            </a:r>
          </a:p>
          <a:p>
            <a:r>
              <a:rPr lang="en-US" sz="7200" i="1" dirty="0" smtClean="0"/>
              <a:t>v</a:t>
            </a:r>
            <a:r>
              <a:rPr lang="en-US" sz="7200" i="1" dirty="0" smtClean="0"/>
              <a:t>.</a:t>
            </a:r>
            <a:r>
              <a:rPr lang="en-US" sz="7200" dirty="0" smtClean="0"/>
              <a:t> </a:t>
            </a:r>
            <a:r>
              <a:rPr lang="en-US" sz="7200" b="1" dirty="0" smtClean="0"/>
              <a:t>leavened</a:t>
            </a:r>
            <a:r>
              <a:rPr lang="en-US" sz="7200" dirty="0" smtClean="0"/>
              <a:t>, </a:t>
            </a:r>
            <a:r>
              <a:rPr lang="en-US" sz="7200" b="1" dirty="0" smtClean="0"/>
              <a:t>leavening</a:t>
            </a:r>
            <a:r>
              <a:rPr lang="en-US" sz="7200" dirty="0" smtClean="0"/>
              <a:t>, </a:t>
            </a:r>
            <a:r>
              <a:rPr lang="en-US" sz="7200" b="1" dirty="0" smtClean="0"/>
              <a:t>leav·ens1. </a:t>
            </a:r>
            <a:r>
              <a:rPr lang="en-US" sz="7200" dirty="0" smtClean="0"/>
              <a:t>To add a rising agent to.</a:t>
            </a:r>
          </a:p>
          <a:p>
            <a:r>
              <a:rPr lang="en-US" sz="7200" b="1" dirty="0" smtClean="0"/>
              <a:t>2. </a:t>
            </a:r>
            <a:r>
              <a:rPr lang="en-US" sz="7200" dirty="0" smtClean="0"/>
              <a:t>To cause to rise, especially by fermentation.</a:t>
            </a:r>
          </a:p>
          <a:p>
            <a:r>
              <a:rPr lang="en-US" sz="7200" b="1" dirty="0" smtClean="0"/>
              <a:t>3. </a:t>
            </a:r>
            <a:r>
              <a:rPr lang="en-US" sz="7200" dirty="0" smtClean="0"/>
              <a:t>To pervade with a lightening, enlivening, or modifying influence.</a:t>
            </a:r>
          </a:p>
          <a:p>
            <a:r>
              <a:rPr lang="en-US" sz="7200" dirty="0" smtClean="0"/>
              <a:t>Leaven works in bread to change the entire texture, size, and taste.  It altars the whole thing.  </a:t>
            </a:r>
          </a:p>
          <a:p>
            <a:r>
              <a:rPr lang="en-US" sz="7200" dirty="0" smtClean="0"/>
              <a:t>In Bible imagery, leaven is used as a moral principle, when allowed to penetrate the human will, works quietly within, silently effecting the entire nature of the person.  Depending on the context, leaven can be used as a good principle or as an evil one.  </a:t>
            </a:r>
          </a:p>
          <a:p>
            <a:r>
              <a:rPr lang="en-US" sz="7200" dirty="0" smtClean="0"/>
              <a:t>“</a:t>
            </a:r>
            <a:r>
              <a:rPr lang="en-US" sz="7200" dirty="0" smtClean="0"/>
              <a:t>Another parable spake he unto them; The kingdom of heaven is like unto leaven, which a woman took, and hid in three measures of meal, till the whole was leavened</a:t>
            </a:r>
            <a:r>
              <a:rPr lang="en-US" sz="7200" dirty="0" smtClean="0"/>
              <a:t>.”</a:t>
            </a:r>
          </a:p>
          <a:p>
            <a:r>
              <a:rPr lang="en-US" sz="7200" dirty="0" smtClean="0"/>
              <a:t>“Therefore </a:t>
            </a:r>
            <a:r>
              <a:rPr lang="en-US" sz="7200" dirty="0" smtClean="0"/>
              <a:t>let us keep the feast, not with old leaven, neither with the leaven of malice and wickedness; but with the unleavened [bread] of sincerity and truth</a:t>
            </a:r>
            <a:r>
              <a:rPr lang="en-US" sz="7200" dirty="0" smtClean="0"/>
              <a:t>.”  1 Cor. 5:8</a:t>
            </a:r>
            <a:r>
              <a:rPr lang="en-US" sz="7200" dirty="0" smtClean="0"/>
              <a:t/>
            </a:r>
            <a:br>
              <a:rPr lang="en-US" sz="7200" dirty="0" smtClean="0"/>
            </a:br>
            <a:endParaRPr lang="en-US" sz="7200" dirty="0" smtClean="0"/>
          </a:p>
          <a:p>
            <a:r>
              <a:rPr lang="en-US" sz="7200" dirty="0" smtClean="0"/>
              <a:t/>
            </a:r>
            <a:br>
              <a:rPr lang="en-US" sz="7200" dirty="0" smtClean="0"/>
            </a:br>
            <a:endParaRPr lang="en-US" sz="7200" dirty="0"/>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4572000" y="1219200"/>
            <a:ext cx="4572000" cy="5638800"/>
          </a:xfrm>
          <a:prstGeom prst="rect">
            <a:avLst/>
          </a:prstGeom>
          <a:noFill/>
          <a:ln w="9525">
            <a:noFill/>
            <a:miter lim="800000"/>
            <a:headEnd/>
            <a:tailEnd/>
          </a:ln>
        </p:spPr>
      </p:pic>
      <p:sp>
        <p:nvSpPr>
          <p:cNvPr id="6" name="Rectangle 5"/>
          <p:cNvSpPr/>
          <p:nvPr/>
        </p:nvSpPr>
        <p:spPr>
          <a:xfrm rot="10531655" flipH="1">
            <a:off x="9806200" y="165007085"/>
            <a:ext cx="274682" cy="42196167"/>
          </a:xfrm>
          <a:prstGeom prst="rect">
            <a:avLst/>
          </a:prstGeom>
        </p:spPr>
        <p:txBody>
          <a:bodyPr wrap="square">
            <a:spAutoFit/>
          </a:bodyPr>
          <a:lstStyle/>
          <a:p>
            <a:r>
              <a:rPr lang="en-US" dirty="0" smtClean="0"/>
              <a:t>Another parable spake he unto them; The kingdom of heaven is like unto leaven, which a woman took, and hid in three measures of meal, till the whole was leavened.</a:t>
            </a:r>
            <a:br>
              <a:rPr lang="en-US" dirty="0" smtClean="0"/>
            </a:b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u="sng" dirty="0" smtClean="0">
                <a:solidFill>
                  <a:srgbClr val="FF0000"/>
                </a:solidFill>
              </a:rPr>
              <a:t>Leaven of the Spirit!</a:t>
            </a:r>
            <a:endParaRPr lang="en-US" u="sng" dirty="0">
              <a:solidFill>
                <a:srgbClr val="FF0000"/>
              </a:solidFill>
            </a:endParaRPr>
          </a:p>
        </p:txBody>
      </p:sp>
      <p:sp>
        <p:nvSpPr>
          <p:cNvPr id="3" name="Content Placeholder 2"/>
          <p:cNvSpPr>
            <a:spLocks noGrp="1"/>
          </p:cNvSpPr>
          <p:nvPr>
            <p:ph idx="1"/>
          </p:nvPr>
        </p:nvSpPr>
        <p:spPr>
          <a:xfrm>
            <a:off x="0" y="762000"/>
            <a:ext cx="9144000" cy="6096000"/>
          </a:xfrm>
        </p:spPr>
        <p:txBody>
          <a:bodyPr>
            <a:normAutofit fontScale="70000" lnSpcReduction="20000"/>
          </a:bodyPr>
          <a:lstStyle/>
          <a:p>
            <a:r>
              <a:rPr lang="en-US" dirty="0" smtClean="0"/>
              <a:t>“Among </a:t>
            </a:r>
            <a:r>
              <a:rPr lang="en-US" dirty="0" smtClean="0"/>
              <a:t>the Jews leaven was sometimes used as an emblem of sin. At the time of the Passover the </a:t>
            </a:r>
            <a:r>
              <a:rPr lang="en-US" dirty="0" smtClean="0"/>
              <a:t>people were </a:t>
            </a:r>
            <a:r>
              <a:rPr lang="en-US" dirty="0" smtClean="0"/>
              <a:t>directed to remove all the leaven from their houses as they were to put away sin from their hearts. Christ warned His disciples, "Beware ye of the leaven of the Pharisees, which is hypocrisy." Luke 12:1. And the apostle Paul speaks of the "leaven of malice and wickedness." 1 Cor. 5:8. But in the Saviour's parable, leaven is used to represent the kingdom of heaven. It illustrates the quickening, assimilating power of the grace of God</a:t>
            </a:r>
            <a:r>
              <a:rPr lang="en-US" dirty="0" smtClean="0"/>
              <a:t>.  None </a:t>
            </a:r>
            <a:r>
              <a:rPr lang="en-US" dirty="0" smtClean="0"/>
              <a:t>are so vile, none have fallen so low, as to be beyond the working of this power. In all who will submit themselves to the Holy Spirit a new principle of life is to be implanted; the lost image of God is to be restored in humanity.</a:t>
            </a:r>
          </a:p>
          <a:p>
            <a:r>
              <a:rPr lang="en-US" dirty="0" smtClean="0"/>
              <a:t>But man cannot transform himself by the exercise of his will. He possesses no power by which this change can be effected. The leaven--something wholly from without--must be put into the meal before the desired change can be wrought in it. So the grace of God must be received by the sinner before he can be fitted for the kingdom of glory. All the culture and education which the world can give will fail of making a degraded child of sin a child of heaven. The renewing energy must come from God. The change can be made only by the </a:t>
            </a:r>
            <a:r>
              <a:rPr lang="en-US" dirty="0" smtClean="0"/>
              <a:t>Holy Spirit</a:t>
            </a:r>
            <a:r>
              <a:rPr lang="en-US" dirty="0" smtClean="0"/>
              <a:t>. All who would be saved, high or low, rich or poor, must submit to the working of this power</a:t>
            </a:r>
            <a:r>
              <a:rPr lang="en-US" dirty="0" smtClean="0"/>
              <a:t>.”  COL, pgs. 95-97</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u="sng" dirty="0" smtClean="0">
                <a:solidFill>
                  <a:srgbClr val="002060"/>
                </a:solidFill>
                <a:latin typeface="Algerian" pitchFamily="82" charset="0"/>
              </a:rPr>
              <a:t>Warning</a:t>
            </a:r>
            <a:endParaRPr lang="en-US" u="sng" dirty="0">
              <a:solidFill>
                <a:srgbClr val="002060"/>
              </a:solidFill>
              <a:latin typeface="Algerian" pitchFamily="82" charset="0"/>
            </a:endParaRPr>
          </a:p>
        </p:txBody>
      </p:sp>
      <p:sp>
        <p:nvSpPr>
          <p:cNvPr id="3" name="Content Placeholder 2"/>
          <p:cNvSpPr>
            <a:spLocks noGrp="1"/>
          </p:cNvSpPr>
          <p:nvPr>
            <p:ph sz="half" idx="1"/>
          </p:nvPr>
        </p:nvSpPr>
        <p:spPr>
          <a:xfrm>
            <a:off x="0" y="838200"/>
            <a:ext cx="4572000" cy="6019800"/>
          </a:xfrm>
        </p:spPr>
        <p:txBody>
          <a:bodyPr>
            <a:normAutofit fontScale="85000" lnSpcReduction="20000"/>
          </a:bodyPr>
          <a:lstStyle/>
          <a:p>
            <a:r>
              <a:rPr lang="en-US" dirty="0" smtClean="0"/>
              <a:t>“</a:t>
            </a:r>
            <a:r>
              <a:rPr lang="en-US" dirty="0" smtClean="0"/>
              <a:t>Then Jesus said unto them, Take heed and beware of the leaven of the Pharisees and of the </a:t>
            </a:r>
            <a:r>
              <a:rPr lang="en-US" dirty="0" smtClean="0"/>
              <a:t>Sadducees…</a:t>
            </a:r>
            <a:r>
              <a:rPr lang="en-US" dirty="0" smtClean="0"/>
              <a:t>Then understood they how that he bade </a:t>
            </a:r>
            <a:r>
              <a:rPr lang="en-US" dirty="0" smtClean="0"/>
              <a:t>them </a:t>
            </a:r>
            <a:r>
              <a:rPr lang="en-US" dirty="0" smtClean="0"/>
              <a:t>not beware of the leaven of bread, but of the doctrine of the Pharisees and of the Sadducees</a:t>
            </a:r>
            <a:r>
              <a:rPr lang="en-US" dirty="0" smtClean="0"/>
              <a:t>.”  Matthew 16:6,12</a:t>
            </a:r>
          </a:p>
          <a:p>
            <a:r>
              <a:rPr lang="en-US" dirty="0" smtClean="0"/>
              <a:t>Christ explained what this was.</a:t>
            </a:r>
          </a:p>
          <a:p>
            <a:r>
              <a:rPr lang="en-US" dirty="0" smtClean="0"/>
              <a:t>“</a:t>
            </a:r>
            <a:r>
              <a:rPr lang="en-US" dirty="0" smtClean="0"/>
              <a:t>Beware ye of the leaven of the Pharisees, which is hypocrisy</a:t>
            </a:r>
            <a:r>
              <a:rPr lang="en-US" dirty="0" smtClean="0"/>
              <a:t>.”  Luke 12:1</a:t>
            </a:r>
          </a:p>
          <a:p>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4572000" y="762000"/>
            <a:ext cx="4572000" cy="6096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u="sng" dirty="0" smtClean="0">
                <a:solidFill>
                  <a:srgbClr val="002060"/>
                </a:solidFill>
                <a:latin typeface="Algerian" pitchFamily="82" charset="0"/>
              </a:rPr>
              <a:t>Exaltation of Self</a:t>
            </a:r>
            <a:endParaRPr lang="en-US" u="sng" dirty="0">
              <a:solidFill>
                <a:srgbClr val="002060"/>
              </a:solidFill>
              <a:latin typeface="Algerian" pitchFamily="82" charset="0"/>
            </a:endParaRPr>
          </a:p>
        </p:txBody>
      </p:sp>
      <p:sp>
        <p:nvSpPr>
          <p:cNvPr id="3" name="Content Placeholder 2"/>
          <p:cNvSpPr>
            <a:spLocks noGrp="1"/>
          </p:cNvSpPr>
          <p:nvPr>
            <p:ph idx="1"/>
          </p:nvPr>
        </p:nvSpPr>
        <p:spPr>
          <a:xfrm>
            <a:off x="0" y="762000"/>
            <a:ext cx="9144000" cy="6096000"/>
          </a:xfrm>
        </p:spPr>
        <p:txBody>
          <a:bodyPr>
            <a:normAutofit fontScale="62500" lnSpcReduction="20000"/>
          </a:bodyPr>
          <a:lstStyle/>
          <a:p>
            <a:r>
              <a:rPr lang="en-US" dirty="0" smtClean="0"/>
              <a:t>“The </a:t>
            </a:r>
            <a:r>
              <a:rPr lang="en-US" dirty="0" smtClean="0"/>
              <a:t>hypocrisy of the Pharisees was the product of self-seeking. The glorification of themselves was the object of their lives. It was this that led them to pervert and misapply the Scriptures, and blinded them to the purpose of Christ's mission. This subtle evil even the disciples of Christ were in danger of cherishing. Those who classed themselves with the followers of Jesus, but who had not left all in order to become His disciples, were influenced in a great degree by the reasoning of the Pharisees. They were often vacillating between faith and unbelief, and they did not discern the treasures of wisdom hidden in Christ. Even the disciples, though outwardly they had left all for Jesus' sake, had not in heart ceased to seek great things for themselves. It was this spirit that prompted the strife as to who should be greatest. It was this that came between them and Christ, making them so little in sympathy with His mission of self-sacrifice, so slow to comprehend the mystery of redemption. As leaven, if left to complete its work, will cause corruption and decay, so does the self-seeking spirit, cherished, work the defilement and ruin of the soul.</a:t>
            </a:r>
          </a:p>
          <a:p>
            <a:r>
              <a:rPr lang="en-US" dirty="0" smtClean="0"/>
              <a:t>Among the followers of our Lord today, as of old, how widespread is this subtle, deceptive sin! How often our service to Christ, our communion with one another, is marred by the secret desire to exalt self! How ready the thought of </a:t>
            </a:r>
            <a:r>
              <a:rPr lang="en-US" dirty="0" smtClean="0"/>
              <a:t>self- </a:t>
            </a:r>
            <a:r>
              <a:rPr lang="en-US" dirty="0" smtClean="0"/>
              <a:t>gratulation</a:t>
            </a:r>
            <a:r>
              <a:rPr lang="en-US" dirty="0" smtClean="0"/>
              <a:t>, and the longing for human approval! It is the love of self, the desire for an easier way than God has appointed that leads to the substitution of human theories and traditions for the divine precepts. To His own disciples the warning words of Christ are spoken, "Take heed and beware of the leaven of the Pharisees</a:t>
            </a:r>
            <a:r>
              <a:rPr lang="en-US" dirty="0" smtClean="0"/>
              <a:t>.“  DA, pg. 409</a:t>
            </a:r>
            <a:endParaRPr lang="en-US" dirty="0" smtClean="0"/>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114800" cy="1295400"/>
          </a:xfrm>
        </p:spPr>
        <p:txBody>
          <a:bodyPr>
            <a:normAutofit fontScale="90000"/>
          </a:bodyPr>
          <a:lstStyle/>
          <a:p>
            <a:r>
              <a:rPr lang="en-US" u="sng" dirty="0" smtClean="0">
                <a:solidFill>
                  <a:srgbClr val="002060"/>
                </a:solidFill>
                <a:latin typeface="Arial Rounded MT Bold" pitchFamily="34" charset="0"/>
              </a:rPr>
              <a:t>The Leaven of Herod</a:t>
            </a:r>
            <a:endParaRPr lang="en-US" u="sng" dirty="0">
              <a:solidFill>
                <a:srgbClr val="002060"/>
              </a:solidFill>
              <a:latin typeface="Arial Rounded MT Bold" pitchFamily="34" charset="0"/>
            </a:endParaRPr>
          </a:p>
        </p:txBody>
      </p:sp>
      <p:sp>
        <p:nvSpPr>
          <p:cNvPr id="4" name="Content Placeholder 3"/>
          <p:cNvSpPr>
            <a:spLocks noGrp="1"/>
          </p:cNvSpPr>
          <p:nvPr>
            <p:ph sz="half" idx="2"/>
          </p:nvPr>
        </p:nvSpPr>
        <p:spPr>
          <a:xfrm>
            <a:off x="4648200" y="0"/>
            <a:ext cx="4495800" cy="6858000"/>
          </a:xfrm>
        </p:spPr>
        <p:txBody>
          <a:bodyPr>
            <a:normAutofit lnSpcReduction="10000"/>
          </a:bodyPr>
          <a:lstStyle/>
          <a:p>
            <a:r>
              <a:rPr lang="en-US" dirty="0" smtClean="0"/>
              <a:t/>
            </a:r>
            <a:br>
              <a:rPr lang="en-US" dirty="0" smtClean="0"/>
            </a:br>
            <a:r>
              <a:rPr lang="en-US" dirty="0" smtClean="0"/>
              <a:t>“And </a:t>
            </a:r>
            <a:r>
              <a:rPr lang="en-US" dirty="0" smtClean="0"/>
              <a:t>he charged them, saying, Take heed, beware of the leaven of the Pharisees, and </a:t>
            </a:r>
            <a:r>
              <a:rPr lang="en-US" dirty="0" smtClean="0"/>
              <a:t>of </a:t>
            </a:r>
            <a:r>
              <a:rPr lang="en-US" dirty="0" smtClean="0"/>
              <a:t>the leaven of Herod</a:t>
            </a:r>
            <a:r>
              <a:rPr lang="en-US" dirty="0" smtClean="0"/>
              <a:t>.”  MK. 8:15</a:t>
            </a:r>
          </a:p>
          <a:p>
            <a:r>
              <a:rPr lang="en-US" dirty="0" smtClean="0"/>
              <a:t>The Herods were known for their brutality.  The killing of the babes in Bethlehem, the death of John, and the mockery of Christ revealed all to clearly the vicious cruelty of this clan.  Christ warned against this, lest anger permeate our being and destroy us!</a:t>
            </a:r>
            <a:endParaRPr lang="en-US" dirty="0"/>
          </a:p>
        </p:txBody>
      </p:sp>
      <p:pic>
        <p:nvPicPr>
          <p:cNvPr id="4098" name="Picture 2"/>
          <p:cNvPicPr>
            <a:picLocks noGrp="1" noChangeAspect="1" noChangeArrowheads="1"/>
          </p:cNvPicPr>
          <p:nvPr>
            <p:ph sz="half" idx="1"/>
          </p:nvPr>
        </p:nvPicPr>
        <p:blipFill>
          <a:blip r:embed="rId2" cstate="print"/>
          <a:srcRect/>
          <a:stretch>
            <a:fillRect/>
          </a:stretch>
        </p:blipFill>
        <p:spPr bwMode="auto">
          <a:xfrm>
            <a:off x="0" y="1219200"/>
            <a:ext cx="4572000" cy="5638799"/>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886200" cy="914400"/>
          </a:xfrm>
        </p:spPr>
        <p:txBody>
          <a:bodyPr/>
          <a:lstStyle/>
          <a:p>
            <a:r>
              <a:rPr lang="en-US" u="sng" dirty="0" smtClean="0">
                <a:solidFill>
                  <a:srgbClr val="002060"/>
                </a:solidFill>
                <a:latin typeface="Algerian" pitchFamily="82" charset="0"/>
              </a:rPr>
              <a:t>Chronology</a:t>
            </a:r>
            <a:endParaRPr lang="en-US" u="sng" dirty="0">
              <a:solidFill>
                <a:srgbClr val="002060"/>
              </a:solidFill>
              <a:latin typeface="Algerian" pitchFamily="82" charset="0"/>
            </a:endParaRPr>
          </a:p>
        </p:txBody>
      </p:sp>
      <p:sp>
        <p:nvSpPr>
          <p:cNvPr id="3" name="Content Placeholder 2"/>
          <p:cNvSpPr>
            <a:spLocks noGrp="1"/>
          </p:cNvSpPr>
          <p:nvPr>
            <p:ph sz="half" idx="1"/>
          </p:nvPr>
        </p:nvSpPr>
        <p:spPr>
          <a:xfrm>
            <a:off x="0" y="762000"/>
            <a:ext cx="4572000" cy="6096000"/>
          </a:xfrm>
        </p:spPr>
        <p:txBody>
          <a:bodyPr>
            <a:normAutofit fontScale="92500" lnSpcReduction="20000"/>
          </a:bodyPr>
          <a:lstStyle/>
          <a:p>
            <a:r>
              <a:rPr lang="en-US" dirty="0" smtClean="0"/>
              <a:t>14</a:t>
            </a:r>
            <a:r>
              <a:rPr lang="en-US" baseline="30000" dirty="0" smtClean="0"/>
              <a:t>th</a:t>
            </a:r>
            <a:r>
              <a:rPr lang="en-US" dirty="0" smtClean="0"/>
              <a:t> day-Passover</a:t>
            </a:r>
          </a:p>
          <a:p>
            <a:r>
              <a:rPr lang="en-US" dirty="0" smtClean="0"/>
              <a:t>15</a:t>
            </a:r>
            <a:r>
              <a:rPr lang="en-US" baseline="30000" dirty="0" smtClean="0"/>
              <a:t>th</a:t>
            </a:r>
            <a:r>
              <a:rPr lang="en-US" dirty="0" smtClean="0"/>
              <a:t> day- Unleavened Bread</a:t>
            </a:r>
          </a:p>
          <a:p>
            <a:r>
              <a:rPr lang="en-US" dirty="0" smtClean="0"/>
              <a:t>16</a:t>
            </a:r>
            <a:r>
              <a:rPr lang="en-US" baseline="30000" dirty="0" smtClean="0"/>
              <a:t>th</a:t>
            </a:r>
            <a:r>
              <a:rPr lang="en-US" dirty="0" smtClean="0"/>
              <a:t> day- waving of sheaf of grain.  “</a:t>
            </a:r>
            <a:r>
              <a:rPr lang="en-US" dirty="0" smtClean="0"/>
              <a:t> </a:t>
            </a:r>
            <a:r>
              <a:rPr lang="en-US" dirty="0" smtClean="0">
                <a:hlinkClick r:id="rId2" tooltip="View more translations of Leviticus 23:10"/>
              </a:rPr>
              <a:t>Speak unto the children of Israel, and say unto them, When ye be come into the land which I give unto you, and shall reap the harvest thereof, then ye shall bring a sheaf of the </a:t>
            </a:r>
            <a:r>
              <a:rPr lang="en-US" dirty="0" smtClean="0">
                <a:hlinkClick r:id="rId2" tooltip="View more translations of Leviticus 23:10"/>
              </a:rPr>
              <a:t>first fruits </a:t>
            </a:r>
            <a:r>
              <a:rPr lang="en-US" dirty="0" smtClean="0">
                <a:hlinkClick r:id="rId2" tooltip="View more translations of Leviticus 23:10"/>
              </a:rPr>
              <a:t>of your harvest unto the </a:t>
            </a:r>
            <a:r>
              <a:rPr lang="en-US" dirty="0" smtClean="0">
                <a:hlinkClick r:id="rId2" tooltip="View more translations of Leviticus 23:10"/>
              </a:rPr>
              <a:t>priest:</a:t>
            </a:r>
            <a:r>
              <a:rPr lang="en-US" dirty="0" smtClean="0"/>
              <a:t> </a:t>
            </a:r>
            <a:r>
              <a:rPr lang="en-US" dirty="0" smtClean="0">
                <a:hlinkClick r:id="rId3" tooltip="View more translations of Leviticus 23:11"/>
              </a:rPr>
              <a:t>And </a:t>
            </a:r>
            <a:r>
              <a:rPr lang="en-US" dirty="0" smtClean="0">
                <a:hlinkClick r:id="rId3" tooltip="View more translations of Leviticus 23:11"/>
              </a:rPr>
              <a:t>he shall wave the sheaf before the LORD, to be accepted for you: on the morrow after the sabbath the priest shall wave it</a:t>
            </a:r>
            <a:r>
              <a:rPr lang="en-US" dirty="0" smtClean="0">
                <a:hlinkClick r:id="rId3" tooltip="View more translations of Leviticus 23:11"/>
              </a:rPr>
              <a:t>.</a:t>
            </a:r>
            <a:r>
              <a:rPr lang="en-US" dirty="0" smtClean="0"/>
              <a:t>”  Leviticus 23:10,11</a:t>
            </a:r>
            <a:endParaRPr lang="en-US" dirty="0" smtClean="0"/>
          </a:p>
          <a:p>
            <a:endParaRPr lang="en-US" dirty="0"/>
          </a:p>
        </p:txBody>
      </p:sp>
      <p:pic>
        <p:nvPicPr>
          <p:cNvPr id="5122" name="Picture 2"/>
          <p:cNvPicPr>
            <a:picLocks noGrp="1" noChangeAspect="1" noChangeArrowheads="1"/>
          </p:cNvPicPr>
          <p:nvPr>
            <p:ph sz="half" idx="2"/>
          </p:nvPr>
        </p:nvPicPr>
        <p:blipFill>
          <a:blip r:embed="rId4" cstate="print"/>
          <a:srcRect/>
          <a:stretch>
            <a:fillRect/>
          </a:stretch>
        </p:blipFill>
        <p:spPr bwMode="auto">
          <a:xfrm>
            <a:off x="4648200" y="0"/>
            <a:ext cx="4495800"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762000"/>
          </a:xfrm>
        </p:spPr>
        <p:txBody>
          <a:bodyPr>
            <a:normAutofit/>
          </a:bodyPr>
          <a:lstStyle/>
          <a:p>
            <a:r>
              <a:rPr lang="en-US" u="sng" dirty="0" smtClean="0">
                <a:solidFill>
                  <a:srgbClr val="FF0000"/>
                </a:solidFill>
              </a:rPr>
              <a:t>Harvest the Barley</a:t>
            </a:r>
            <a:endParaRPr lang="en-US" u="sng" dirty="0">
              <a:solidFill>
                <a:srgbClr val="FF0000"/>
              </a:solidFill>
            </a:endParaRPr>
          </a:p>
        </p:txBody>
      </p:sp>
      <p:sp>
        <p:nvSpPr>
          <p:cNvPr id="4" name="Content Placeholder 3"/>
          <p:cNvSpPr>
            <a:spLocks noGrp="1"/>
          </p:cNvSpPr>
          <p:nvPr>
            <p:ph sz="half" idx="2"/>
          </p:nvPr>
        </p:nvSpPr>
        <p:spPr>
          <a:xfrm>
            <a:off x="4572000" y="0"/>
            <a:ext cx="4572000" cy="6858000"/>
          </a:xfrm>
        </p:spPr>
        <p:txBody>
          <a:bodyPr>
            <a:normAutofit fontScale="85000" lnSpcReduction="20000"/>
          </a:bodyPr>
          <a:lstStyle/>
          <a:p>
            <a:r>
              <a:rPr lang="en-US" dirty="0" smtClean="0"/>
              <a:t>The purpose for waving the sheaf of barley grain on the 16</a:t>
            </a:r>
            <a:r>
              <a:rPr lang="en-US" baseline="30000" dirty="0" smtClean="0"/>
              <a:t>th</a:t>
            </a:r>
            <a:r>
              <a:rPr lang="en-US" dirty="0" smtClean="0"/>
              <a:t> was to dedicate the grain harvest to the Lord.  This ceremony took place before the harvest began. </a:t>
            </a:r>
            <a:r>
              <a:rPr lang="en-US" dirty="0" smtClean="0"/>
              <a:t>This was considered the first fruits of the grain </a:t>
            </a:r>
            <a:r>
              <a:rPr lang="en-US" dirty="0" smtClean="0"/>
              <a:t>harvest.</a:t>
            </a:r>
          </a:p>
          <a:p>
            <a:r>
              <a:rPr lang="en-US" dirty="0" smtClean="0"/>
              <a:t> “</a:t>
            </a:r>
            <a:r>
              <a:rPr lang="en-US" dirty="0" smtClean="0"/>
              <a:t>Speak unto the children of Israel, and say unto them, When ye be come into the land which I give unto you, and shall reap the harvest thereof, then ye shall bring a sheaf of the </a:t>
            </a:r>
            <a:r>
              <a:rPr lang="en-US" dirty="0" smtClean="0"/>
              <a:t>first fruits </a:t>
            </a:r>
            <a:r>
              <a:rPr lang="en-US" dirty="0" smtClean="0"/>
              <a:t>of your harvest unto the </a:t>
            </a:r>
            <a:r>
              <a:rPr lang="en-US" dirty="0" smtClean="0"/>
              <a:t>priest: And </a:t>
            </a:r>
            <a:r>
              <a:rPr lang="en-US" dirty="0" smtClean="0"/>
              <a:t>he shall wave the sheaf before the LORD, to be accepted for you: on the morrow after the sabbath the priest shall wave it</a:t>
            </a:r>
            <a:r>
              <a:rPr lang="en-US" dirty="0" smtClean="0"/>
              <a:t>.”  Leviticus 23:10,11</a:t>
            </a:r>
            <a:r>
              <a:rPr lang="en-US" dirty="0" smtClean="0"/>
              <a:t/>
            </a:r>
            <a:br>
              <a:rPr lang="en-US" dirty="0" smtClean="0"/>
            </a:br>
            <a:r>
              <a:rPr lang="en-US" dirty="0" smtClean="0"/>
              <a:t/>
            </a:r>
            <a:br>
              <a:rPr lang="en-US" dirty="0" smtClean="0"/>
            </a:br>
            <a:endParaRPr lang="en-US" dirty="0"/>
          </a:p>
        </p:txBody>
      </p:sp>
      <p:pic>
        <p:nvPicPr>
          <p:cNvPr id="6146" name="Picture 2"/>
          <p:cNvPicPr>
            <a:picLocks noGrp="1" noChangeAspect="1" noChangeArrowheads="1"/>
          </p:cNvPicPr>
          <p:nvPr>
            <p:ph sz="half" idx="1"/>
          </p:nvPr>
        </p:nvPicPr>
        <p:blipFill>
          <a:blip r:embed="rId2" cstate="print"/>
          <a:srcRect/>
          <a:stretch>
            <a:fillRect/>
          </a:stretch>
        </p:blipFill>
        <p:spPr bwMode="auto">
          <a:xfrm>
            <a:off x="0" y="685800"/>
            <a:ext cx="4876800" cy="61722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u="sng" dirty="0" smtClean="0">
                <a:solidFill>
                  <a:srgbClr val="FF0000"/>
                </a:solidFill>
                <a:latin typeface="Algerian" pitchFamily="82" charset="0"/>
              </a:rPr>
              <a:t>Significance of Service</a:t>
            </a:r>
            <a:endParaRPr lang="en-US" u="sng" dirty="0">
              <a:solidFill>
                <a:srgbClr val="FF0000"/>
              </a:solidFill>
              <a:latin typeface="Algerian" pitchFamily="82" charset="0"/>
            </a:endParaRPr>
          </a:p>
        </p:txBody>
      </p:sp>
      <p:sp>
        <p:nvSpPr>
          <p:cNvPr id="3" name="Content Placeholder 2"/>
          <p:cNvSpPr>
            <a:spLocks noGrp="1"/>
          </p:cNvSpPr>
          <p:nvPr>
            <p:ph sz="half" idx="1"/>
          </p:nvPr>
        </p:nvSpPr>
        <p:spPr>
          <a:xfrm>
            <a:off x="0" y="685800"/>
            <a:ext cx="4572000" cy="6172200"/>
          </a:xfrm>
        </p:spPr>
        <p:txBody>
          <a:bodyPr>
            <a:normAutofit fontScale="85000" lnSpcReduction="10000"/>
          </a:bodyPr>
          <a:lstStyle/>
          <a:p>
            <a:r>
              <a:rPr lang="en-US" dirty="0" smtClean="0"/>
              <a:t>On the third day of this feast- Passover/Unleavened Bread, the waving of the first fruits of barley grain occurred; then, the harvest of the grain would begin.</a:t>
            </a:r>
          </a:p>
          <a:p>
            <a:r>
              <a:rPr lang="en-US" dirty="0" smtClean="0"/>
              <a:t>Spiritually speaking, on the third day after ‘Christ our Passover was sacrificed for us’, Christ rose from the dead.  “</a:t>
            </a:r>
            <a:r>
              <a:rPr lang="en-US" dirty="0" smtClean="0"/>
              <a:t>But now is Christ risen from the dead, </a:t>
            </a:r>
            <a:r>
              <a:rPr lang="en-US" dirty="0" smtClean="0"/>
              <a:t>and </a:t>
            </a:r>
            <a:r>
              <a:rPr lang="en-US" dirty="0" smtClean="0"/>
              <a:t>become the </a:t>
            </a:r>
            <a:r>
              <a:rPr lang="en-US" dirty="0" smtClean="0"/>
              <a:t>first fruits </a:t>
            </a:r>
            <a:r>
              <a:rPr lang="en-US" dirty="0" smtClean="0"/>
              <a:t>of them that </a:t>
            </a:r>
            <a:r>
              <a:rPr lang="en-US" dirty="0" smtClean="0"/>
              <a:t>slept…But </a:t>
            </a:r>
            <a:r>
              <a:rPr lang="en-US" dirty="0" smtClean="0"/>
              <a:t>every man in his own order: Christ the </a:t>
            </a:r>
            <a:r>
              <a:rPr lang="en-US" dirty="0" smtClean="0"/>
              <a:t>first fruits</a:t>
            </a:r>
            <a:r>
              <a:rPr lang="en-US" dirty="0" smtClean="0"/>
              <a:t>; afterward they that are Christ's at his coming</a:t>
            </a:r>
            <a:r>
              <a:rPr lang="en-US" dirty="0" smtClean="0"/>
              <a:t>.”  1 Corinthians 15:20,23</a:t>
            </a:r>
            <a:r>
              <a:rPr lang="en-US" dirty="0" smtClean="0"/>
              <a:t/>
            </a:r>
            <a:br>
              <a:rPr lang="en-US" dirty="0" smtClean="0"/>
            </a:br>
            <a:endParaRPr lang="en-US" dirty="0"/>
          </a:p>
        </p:txBody>
      </p:sp>
      <p:pic>
        <p:nvPicPr>
          <p:cNvPr id="7170" name="Picture 2"/>
          <p:cNvPicPr>
            <a:picLocks noGrp="1" noChangeAspect="1" noChangeArrowheads="1"/>
          </p:cNvPicPr>
          <p:nvPr>
            <p:ph sz="half" idx="2"/>
          </p:nvPr>
        </p:nvPicPr>
        <p:blipFill>
          <a:blip r:embed="rId2" cstate="print"/>
          <a:srcRect/>
          <a:stretch>
            <a:fillRect/>
          </a:stretch>
        </p:blipFill>
        <p:spPr bwMode="auto">
          <a:xfrm>
            <a:off x="4648200" y="838200"/>
            <a:ext cx="4495800" cy="60198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u="sng" dirty="0" smtClean="0">
                <a:solidFill>
                  <a:srgbClr val="0070C0"/>
                </a:solidFill>
              </a:rPr>
              <a:t>Christ the First Fruits</a:t>
            </a:r>
            <a:endParaRPr lang="en-US" u="sng" dirty="0">
              <a:solidFill>
                <a:srgbClr val="0070C0"/>
              </a:solidFill>
            </a:endParaRPr>
          </a:p>
        </p:txBody>
      </p:sp>
      <p:sp>
        <p:nvSpPr>
          <p:cNvPr id="4" name="Content Placeholder 3"/>
          <p:cNvSpPr>
            <a:spLocks noGrp="1"/>
          </p:cNvSpPr>
          <p:nvPr>
            <p:ph sz="half" idx="2"/>
          </p:nvPr>
        </p:nvSpPr>
        <p:spPr>
          <a:xfrm>
            <a:off x="4648200" y="838200"/>
            <a:ext cx="4495800" cy="6019800"/>
          </a:xfrm>
        </p:spPr>
        <p:txBody>
          <a:bodyPr>
            <a:normAutofit fontScale="92500" lnSpcReduction="10000"/>
          </a:bodyPr>
          <a:lstStyle/>
          <a:p>
            <a:r>
              <a:rPr lang="en-US" dirty="0" smtClean="0"/>
              <a:t>For 15 centuries, the Jews kept this service.  At the death and resurrection of Christ, this shadow met its body and the ceremony took on new significance.  Christ’s resurrection was the pre-eminent one, making possible all others, assuring that there would be others!  Christ repeatedly drew us to this event by declaring repeatedly His resurrection on the 3</a:t>
            </a:r>
            <a:r>
              <a:rPr lang="en-US" baseline="30000" dirty="0" smtClean="0"/>
              <a:t>rd</a:t>
            </a:r>
            <a:r>
              <a:rPr lang="en-US" dirty="0" smtClean="0"/>
              <a:t> day.  (Matthew 16:21,20:19)</a:t>
            </a:r>
            <a:endParaRPr lang="en-US" dirty="0"/>
          </a:p>
        </p:txBody>
      </p:sp>
      <p:pic>
        <p:nvPicPr>
          <p:cNvPr id="8194" name="Picture 2"/>
          <p:cNvPicPr>
            <a:picLocks noGrp="1" noChangeAspect="1" noChangeArrowheads="1"/>
          </p:cNvPicPr>
          <p:nvPr>
            <p:ph sz="half" idx="1"/>
          </p:nvPr>
        </p:nvPicPr>
        <p:blipFill>
          <a:blip r:embed="rId2" cstate="print"/>
          <a:srcRect/>
          <a:stretch>
            <a:fillRect/>
          </a:stretch>
        </p:blipFill>
        <p:spPr bwMode="auto">
          <a:xfrm>
            <a:off x="0" y="762000"/>
            <a:ext cx="5029199" cy="6096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2060"/>
                </a:solidFill>
              </a:rPr>
              <a:t>Considered Together</a:t>
            </a:r>
            <a:endParaRPr lang="en-US" u="sng" dirty="0">
              <a:solidFill>
                <a:srgbClr val="002060"/>
              </a:solidFill>
            </a:endParaRPr>
          </a:p>
        </p:txBody>
      </p:sp>
      <p:sp>
        <p:nvSpPr>
          <p:cNvPr id="3" name="Content Placeholder 2"/>
          <p:cNvSpPr>
            <a:spLocks noGrp="1"/>
          </p:cNvSpPr>
          <p:nvPr>
            <p:ph sz="half" idx="1"/>
          </p:nvPr>
        </p:nvSpPr>
        <p:spPr>
          <a:xfrm>
            <a:off x="0" y="1143000"/>
            <a:ext cx="4572000" cy="5715000"/>
          </a:xfrm>
        </p:spPr>
        <p:txBody>
          <a:bodyPr>
            <a:normAutofit/>
          </a:bodyPr>
          <a:lstStyle/>
          <a:p>
            <a:r>
              <a:rPr lang="en-US" dirty="0" smtClean="0"/>
              <a:t>“Now </a:t>
            </a:r>
            <a:r>
              <a:rPr lang="en-US" dirty="0"/>
              <a:t>the feast of unleavened bread drew nigh, which is called the Passover</a:t>
            </a:r>
            <a:r>
              <a:rPr lang="en-US" dirty="0" smtClean="0"/>
              <a:t>.”  Luke 22:1</a:t>
            </a:r>
          </a:p>
          <a:p>
            <a:r>
              <a:rPr lang="en-US" dirty="0" smtClean="0"/>
              <a:t>“Now </a:t>
            </a:r>
            <a:r>
              <a:rPr lang="en-US" dirty="0"/>
              <a:t>the first </a:t>
            </a:r>
            <a:r>
              <a:rPr lang="en-US" dirty="0" smtClean="0"/>
              <a:t>day </a:t>
            </a:r>
            <a:r>
              <a:rPr lang="en-US" dirty="0"/>
              <a:t>of the </a:t>
            </a:r>
            <a:r>
              <a:rPr lang="en-US" dirty="0" smtClean="0"/>
              <a:t>feast of </a:t>
            </a:r>
            <a:r>
              <a:rPr lang="en-US" dirty="0"/>
              <a:t>unleavened bread the disciples came to Jesus, saying unto him, Where wilt thou that we prepare for thee to eat the passover</a:t>
            </a:r>
            <a:r>
              <a:rPr lang="en-US" dirty="0" smtClean="0"/>
              <a:t>?”  Matthew 26:17</a:t>
            </a:r>
            <a:br>
              <a:rPr lang="en-US" dirty="0" smtClean="0"/>
            </a:br>
            <a:endParaRPr lang="en-US"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4572000" y="1143000"/>
            <a:ext cx="4572000" cy="5715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u="sng" dirty="0" smtClean="0">
                <a:solidFill>
                  <a:srgbClr val="002060"/>
                </a:solidFill>
              </a:rPr>
              <a:t>Close Proximity</a:t>
            </a:r>
            <a:endParaRPr lang="en-US" u="sng" dirty="0">
              <a:solidFill>
                <a:srgbClr val="002060"/>
              </a:solidFill>
            </a:endParaRPr>
          </a:p>
        </p:txBody>
      </p:sp>
      <p:sp>
        <p:nvSpPr>
          <p:cNvPr id="4" name="Content Placeholder 3"/>
          <p:cNvSpPr>
            <a:spLocks noGrp="1"/>
          </p:cNvSpPr>
          <p:nvPr>
            <p:ph sz="half" idx="2"/>
          </p:nvPr>
        </p:nvSpPr>
        <p:spPr>
          <a:xfrm>
            <a:off x="4648200" y="609600"/>
            <a:ext cx="4495800" cy="6248400"/>
          </a:xfrm>
        </p:spPr>
        <p:txBody>
          <a:bodyPr>
            <a:normAutofit fontScale="92500" lnSpcReduction="10000"/>
          </a:bodyPr>
          <a:lstStyle/>
          <a:p>
            <a:r>
              <a:rPr lang="en-US" dirty="0" smtClean="0"/>
              <a:t>The Passover was honored/set aside in the first month of the Jewish religious year.  This month was known as Abib, corresponding to our March/April.  Passover happened on the 14</a:t>
            </a:r>
            <a:r>
              <a:rPr lang="en-US" baseline="30000" dirty="0" smtClean="0"/>
              <a:t>th</a:t>
            </a:r>
            <a:r>
              <a:rPr lang="en-US" dirty="0" smtClean="0"/>
              <a:t> day of the first month.  The Feast of </a:t>
            </a:r>
            <a:r>
              <a:rPr lang="en-US" dirty="0"/>
              <a:t>U</a:t>
            </a:r>
            <a:r>
              <a:rPr lang="en-US" dirty="0" smtClean="0"/>
              <a:t>nleavened Bread began the next day on the 15</a:t>
            </a:r>
            <a:r>
              <a:rPr lang="en-US" baseline="30000" dirty="0" smtClean="0"/>
              <a:t>th</a:t>
            </a:r>
            <a:r>
              <a:rPr lang="en-US" dirty="0" smtClean="0"/>
              <a:t> day and continued on until the 22</a:t>
            </a:r>
            <a:r>
              <a:rPr lang="en-US" baseline="30000" dirty="0" smtClean="0"/>
              <a:t>nd</a:t>
            </a:r>
            <a:r>
              <a:rPr lang="en-US" dirty="0" smtClean="0"/>
              <a:t> of the same month.  From its beginnings, at the Exodus,  Passover and Unleavened Bread remained the same through the centuries.</a:t>
            </a:r>
            <a:endParaRPr lang="en-US" dirty="0"/>
          </a:p>
        </p:txBody>
      </p:sp>
      <p:pic>
        <p:nvPicPr>
          <p:cNvPr id="2050" name="Picture 2"/>
          <p:cNvPicPr>
            <a:picLocks noGrp="1" noChangeAspect="1" noChangeArrowheads="1"/>
          </p:cNvPicPr>
          <p:nvPr>
            <p:ph sz="half" idx="1"/>
          </p:nvPr>
        </p:nvPicPr>
        <p:blipFill>
          <a:blip r:embed="rId2" cstate="print"/>
          <a:srcRect/>
          <a:stretch>
            <a:fillRect/>
          </a:stretch>
        </p:blipFill>
        <p:spPr bwMode="auto">
          <a:xfrm>
            <a:off x="0" y="685800"/>
            <a:ext cx="4876800" cy="61722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u="sng" dirty="0" smtClean="0">
                <a:solidFill>
                  <a:srgbClr val="FF0000"/>
                </a:solidFill>
              </a:rPr>
              <a:t>The First Passover</a:t>
            </a:r>
            <a:endParaRPr lang="en-US" u="sng" dirty="0">
              <a:solidFill>
                <a:srgbClr val="FF0000"/>
              </a:solidFill>
            </a:endParaRPr>
          </a:p>
        </p:txBody>
      </p:sp>
      <p:sp>
        <p:nvSpPr>
          <p:cNvPr id="3" name="Content Placeholder 2"/>
          <p:cNvSpPr>
            <a:spLocks noGrp="1"/>
          </p:cNvSpPr>
          <p:nvPr>
            <p:ph idx="1"/>
          </p:nvPr>
        </p:nvSpPr>
        <p:spPr>
          <a:xfrm>
            <a:off x="0" y="609600"/>
            <a:ext cx="9144000" cy="6248400"/>
          </a:xfrm>
        </p:spPr>
        <p:txBody>
          <a:bodyPr>
            <a:normAutofit fontScale="62500" lnSpcReduction="20000"/>
          </a:bodyPr>
          <a:lstStyle/>
          <a:p>
            <a:r>
              <a:rPr lang="en-US" dirty="0" smtClean="0">
                <a:hlinkClick r:id="rId2" tooltip="View more translations of Exodus 12:1"/>
              </a:rPr>
              <a:t>“And the LORD spake unto Moses and Aaron in the land of Egypt, saying,</a:t>
            </a:r>
            <a:r>
              <a:rPr lang="en-US" dirty="0" smtClean="0"/>
              <a:t>  </a:t>
            </a:r>
            <a:r>
              <a:rPr lang="en-US" dirty="0" smtClean="0">
                <a:hlinkClick r:id="rId3" tooltip="View more translations of Exodus 12:2"/>
              </a:rPr>
              <a:t>This month shall be unto you the beginning of months: it shall be the first month of the year to you.</a:t>
            </a:r>
            <a:r>
              <a:rPr lang="en-US" dirty="0" smtClean="0"/>
              <a:t>  </a:t>
            </a:r>
            <a:r>
              <a:rPr lang="en-US" dirty="0" smtClean="0">
                <a:hlinkClick r:id="rId4" tooltip="View more translations of Exodus 12:3"/>
              </a:rPr>
              <a:t>Speak ye unto all the congregation of Israel, saying, In the tenth day this month they shall take to them every man a lamb, according to the house of [their] fathers, a lamb for an house:</a:t>
            </a:r>
            <a:r>
              <a:rPr lang="en-US" dirty="0" smtClean="0"/>
              <a:t> </a:t>
            </a:r>
            <a:r>
              <a:rPr lang="en-US" dirty="0" smtClean="0">
                <a:hlinkClick r:id="rId5" tooltip="View more translations of Exodus 12:4"/>
              </a:rPr>
              <a:t>And if the household be too little for the lamb, let him and his neighbour next unto his house take [it] according to the number of the souls; every man according to his eating shall make your count for the lamb.</a:t>
            </a:r>
            <a:r>
              <a:rPr lang="en-US" dirty="0" smtClean="0"/>
              <a:t>  </a:t>
            </a:r>
            <a:r>
              <a:rPr lang="en-US" dirty="0" smtClean="0">
                <a:hlinkClick r:id="rId6" tooltip="View more translations of Exodus 12:5"/>
              </a:rPr>
              <a:t>Your lamb shall be without blemish, a male of the first year: ye shall take [it] out from the sheep, or from the goats:</a:t>
            </a:r>
            <a:r>
              <a:rPr lang="en-US" dirty="0" smtClean="0"/>
              <a:t>  </a:t>
            </a:r>
            <a:r>
              <a:rPr lang="en-US" dirty="0" smtClean="0">
                <a:hlinkClick r:id="rId7" tooltip="View more translations of Exodus 12:6"/>
              </a:rPr>
              <a:t>And ye shall keep it up until the fourteenth day of the same month: and the whole assembly of the congregation of Israel shall kill it in the evening.</a:t>
            </a:r>
            <a:r>
              <a:rPr lang="en-US" dirty="0" smtClean="0"/>
              <a:t>  </a:t>
            </a:r>
            <a:r>
              <a:rPr lang="en-US" dirty="0" smtClean="0">
                <a:hlinkClick r:id="rId8" tooltip="View more translations of Exodus 12:7"/>
              </a:rPr>
              <a:t>And they shall take of the blood, and strike [it] on the two side posts and on the upper door post of the houses, wherein they shall eat it.</a:t>
            </a:r>
            <a:r>
              <a:rPr lang="en-US" dirty="0" smtClean="0"/>
              <a:t>  </a:t>
            </a:r>
            <a:r>
              <a:rPr lang="en-US" dirty="0" smtClean="0">
                <a:hlinkClick r:id="rId9" tooltip="View more translations of Exodus 12:8"/>
              </a:rPr>
              <a:t>And they shall eat the flesh in that night, roast with fire, and unleavened bread; [and] with bitter [herbs] they shall eat it.</a:t>
            </a:r>
            <a:r>
              <a:rPr lang="en-US" dirty="0" smtClean="0"/>
              <a:t>  </a:t>
            </a:r>
            <a:r>
              <a:rPr lang="en-US" dirty="0" smtClean="0">
                <a:hlinkClick r:id="rId10" tooltip="View more translations of Exodus 12:9"/>
              </a:rPr>
              <a:t>Eat not of it raw, nor sodden at all with water, but roast [with] fire; his head with his legs, and with the purtenance thereof.</a:t>
            </a:r>
            <a:r>
              <a:rPr lang="en-US" dirty="0" smtClean="0"/>
              <a:t> </a:t>
            </a:r>
            <a:r>
              <a:rPr lang="en-US" dirty="0" smtClean="0">
                <a:hlinkClick r:id="rId11" tooltip="View more translations of Exodus 12:10"/>
              </a:rPr>
              <a:t>And ye shall let nothing of it remain until the morning; and that which remaineth of it until the morning ye shall burn with fire.</a:t>
            </a:r>
            <a:r>
              <a:rPr lang="en-US" dirty="0" smtClean="0"/>
              <a:t>  </a:t>
            </a:r>
            <a:r>
              <a:rPr lang="en-US" dirty="0" smtClean="0">
                <a:hlinkClick r:id="rId12" tooltip="View more translations of Exodus 12:11"/>
              </a:rPr>
              <a:t>And thus shall ye eat it; [with] your loins girded, your shoes on your feet, and your staff in your hand; and ye shall eat it in haste: it [is] the LORD'S passover.</a:t>
            </a:r>
            <a:r>
              <a:rPr lang="en-US" dirty="0" smtClean="0"/>
              <a:t>  </a:t>
            </a:r>
            <a:r>
              <a:rPr lang="en-US" dirty="0" smtClean="0">
                <a:hlinkClick r:id="rId13" tooltip="View more translations of Exodus 12:12"/>
              </a:rPr>
              <a:t>For I will pass through the land of Egypt this night, and will smite all the firstborn in the land of Egypt, both man and beast; and against all the gods of Egypt I will execute judgment: I [am] the LORD.</a:t>
            </a:r>
            <a:r>
              <a:rPr lang="en-US" dirty="0" smtClean="0"/>
              <a:t>  </a:t>
            </a:r>
            <a:r>
              <a:rPr lang="en-US" dirty="0" smtClean="0">
                <a:hlinkClick r:id="rId14" tooltip="View more translations of Exodus 12:13"/>
              </a:rPr>
              <a:t>And the blood shall be to you for a token upon the houses where ye [are]: and when I see the blood, I will pass over you, and the plague shall not be upon you to destroy [you], when I smite the land of Egypt.</a:t>
            </a:r>
            <a:r>
              <a:rPr lang="en-US" dirty="0" smtClean="0"/>
              <a:t>”  Exodus 12:1-13</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u="sng" dirty="0" smtClean="0">
                <a:solidFill>
                  <a:srgbClr val="002060"/>
                </a:solidFill>
              </a:rPr>
              <a:t>Set Apart on the 10th</a:t>
            </a:r>
            <a:endParaRPr lang="en-US" u="sng" dirty="0">
              <a:solidFill>
                <a:srgbClr val="002060"/>
              </a:solidFill>
            </a:endParaRPr>
          </a:p>
        </p:txBody>
      </p:sp>
      <p:sp>
        <p:nvSpPr>
          <p:cNvPr id="3" name="Content Placeholder 2"/>
          <p:cNvSpPr>
            <a:spLocks noGrp="1"/>
          </p:cNvSpPr>
          <p:nvPr>
            <p:ph sz="half" idx="1"/>
          </p:nvPr>
        </p:nvSpPr>
        <p:spPr>
          <a:xfrm>
            <a:off x="0" y="685800"/>
            <a:ext cx="4495800" cy="6172200"/>
          </a:xfrm>
        </p:spPr>
        <p:txBody>
          <a:bodyPr>
            <a:normAutofit/>
          </a:bodyPr>
          <a:lstStyle/>
          <a:p>
            <a:r>
              <a:rPr lang="en-US" dirty="0" smtClean="0"/>
              <a:t>On the 10th day of Abib, the lamb was set aside and remained in a public setting for all to see until it was sacrificed on the 14</a:t>
            </a:r>
            <a:r>
              <a:rPr lang="en-US" baseline="30000" dirty="0" smtClean="0"/>
              <a:t>th</a:t>
            </a:r>
            <a:r>
              <a:rPr lang="en-US" dirty="0" smtClean="0"/>
              <a:t> day.  The purpose of this was for all to contemplate the shedding of blood by a spotless lamb for the deliverance of Israel.  The sacrifice was put on display for this distinct purpose.</a:t>
            </a:r>
            <a:endParaRPr lang="en-US"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4572000" y="762000"/>
            <a:ext cx="4572000" cy="6096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114800" cy="1295400"/>
          </a:xfrm>
        </p:spPr>
        <p:txBody>
          <a:bodyPr>
            <a:normAutofit fontScale="90000"/>
          </a:bodyPr>
          <a:lstStyle/>
          <a:p>
            <a:r>
              <a:rPr lang="en-US" u="sng" dirty="0" smtClean="0">
                <a:solidFill>
                  <a:srgbClr val="002060"/>
                </a:solidFill>
              </a:rPr>
              <a:t>The Chronology of Christ</a:t>
            </a:r>
            <a:endParaRPr lang="en-US" u="sng" dirty="0">
              <a:solidFill>
                <a:srgbClr val="002060"/>
              </a:solidFill>
            </a:endParaRPr>
          </a:p>
        </p:txBody>
      </p:sp>
      <p:sp>
        <p:nvSpPr>
          <p:cNvPr id="4" name="Content Placeholder 3"/>
          <p:cNvSpPr>
            <a:spLocks noGrp="1"/>
          </p:cNvSpPr>
          <p:nvPr>
            <p:ph sz="half" idx="2"/>
          </p:nvPr>
        </p:nvSpPr>
        <p:spPr>
          <a:xfrm>
            <a:off x="4648200" y="0"/>
            <a:ext cx="4495800" cy="6858000"/>
          </a:xfrm>
        </p:spPr>
        <p:txBody>
          <a:bodyPr>
            <a:normAutofit fontScale="77500" lnSpcReduction="20000"/>
          </a:bodyPr>
          <a:lstStyle/>
          <a:p>
            <a:r>
              <a:rPr lang="en-US" dirty="0" smtClean="0"/>
              <a:t>John 12:1,12,13, and 19 tell us “Then Jesus six days before the passover came to Bethany,…</a:t>
            </a:r>
            <a:r>
              <a:rPr lang="en-US" dirty="0" smtClean="0">
                <a:hlinkClick r:id="rId2" tooltip="View more translations of John 12:12"/>
              </a:rPr>
              <a:t>On the next day much people that were come to the feast, when they heard that Jesus was coming to Jerusalem,</a:t>
            </a:r>
            <a:r>
              <a:rPr lang="en-US" dirty="0" smtClean="0"/>
              <a:t> </a:t>
            </a:r>
            <a:r>
              <a:rPr lang="en-US" dirty="0" smtClean="0">
                <a:hlinkClick r:id="rId3" tooltip="View more translations of John 12:13"/>
              </a:rPr>
              <a:t>Took branches of palm trees, and went forth to meet him, and cried, Hosanna: Blessed is the King of Israel that cometh in the name of the Lord</a:t>
            </a:r>
            <a:r>
              <a:rPr lang="en-US" dirty="0" smtClean="0"/>
              <a:t>…The Pharisees therefore said among themselves, Perceive ye how ye prevail nothing? behold, the world is gone after him.”</a:t>
            </a:r>
          </a:p>
          <a:p>
            <a:r>
              <a:rPr lang="en-US" dirty="0" smtClean="0"/>
              <a:t>That night, the Sanhedrin determined upon the death of Christ and, for the next four days, the Son of God would be set apart, on public display, for all to see.  Four days later, the Son of God would be slain as the Passover Lamb!</a:t>
            </a:r>
            <a:br>
              <a:rPr lang="en-US" dirty="0" smtClean="0"/>
            </a:br>
            <a:endParaRPr lang="en-US" dirty="0" smtClean="0"/>
          </a:p>
          <a:p>
            <a:endParaRPr lang="en-US" dirty="0" smtClean="0"/>
          </a:p>
          <a:p>
            <a:endParaRPr lang="en-US" dirty="0"/>
          </a:p>
        </p:txBody>
      </p:sp>
      <p:sp>
        <p:nvSpPr>
          <p:cNvPr id="6" name="Content Placeholder 5"/>
          <p:cNvSpPr>
            <a:spLocks noGrp="1"/>
          </p:cNvSpPr>
          <p:nvPr>
            <p:ph sz="half" idx="1"/>
          </p:nvPr>
        </p:nvSpPr>
        <p:spPr>
          <a:xfrm>
            <a:off x="0" y="1219200"/>
            <a:ext cx="4495800" cy="5638800"/>
          </a:xfrm>
        </p:spPr>
        <p:txBody>
          <a:bodyPr>
            <a:normAutofit fontScale="77500" lnSpcReduction="20000"/>
          </a:bodyPr>
          <a:lstStyle/>
          <a:p>
            <a:r>
              <a:rPr lang="en-US" dirty="0" smtClean="0"/>
              <a:t>Sabbath-eats at the home of Lazarus/Mary anoints His feet.</a:t>
            </a:r>
          </a:p>
          <a:p>
            <a:r>
              <a:rPr lang="en-US" dirty="0" smtClean="0"/>
              <a:t>Sunday-triumphal entry into Jerusalem.</a:t>
            </a:r>
          </a:p>
          <a:p>
            <a:r>
              <a:rPr lang="en-US" dirty="0" smtClean="0"/>
              <a:t>Monday-condemned to die by Sanhedrin.</a:t>
            </a:r>
          </a:p>
          <a:p>
            <a:r>
              <a:rPr lang="en-US" dirty="0" smtClean="0"/>
              <a:t>Tuesday-Thursday-controversy/ on display</a:t>
            </a:r>
          </a:p>
          <a:p>
            <a:r>
              <a:rPr lang="en-US" dirty="0" smtClean="0"/>
              <a:t>Friday- Passover Lamb dies for our sins.</a:t>
            </a:r>
          </a:p>
          <a:p>
            <a:r>
              <a:rPr lang="en-US" dirty="0" smtClean="0"/>
              <a:t>Sabbath- Beginning of Feast of Unleavened Bread. Ceremonial Sabbath falls on 7</a:t>
            </a:r>
            <a:r>
              <a:rPr lang="en-US" baseline="30000" dirty="0" smtClean="0"/>
              <a:t>th</a:t>
            </a:r>
            <a:r>
              <a:rPr lang="en-US" dirty="0" smtClean="0"/>
              <a:t> day Sabbath.  John calls it an high day.  (John 19:31)</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114800" cy="838200"/>
          </a:xfrm>
        </p:spPr>
        <p:txBody>
          <a:bodyPr/>
          <a:lstStyle/>
          <a:p>
            <a:r>
              <a:rPr lang="en-US" u="sng" dirty="0" smtClean="0">
                <a:solidFill>
                  <a:srgbClr val="002060"/>
                </a:solidFill>
              </a:rPr>
              <a:t>Without Blemish</a:t>
            </a:r>
            <a:endParaRPr lang="en-US" u="sng" dirty="0">
              <a:solidFill>
                <a:srgbClr val="002060"/>
              </a:solidFill>
            </a:endParaRPr>
          </a:p>
        </p:txBody>
      </p:sp>
      <p:sp>
        <p:nvSpPr>
          <p:cNvPr id="4" name="Content Placeholder 3"/>
          <p:cNvSpPr>
            <a:spLocks noGrp="1"/>
          </p:cNvSpPr>
          <p:nvPr>
            <p:ph sz="half" idx="2"/>
          </p:nvPr>
        </p:nvSpPr>
        <p:spPr>
          <a:xfrm>
            <a:off x="4648200" y="0"/>
            <a:ext cx="4495800" cy="6858000"/>
          </a:xfrm>
        </p:spPr>
        <p:txBody>
          <a:bodyPr>
            <a:normAutofit lnSpcReduction="10000"/>
          </a:bodyPr>
          <a:lstStyle/>
          <a:p>
            <a:r>
              <a:rPr lang="en-US" dirty="0" smtClean="0"/>
              <a:t>“The next day John seeth Jesus coming unto him, and saith, Behold the Lamb of God, which taketh away the sin of the world.”  John 1:29</a:t>
            </a:r>
          </a:p>
          <a:p>
            <a:r>
              <a:rPr lang="en-US" dirty="0" smtClean="0"/>
              <a:t>“</a:t>
            </a:r>
            <a:r>
              <a:rPr lang="en-US" dirty="0" smtClean="0">
                <a:hlinkClick r:id="rId2" tooltip="View more translations of 1 Peter 1:18"/>
              </a:rPr>
              <a:t>Forasmuch as ye know that ye were not redeemed with corruptible things, as silver and gold, from your vain conversation received by tradition from your fathers;</a:t>
            </a:r>
            <a:r>
              <a:rPr lang="en-US" dirty="0" smtClean="0"/>
              <a:t> </a:t>
            </a:r>
            <a:r>
              <a:rPr lang="en-US" dirty="0" smtClean="0">
                <a:hlinkClick r:id="rId3" tooltip="View more translations of 1 Peter 1:19"/>
              </a:rPr>
              <a:t>But with the precious blood of Christ, as of a lamb without blemish and without spot:</a:t>
            </a:r>
            <a:r>
              <a:rPr lang="en-US" dirty="0" smtClean="0"/>
              <a:t>”  1 Peter 1:18,19</a:t>
            </a:r>
          </a:p>
          <a:p>
            <a:endParaRPr lang="en-US" dirty="0"/>
          </a:p>
        </p:txBody>
      </p:sp>
      <p:pic>
        <p:nvPicPr>
          <p:cNvPr id="2050" name="Picture 2"/>
          <p:cNvPicPr>
            <a:picLocks noGrp="1" noChangeAspect="1" noChangeArrowheads="1"/>
          </p:cNvPicPr>
          <p:nvPr>
            <p:ph sz="half" idx="1"/>
          </p:nvPr>
        </p:nvPicPr>
        <p:blipFill>
          <a:blip r:embed="rId4" cstate="print"/>
          <a:srcRect/>
          <a:stretch>
            <a:fillRect/>
          </a:stretch>
        </p:blipFill>
        <p:spPr bwMode="auto">
          <a:xfrm>
            <a:off x="0" y="762000"/>
            <a:ext cx="4572000" cy="6096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u="sng" dirty="0" smtClean="0">
                <a:solidFill>
                  <a:srgbClr val="002060"/>
                </a:solidFill>
              </a:rPr>
              <a:t>Eat the Flesh of the Lamb</a:t>
            </a:r>
            <a:endParaRPr lang="en-US" u="sng" dirty="0">
              <a:solidFill>
                <a:srgbClr val="002060"/>
              </a:solidFill>
            </a:endParaRPr>
          </a:p>
        </p:txBody>
      </p:sp>
      <p:sp>
        <p:nvSpPr>
          <p:cNvPr id="3" name="Content Placeholder 2"/>
          <p:cNvSpPr>
            <a:spLocks noGrp="1"/>
          </p:cNvSpPr>
          <p:nvPr>
            <p:ph sz="half" idx="1"/>
          </p:nvPr>
        </p:nvSpPr>
        <p:spPr>
          <a:xfrm>
            <a:off x="0" y="762000"/>
            <a:ext cx="4495800" cy="6096000"/>
          </a:xfrm>
        </p:spPr>
        <p:txBody>
          <a:bodyPr>
            <a:normAutofit fontScale="85000" lnSpcReduction="20000"/>
          </a:bodyPr>
          <a:lstStyle/>
          <a:p>
            <a:r>
              <a:rPr lang="en-US" dirty="0" smtClean="0">
                <a:hlinkClick r:id="rId2" tooltip="View more translations of John 6:53"/>
              </a:rPr>
              <a:t>“Then Jesus said unto them, Verily, verily, I say unto you, Except ye eat the flesh of the Son of man, and drink his blood, ye have no life in you.</a:t>
            </a:r>
            <a:r>
              <a:rPr lang="en-US" dirty="0" smtClean="0"/>
              <a:t> </a:t>
            </a:r>
            <a:r>
              <a:rPr lang="en-US" dirty="0" smtClean="0">
                <a:hlinkClick r:id="rId3" tooltip="View more translations of John 6:54"/>
              </a:rPr>
              <a:t>Whoso eateth my flesh, and drinketh my blood, hath eternal life; and I will raise him up at the last day.</a:t>
            </a:r>
            <a:r>
              <a:rPr lang="en-US" dirty="0" smtClean="0"/>
              <a:t>  For my flesh is meat indeed, and my blood is drink indeed.  </a:t>
            </a:r>
            <a:r>
              <a:rPr lang="en-US" dirty="0" smtClean="0">
                <a:hlinkClick r:id="rId4" tooltip="View more translations of John 6:56"/>
              </a:rPr>
              <a:t>He that eateth my flesh, and drinketh my blood, dwelleth in me, and I in him</a:t>
            </a:r>
            <a:r>
              <a:rPr lang="en-US" dirty="0" smtClean="0"/>
              <a:t>….”It is the spirit that quickeneth; the flesh profiteth nothing: the words that I speak unto you, [they] are spirit, and [they] are life.”  Jn. 6:53-56, 63</a:t>
            </a:r>
            <a:br>
              <a:rPr lang="en-US" dirty="0" smtClean="0"/>
            </a:br>
            <a:endParaRPr lang="en-US" dirty="0"/>
          </a:p>
        </p:txBody>
      </p:sp>
      <p:pic>
        <p:nvPicPr>
          <p:cNvPr id="3074" name="Picture 2"/>
          <p:cNvPicPr>
            <a:picLocks noGrp="1" noChangeAspect="1" noChangeArrowheads="1"/>
          </p:cNvPicPr>
          <p:nvPr>
            <p:ph sz="half" idx="2"/>
          </p:nvPr>
        </p:nvPicPr>
        <p:blipFill>
          <a:blip r:embed="rId5" cstate="print"/>
          <a:srcRect/>
          <a:stretch>
            <a:fillRect/>
          </a:stretch>
        </p:blipFill>
        <p:spPr bwMode="auto">
          <a:xfrm>
            <a:off x="4648200" y="838200"/>
            <a:ext cx="4495800" cy="60198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u="sng" dirty="0" smtClean="0">
                <a:solidFill>
                  <a:srgbClr val="002060"/>
                </a:solidFill>
              </a:rPr>
              <a:t>Feast of Unleavened Bread</a:t>
            </a:r>
            <a:endParaRPr lang="en-US" u="sng" dirty="0">
              <a:solidFill>
                <a:srgbClr val="002060"/>
              </a:solidFill>
            </a:endParaRPr>
          </a:p>
        </p:txBody>
      </p:sp>
      <p:sp>
        <p:nvSpPr>
          <p:cNvPr id="3" name="Content Placeholder 2"/>
          <p:cNvSpPr>
            <a:spLocks noGrp="1"/>
          </p:cNvSpPr>
          <p:nvPr>
            <p:ph idx="1"/>
          </p:nvPr>
        </p:nvSpPr>
        <p:spPr>
          <a:xfrm>
            <a:off x="0" y="762000"/>
            <a:ext cx="9144000" cy="6096000"/>
          </a:xfrm>
        </p:spPr>
        <p:txBody>
          <a:bodyPr>
            <a:normAutofit fontScale="70000" lnSpcReduction="20000"/>
          </a:bodyPr>
          <a:lstStyle/>
          <a:p>
            <a:r>
              <a:rPr lang="en-US" dirty="0" smtClean="0"/>
              <a:t>“</a:t>
            </a:r>
            <a:r>
              <a:rPr lang="en-US" dirty="0" smtClean="0">
                <a:hlinkClick r:id="rId2" tooltip="View more translations of Leviticus 23:5"/>
              </a:rPr>
              <a:t>In the fourteenth [day] of the first month at even [is] the LORD'S passover.</a:t>
            </a:r>
            <a:r>
              <a:rPr lang="en-US" dirty="0" smtClean="0"/>
              <a:t> </a:t>
            </a:r>
            <a:r>
              <a:rPr lang="en-US" dirty="0" smtClean="0">
                <a:hlinkClick r:id="rId3" tooltip="View more translations of Leviticus 23:6"/>
              </a:rPr>
              <a:t>And on the fifteenth day of the same month [is] the feast of unleavened bread unto the LORD: seven days ye must eat unleavened bread.</a:t>
            </a:r>
            <a:r>
              <a:rPr lang="en-US" dirty="0" smtClean="0"/>
              <a:t>  </a:t>
            </a:r>
            <a:r>
              <a:rPr lang="en-US" dirty="0" smtClean="0">
                <a:hlinkClick r:id="rId4" tooltip="View more translations of Leviticus 23:7"/>
              </a:rPr>
              <a:t>In the first day ye shall have an holy convocation: ye shall do no servile work therein.</a:t>
            </a:r>
            <a:r>
              <a:rPr lang="en-US" dirty="0" smtClean="0"/>
              <a:t>  </a:t>
            </a:r>
            <a:r>
              <a:rPr lang="en-US" dirty="0" smtClean="0">
                <a:hlinkClick r:id="rId5" tooltip="View more translations of Leviticus 23:8"/>
              </a:rPr>
              <a:t>But ye shall offer an offering made by fire unto the LORD seven days: in the seventh day [is] an holy convocation: ye shall do no servile work [therein].</a:t>
            </a:r>
            <a:r>
              <a:rPr lang="en-US" dirty="0" smtClean="0"/>
              <a:t>   </a:t>
            </a:r>
            <a:r>
              <a:rPr lang="en-US" dirty="0" smtClean="0">
                <a:hlinkClick r:id="rId6" tooltip="View more translations of Leviticus 23:9"/>
              </a:rPr>
              <a:t>And the LORD spake unto Moses, saying,</a:t>
            </a:r>
            <a:r>
              <a:rPr lang="en-US" dirty="0" smtClean="0"/>
              <a:t>   </a:t>
            </a:r>
            <a:r>
              <a:rPr lang="en-US" dirty="0" smtClean="0">
                <a:hlinkClick r:id="rId7" tooltip="View more translations of Leviticus 23:10"/>
              </a:rPr>
              <a:t>Speak unto the children of Israel, and say unto them, When ye be come into the land which I give unto you, and shall reap the harvest thereof, then ye shall bring a sheaf of the firstfruits of your harvest unto the priest:</a:t>
            </a:r>
            <a:r>
              <a:rPr lang="en-US" dirty="0" smtClean="0"/>
              <a:t>  </a:t>
            </a:r>
            <a:r>
              <a:rPr lang="en-US" dirty="0" smtClean="0">
                <a:hlinkClick r:id="rId8" tooltip="View more translations of Leviticus 23:11"/>
              </a:rPr>
              <a:t>And he shall wave the sheaf before the LORD, to be accepted for you: on the morrow after the sabbath the priest shall wave it.</a:t>
            </a:r>
            <a:r>
              <a:rPr lang="en-US" dirty="0" smtClean="0"/>
              <a:t>  </a:t>
            </a:r>
            <a:r>
              <a:rPr lang="en-US" dirty="0" smtClean="0">
                <a:hlinkClick r:id="rId9" tooltip="View more translations of Leviticus 23:12"/>
              </a:rPr>
              <a:t>And ye shall offer that day when ye wave the sheaf an he lamb without blemish of the first year for a burnt offering unto the LORD.</a:t>
            </a:r>
            <a:r>
              <a:rPr lang="en-US" dirty="0" smtClean="0"/>
              <a:t>   </a:t>
            </a:r>
            <a:r>
              <a:rPr lang="en-US" dirty="0" smtClean="0">
                <a:hlinkClick r:id="rId10" tooltip="View more translations of Leviticus 23:13"/>
              </a:rPr>
              <a:t>And the meat offering thereof [shall be] two tenth deals of fine flour mingled with oil, an offering made by fire unto the LORD [for] a sweet savour: and the drink offering thereof [shall be] of wine, the fourth [part] of an hin.</a:t>
            </a:r>
            <a:r>
              <a:rPr lang="en-US" dirty="0" smtClean="0"/>
              <a:t>  </a:t>
            </a:r>
            <a:r>
              <a:rPr lang="en-US" dirty="0" smtClean="0">
                <a:hlinkClick r:id="rId11" tooltip="View more translations of Leviticus 23:14"/>
              </a:rPr>
              <a:t>And ye shall eat neither bread, nor parched corn, nor green ears, until the selfsame day that ye have brought an offering unto your God: [it shall be] a statute for ever throughout your generations in all your dwellings.</a:t>
            </a:r>
            <a:r>
              <a:rPr lang="en-US" dirty="0" smtClean="0"/>
              <a:t>   </a:t>
            </a:r>
            <a:r>
              <a:rPr lang="en-US" dirty="0" smtClean="0">
                <a:hlinkClick r:id="rId12" tooltip="View more translations of Leviticus 23:15"/>
              </a:rPr>
              <a:t>And ye shall count unto you from the morrow after the sabbath, from the day that ye brought the sheaf of the wave offering; seven sabbaths shall be complete:</a:t>
            </a:r>
            <a:r>
              <a:rPr lang="en-US" dirty="0" smtClean="0"/>
              <a:t>”  Leviticus 23:5-15</a:t>
            </a:r>
          </a:p>
          <a:p>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4399</TotalTime>
  <Words>2042</Words>
  <Application>Microsoft Office PowerPoint</Application>
  <PresentationFormat>On-screen Show (4:3)</PresentationFormat>
  <Paragraphs>67</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Feast Days, pt. 2</vt:lpstr>
      <vt:lpstr>Considered Together</vt:lpstr>
      <vt:lpstr>Close Proximity</vt:lpstr>
      <vt:lpstr>The First Passover</vt:lpstr>
      <vt:lpstr>Set Apart on the 10th</vt:lpstr>
      <vt:lpstr>The Chronology of Christ</vt:lpstr>
      <vt:lpstr>Without Blemish</vt:lpstr>
      <vt:lpstr>Eat the Flesh of the Lamb</vt:lpstr>
      <vt:lpstr>Feast of Unleavened Bread</vt:lpstr>
      <vt:lpstr>The Order</vt:lpstr>
      <vt:lpstr>Why Unleavened Bread?</vt:lpstr>
      <vt:lpstr>Leaven of the Spirit!</vt:lpstr>
      <vt:lpstr>Warning</vt:lpstr>
      <vt:lpstr>Exaltation of Self</vt:lpstr>
      <vt:lpstr>The Leaven of Herod</vt:lpstr>
      <vt:lpstr>Chronology</vt:lpstr>
      <vt:lpstr>Harvest the Barley</vt:lpstr>
      <vt:lpstr>Significance of Service</vt:lpstr>
      <vt:lpstr>Christ the First Fruits</vt:lpstr>
    </vt:vector>
  </TitlesOfParts>
  <Company>Southern Adventist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Feast Days, pt. 2</dc:title>
  <dc:creator>Dad</dc:creator>
  <cp:lastModifiedBy>Dad</cp:lastModifiedBy>
  <cp:revision>14</cp:revision>
  <dcterms:created xsi:type="dcterms:W3CDTF">2011-03-14T14:01:12Z</dcterms:created>
  <dcterms:modified xsi:type="dcterms:W3CDTF">2011-03-25T13:37:15Z</dcterms:modified>
</cp:coreProperties>
</file>