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71" r:id="rId12"/>
    <p:sldId id="267" r:id="rId13"/>
    <p:sldId id="268" r:id="rId14"/>
    <p:sldId id="269" r:id="rId15"/>
    <p:sldId id="272" r:id="rId16"/>
    <p:sldId id="274" r:id="rId17"/>
    <p:sldId id="275"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4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71D8-1B86-4841-9813-D9F48EF0C3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5044C7-E820-4FD8-AA38-792E59026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F2C5FF-8498-4EE4-AFFD-F7B413A0C215}"/>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EFF7B8BB-D498-40BB-93BB-CFC185A75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A2AF9-73FF-4971-8F31-240D1E58E337}"/>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338527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BA49-FEBF-460A-8CBB-001C6A6CE9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9B7C4E8-A74F-458A-84CD-E38114557A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CB673-F503-4863-928D-856C2BD489DE}"/>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33217DE0-C17A-4106-B2E1-531915B31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EDAFA4-1BB3-4F09-8A68-4AF058A48E13}"/>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373276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86A7A-EF74-4E2D-8357-81746A9AE0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4A22B-78A7-422D-9DF5-9038D1E510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FA4D32-E0C8-4969-8909-CED85000BC4D}"/>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5FF8D919-0E8F-4F8F-89AF-1F1B6947F0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739A1A-D2C2-49BC-95E1-526C7E368AA7}"/>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160773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BE00-073B-4093-870C-492AEF6ADF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034DF-5C89-4623-B046-7CF129228C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3406A3-2D71-456A-8D03-34F3D06F08A0}"/>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65371F5D-2EF9-4797-A4BE-C8B5A0A56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8B8CC4-5BFA-4127-93AA-6162C4B89728}"/>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65959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2699-5D57-4F71-A168-827463D118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AA2A1C-0663-41DC-9F32-C7E594F053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2DA9391-ED9D-4296-B9E4-880A13928DFD}"/>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F57ABD66-1103-497A-886D-7FFF38C637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A03BC2-F2A1-4836-87C1-B015702C0E86}"/>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298703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864C-80B8-43A6-A566-2F3951561B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96DEDD-F68F-4179-B972-6272C8400E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DE5B64-FE09-4A85-845C-FE5FFCF9AC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BCEE4B-F772-46F9-9330-AF0DD7543CE1}"/>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6" name="Footer Placeholder 5">
            <a:extLst>
              <a:ext uri="{FF2B5EF4-FFF2-40B4-BE49-F238E27FC236}">
                <a16:creationId xmlns:a16="http://schemas.microsoft.com/office/drawing/2014/main" id="{D697BA46-424D-4921-A05C-874FA6671C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FBEA0-D352-47B1-93F6-A54C8036ED38}"/>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333900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7B4A2-C075-400D-B8D0-4CF1F76ABF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5028B9-4167-452A-B392-26AA546AC0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39FC4FF-C7F5-49B0-82E9-7DFEF28A69E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08C5B1-752A-49EC-8D09-5C71AE6C2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E1087FB-B9E0-4041-8FBC-C8640A640E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F881C5-D05F-4CF7-A3B4-AC7C6F1B18DC}"/>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8" name="Footer Placeholder 7">
            <a:extLst>
              <a:ext uri="{FF2B5EF4-FFF2-40B4-BE49-F238E27FC236}">
                <a16:creationId xmlns:a16="http://schemas.microsoft.com/office/drawing/2014/main" id="{2D5A4465-E71A-4E6D-A4ED-DA662C7BF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9497EB-D29B-4246-891E-8E6FFCF1932B}"/>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20391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1223E-B7C1-4759-AE85-D88B5B6E19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6D240A-F32C-40BD-83AC-98A3B4759C59}"/>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4" name="Footer Placeholder 3">
            <a:extLst>
              <a:ext uri="{FF2B5EF4-FFF2-40B4-BE49-F238E27FC236}">
                <a16:creationId xmlns:a16="http://schemas.microsoft.com/office/drawing/2014/main" id="{323459A6-A8D7-4A15-A1B9-6C33E4CC75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138507-D7BE-4D79-993E-84BC9FF1162A}"/>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1594787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045D29-4A3D-43F8-8AFC-712A86F3B5C5}"/>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3" name="Footer Placeholder 2">
            <a:extLst>
              <a:ext uri="{FF2B5EF4-FFF2-40B4-BE49-F238E27FC236}">
                <a16:creationId xmlns:a16="http://schemas.microsoft.com/office/drawing/2014/main" id="{AB330DE4-2E1B-478A-919D-8E73C6D9AC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A8A8D3-D873-469D-A86F-F8B38E742781}"/>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386358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FBDB3-083A-474B-854D-7CDF754039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5E71FB-553B-4093-B487-505919F2FA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B7BC4F-9FA9-4AEF-B013-4B42F0355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0DA8E7-3365-4384-8528-0BD465FD669F}"/>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6" name="Footer Placeholder 5">
            <a:extLst>
              <a:ext uri="{FF2B5EF4-FFF2-40B4-BE49-F238E27FC236}">
                <a16:creationId xmlns:a16="http://schemas.microsoft.com/office/drawing/2014/main" id="{10DDE904-0447-4007-A88A-70223B3DF7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7E79D5-A8F0-4433-83DB-856F5564E936}"/>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11499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C7B38-A8C3-4FD4-9F8B-EEB0F9B46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C1CB9B-DFA7-4B14-BE1C-47693D003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452712-3D87-450D-8F78-7B9626AAE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C1EF89-1CE2-451F-8681-3765AB203B4B}"/>
              </a:ext>
            </a:extLst>
          </p:cNvPr>
          <p:cNvSpPr>
            <a:spLocks noGrp="1"/>
          </p:cNvSpPr>
          <p:nvPr>
            <p:ph type="dt" sz="half" idx="10"/>
          </p:nvPr>
        </p:nvSpPr>
        <p:spPr/>
        <p:txBody>
          <a:bodyPr/>
          <a:lstStyle/>
          <a:p>
            <a:fld id="{C4EECA42-0E06-479A-9AFE-B794DEF4B28D}" type="datetimeFigureOut">
              <a:rPr lang="en-US" smtClean="0"/>
              <a:t>12/9/2020</a:t>
            </a:fld>
            <a:endParaRPr lang="en-US"/>
          </a:p>
        </p:txBody>
      </p:sp>
      <p:sp>
        <p:nvSpPr>
          <p:cNvPr id="6" name="Footer Placeholder 5">
            <a:extLst>
              <a:ext uri="{FF2B5EF4-FFF2-40B4-BE49-F238E27FC236}">
                <a16:creationId xmlns:a16="http://schemas.microsoft.com/office/drawing/2014/main" id="{F73C8080-E170-44DA-8D34-8E4CBDAE49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7E9288-7977-4D51-88D1-5323EFA7596F}"/>
              </a:ext>
            </a:extLst>
          </p:cNvPr>
          <p:cNvSpPr>
            <a:spLocks noGrp="1"/>
          </p:cNvSpPr>
          <p:nvPr>
            <p:ph type="sldNum" sz="quarter" idx="12"/>
          </p:nvPr>
        </p:nvSpPr>
        <p:spPr/>
        <p:txBody>
          <a:bodyPr/>
          <a:lstStyle/>
          <a:p>
            <a:fld id="{129BC82B-91CD-4906-B463-7D2CE9E18E28}" type="slidenum">
              <a:rPr lang="en-US" smtClean="0"/>
              <a:t>‹#›</a:t>
            </a:fld>
            <a:endParaRPr lang="en-US"/>
          </a:p>
        </p:txBody>
      </p:sp>
    </p:spTree>
    <p:extLst>
      <p:ext uri="{BB962C8B-B14F-4D97-AF65-F5344CB8AC3E}">
        <p14:creationId xmlns:p14="http://schemas.microsoft.com/office/powerpoint/2010/main" val="154506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E6C3FC-A67B-459E-A448-99AC288A8D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A23DAE-78DE-43D4-B85B-3A521AB1A8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38635-9A81-4E1A-904B-9169BE331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ECA42-0E06-479A-9AFE-B794DEF4B28D}" type="datetimeFigureOut">
              <a:rPr lang="en-US" smtClean="0"/>
              <a:t>12/9/2020</a:t>
            </a:fld>
            <a:endParaRPr lang="en-US"/>
          </a:p>
        </p:txBody>
      </p:sp>
      <p:sp>
        <p:nvSpPr>
          <p:cNvPr id="5" name="Footer Placeholder 4">
            <a:extLst>
              <a:ext uri="{FF2B5EF4-FFF2-40B4-BE49-F238E27FC236}">
                <a16:creationId xmlns:a16="http://schemas.microsoft.com/office/drawing/2014/main" id="{16D137FA-69BC-48D1-A037-8B408C238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318F3B-A292-45BE-B684-373D5E4908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BC82B-91CD-4906-B463-7D2CE9E18E28}" type="slidenum">
              <a:rPr lang="en-US" smtClean="0"/>
              <a:t>‹#›</a:t>
            </a:fld>
            <a:endParaRPr lang="en-US"/>
          </a:p>
        </p:txBody>
      </p:sp>
    </p:spTree>
    <p:extLst>
      <p:ext uri="{BB962C8B-B14F-4D97-AF65-F5344CB8AC3E}">
        <p14:creationId xmlns:p14="http://schemas.microsoft.com/office/powerpoint/2010/main" val="108612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0D272-3FFD-4E94-8F85-0FF1738AA971}"/>
              </a:ext>
            </a:extLst>
          </p:cNvPr>
          <p:cNvSpPr>
            <a:spLocks noGrp="1"/>
          </p:cNvSpPr>
          <p:nvPr>
            <p:ph type="ctrTitle"/>
          </p:nvPr>
        </p:nvSpPr>
        <p:spPr/>
        <p:txBody>
          <a:bodyPr/>
          <a:lstStyle/>
          <a:p>
            <a:r>
              <a:rPr lang="en-US" b="1" i="1" u="sng" dirty="0">
                <a:solidFill>
                  <a:srgbClr val="FF0000"/>
                </a:solidFill>
                <a:latin typeface="Algerian" panose="04020705040A02060702" pitchFamily="82" charset="0"/>
              </a:rPr>
              <a:t>“One Humanity”</a:t>
            </a:r>
          </a:p>
        </p:txBody>
      </p:sp>
      <p:sp>
        <p:nvSpPr>
          <p:cNvPr id="3" name="Subtitle 2">
            <a:extLst>
              <a:ext uri="{FF2B5EF4-FFF2-40B4-BE49-F238E27FC236}">
                <a16:creationId xmlns:a16="http://schemas.microsoft.com/office/drawing/2014/main" id="{AEB028C7-36B0-4F65-9A3B-F2D074F6F46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09560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7BE5F-04E4-4682-9D13-DF7F8ED5FAED}"/>
              </a:ext>
            </a:extLst>
          </p:cNvPr>
          <p:cNvSpPr>
            <a:spLocks noGrp="1"/>
          </p:cNvSpPr>
          <p:nvPr>
            <p:ph type="title"/>
          </p:nvPr>
        </p:nvSpPr>
        <p:spPr>
          <a:xfrm>
            <a:off x="6172200" y="1"/>
            <a:ext cx="5181600" cy="1181099"/>
          </a:xfrm>
        </p:spPr>
        <p:txBody>
          <a:bodyPr/>
          <a:lstStyle/>
          <a:p>
            <a:endParaRPr lang="en-US" dirty="0"/>
          </a:p>
        </p:txBody>
      </p:sp>
      <p:sp>
        <p:nvSpPr>
          <p:cNvPr id="3" name="Content Placeholder 2">
            <a:extLst>
              <a:ext uri="{FF2B5EF4-FFF2-40B4-BE49-F238E27FC236}">
                <a16:creationId xmlns:a16="http://schemas.microsoft.com/office/drawing/2014/main" id="{B8D8D8AF-7CAE-411C-B67E-0B0CA5508EF6}"/>
              </a:ext>
            </a:extLst>
          </p:cNvPr>
          <p:cNvSpPr>
            <a:spLocks noGrp="1"/>
          </p:cNvSpPr>
          <p:nvPr>
            <p:ph sz="half" idx="1"/>
          </p:nvPr>
        </p:nvSpPr>
        <p:spPr>
          <a:xfrm>
            <a:off x="0" y="0"/>
            <a:ext cx="6019800" cy="6857999"/>
          </a:xfrm>
        </p:spPr>
        <p:txBody>
          <a:bodyPr>
            <a:normAutofit/>
          </a:bodyPr>
          <a:lstStyle/>
          <a:p>
            <a:r>
              <a:rPr lang="en-US" sz="3200" dirty="0"/>
              <a:t>“And the ten horns which thou sawest are ten kings, which have received no kingdom as yet; but receive power as kings one hour with the beast. </a:t>
            </a:r>
            <a:r>
              <a:rPr lang="en-US" sz="3200" b="1" i="1" u="sng" dirty="0">
                <a:solidFill>
                  <a:srgbClr val="FF0000"/>
                </a:solidFill>
              </a:rPr>
              <a:t>These have one mind, and shall give their power and strength unto the beast. These shall make war with the Lamb, and the Lamb shall overcome them: for he is Lord of lords, and King of kings: and they that are with him are called, and chosen, and faithful.”</a:t>
            </a:r>
            <a:r>
              <a:rPr lang="en-US" sz="3200" dirty="0"/>
              <a:t>  Revelation 17:12-14</a:t>
            </a:r>
          </a:p>
        </p:txBody>
      </p:sp>
      <p:pic>
        <p:nvPicPr>
          <p:cNvPr id="5" name="Content Placeholder 4">
            <a:extLst>
              <a:ext uri="{FF2B5EF4-FFF2-40B4-BE49-F238E27FC236}">
                <a16:creationId xmlns:a16="http://schemas.microsoft.com/office/drawing/2014/main" id="{40C480AC-E90E-4CF5-BF3F-8E73D99524D6}"/>
              </a:ext>
            </a:extLst>
          </p:cNvPr>
          <p:cNvPicPr>
            <a:picLocks noGrp="1" noChangeAspect="1"/>
          </p:cNvPicPr>
          <p:nvPr>
            <p:ph sz="half" idx="2"/>
          </p:nvPr>
        </p:nvPicPr>
        <p:blipFill>
          <a:blip r:embed="rId2"/>
          <a:stretch>
            <a:fillRect/>
          </a:stretch>
        </p:blipFill>
        <p:spPr>
          <a:xfrm>
            <a:off x="5829301" y="0"/>
            <a:ext cx="6362700" cy="6857999"/>
          </a:xfrm>
          <a:prstGeom prst="rect">
            <a:avLst/>
          </a:prstGeom>
        </p:spPr>
      </p:pic>
    </p:spTree>
    <p:extLst>
      <p:ext uri="{BB962C8B-B14F-4D97-AF65-F5344CB8AC3E}">
        <p14:creationId xmlns:p14="http://schemas.microsoft.com/office/powerpoint/2010/main" val="3283417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6678-71DD-4AC7-BFCE-83D9B8F9811C}"/>
              </a:ext>
            </a:extLst>
          </p:cNvPr>
          <p:cNvSpPr>
            <a:spLocks noGrp="1"/>
          </p:cNvSpPr>
          <p:nvPr>
            <p:ph type="title"/>
          </p:nvPr>
        </p:nvSpPr>
        <p:spPr>
          <a:xfrm>
            <a:off x="838200" y="1"/>
            <a:ext cx="10515600" cy="787400"/>
          </a:xfrm>
        </p:spPr>
        <p:txBody>
          <a:bodyPr>
            <a:normAutofit/>
          </a:bodyPr>
          <a:lstStyle/>
          <a:p>
            <a:r>
              <a:rPr lang="en-US" dirty="0"/>
              <a:t>                     </a:t>
            </a:r>
            <a:r>
              <a:rPr lang="en-US" b="1" i="1" u="sng" dirty="0">
                <a:solidFill>
                  <a:srgbClr val="00B050"/>
                </a:solidFill>
              </a:rPr>
              <a:t>Worldwide Conspiracy!</a:t>
            </a:r>
          </a:p>
        </p:txBody>
      </p:sp>
      <p:sp>
        <p:nvSpPr>
          <p:cNvPr id="3" name="Content Placeholder 2">
            <a:extLst>
              <a:ext uri="{FF2B5EF4-FFF2-40B4-BE49-F238E27FC236}">
                <a16:creationId xmlns:a16="http://schemas.microsoft.com/office/drawing/2014/main" id="{3B215756-3FAD-4433-8F00-AAAB831AB388}"/>
              </a:ext>
            </a:extLst>
          </p:cNvPr>
          <p:cNvSpPr>
            <a:spLocks noGrp="1"/>
          </p:cNvSpPr>
          <p:nvPr>
            <p:ph idx="1"/>
          </p:nvPr>
        </p:nvSpPr>
        <p:spPr>
          <a:xfrm>
            <a:off x="0" y="787401"/>
            <a:ext cx="12192000" cy="6070598"/>
          </a:xfrm>
        </p:spPr>
        <p:txBody>
          <a:bodyPr>
            <a:normAutofit fontScale="92500"/>
          </a:bodyPr>
          <a:lstStyle/>
          <a:p>
            <a:r>
              <a:rPr lang="en-US" dirty="0"/>
              <a:t>The unification of the churches, coming together as one humanity in opposition to the law of God and the ministry of Christ! Surely, we would expect this from Francis and Sosa, the two leading Jesuits in the world today, taking council from the devil himself.  The devil hopes to bring the world together in war against Christ and His law.  But Ted Wilson and Guanone Diop?  How did they get wrapped up in this insanity?  In this war against Christ? </a:t>
            </a:r>
          </a:p>
          <a:p>
            <a:r>
              <a:rPr lang="en-US" dirty="0"/>
              <a:t>Wilson received a doctorate in religious studies from New York University.  I called NYU and asked if they offer this doctorate degree.  They said no; they farm it out to a fellow school in the area.  I asked which one.  They said, “Most likely, Fordham!’  Wilson parrots what his masters tell him.  He is all in for one humanity in war with Christ!!</a:t>
            </a:r>
          </a:p>
          <a:p>
            <a:r>
              <a:rPr lang="en-US" dirty="0"/>
              <a:t>Diop went to the Univ. of Paris. “Emerging around 1150 as a corporation associated with the cathedral school of Notre Dame de Paris, it was considered the second-oldest university in Europe.[1] Officially chartered in 1200 by King Philip II of France and recognized in 1215 by Pope Innocent III, it was later often nicknamed after its theological College of Sorbonne, in turn founded by Robert de </a:t>
            </a:r>
            <a:r>
              <a:rPr lang="en-US" dirty="0" err="1"/>
              <a:t>Sorbon</a:t>
            </a:r>
            <a:r>
              <a:rPr lang="en-US" dirty="0"/>
              <a:t> and chartered by French King Saint Louis around 1257.”</a:t>
            </a:r>
          </a:p>
        </p:txBody>
      </p:sp>
    </p:spTree>
    <p:extLst>
      <p:ext uri="{BB962C8B-B14F-4D97-AF65-F5344CB8AC3E}">
        <p14:creationId xmlns:p14="http://schemas.microsoft.com/office/powerpoint/2010/main" val="1265499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8BDD5-4271-4825-8378-4349DCCD9814}"/>
              </a:ext>
            </a:extLst>
          </p:cNvPr>
          <p:cNvSpPr>
            <a:spLocks noGrp="1"/>
          </p:cNvSpPr>
          <p:nvPr>
            <p:ph type="title"/>
          </p:nvPr>
        </p:nvSpPr>
        <p:spPr>
          <a:xfrm>
            <a:off x="838200" y="1"/>
            <a:ext cx="10515600" cy="800099"/>
          </a:xfrm>
        </p:spPr>
        <p:txBody>
          <a:bodyPr/>
          <a:lstStyle/>
          <a:p>
            <a:r>
              <a:rPr lang="en-US" dirty="0"/>
              <a:t>                        </a:t>
            </a:r>
            <a:r>
              <a:rPr lang="en-US" b="1" i="1" u="sng" dirty="0">
                <a:solidFill>
                  <a:srgbClr val="00B050"/>
                </a:solidFill>
                <a:latin typeface="Algerian" panose="04020705040A02060702" pitchFamily="82" charset="0"/>
              </a:rPr>
              <a:t>Anyone Else?</a:t>
            </a:r>
          </a:p>
        </p:txBody>
      </p:sp>
      <p:pic>
        <p:nvPicPr>
          <p:cNvPr id="5" name="Content Placeholder 4">
            <a:extLst>
              <a:ext uri="{FF2B5EF4-FFF2-40B4-BE49-F238E27FC236}">
                <a16:creationId xmlns:a16="http://schemas.microsoft.com/office/drawing/2014/main" id="{F5814232-76B6-4DBE-904A-632DA9E6747D}"/>
              </a:ext>
            </a:extLst>
          </p:cNvPr>
          <p:cNvPicPr>
            <a:picLocks noGrp="1" noChangeAspect="1"/>
          </p:cNvPicPr>
          <p:nvPr>
            <p:ph sz="half" idx="1"/>
          </p:nvPr>
        </p:nvPicPr>
        <p:blipFill>
          <a:blip r:embed="rId2"/>
          <a:stretch>
            <a:fillRect/>
          </a:stretch>
        </p:blipFill>
        <p:spPr>
          <a:xfrm>
            <a:off x="-1" y="685799"/>
            <a:ext cx="6019801" cy="6172199"/>
          </a:xfrm>
          <a:prstGeom prst="rect">
            <a:avLst/>
          </a:prstGeom>
        </p:spPr>
      </p:pic>
      <p:sp>
        <p:nvSpPr>
          <p:cNvPr id="4" name="Content Placeholder 3">
            <a:extLst>
              <a:ext uri="{FF2B5EF4-FFF2-40B4-BE49-F238E27FC236}">
                <a16:creationId xmlns:a16="http://schemas.microsoft.com/office/drawing/2014/main" id="{2BC180B7-C668-40A3-B57F-24FBAF42488C}"/>
              </a:ext>
            </a:extLst>
          </p:cNvPr>
          <p:cNvSpPr>
            <a:spLocks noGrp="1"/>
          </p:cNvSpPr>
          <p:nvPr>
            <p:ph sz="half" idx="2"/>
          </p:nvPr>
        </p:nvSpPr>
        <p:spPr>
          <a:xfrm>
            <a:off x="6019800" y="685798"/>
            <a:ext cx="6172200" cy="6172199"/>
          </a:xfrm>
        </p:spPr>
        <p:txBody>
          <a:bodyPr>
            <a:normAutofit/>
          </a:bodyPr>
          <a:lstStyle/>
          <a:p>
            <a:r>
              <a:rPr lang="en-US" sz="3800" dirty="0"/>
              <a:t>GENERAL CONFERENCE</a:t>
            </a:r>
          </a:p>
          <a:p>
            <a:r>
              <a:rPr lang="en-US" sz="3800" dirty="0"/>
              <a:t>Adventist Church leaders vote One Humanity: A Human Relations Statement Addressing Racism, Casteism, Tribalism, and Ethnocentrism</a:t>
            </a:r>
          </a:p>
          <a:p>
            <a:r>
              <a:rPr lang="en-US" sz="3800" dirty="0"/>
              <a:t>SILVER SPRING, MARYLAND, UNITED STATES | ANN STAFF</a:t>
            </a:r>
          </a:p>
          <a:p>
            <a:r>
              <a:rPr lang="en-US" sz="3800" dirty="0"/>
              <a:t>SEPTEMBER 16, 2020</a:t>
            </a:r>
          </a:p>
        </p:txBody>
      </p:sp>
    </p:spTree>
    <p:extLst>
      <p:ext uri="{BB962C8B-B14F-4D97-AF65-F5344CB8AC3E}">
        <p14:creationId xmlns:p14="http://schemas.microsoft.com/office/powerpoint/2010/main" val="2798907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BE165-292B-4612-A32F-DAB725AB9A53}"/>
              </a:ext>
            </a:extLst>
          </p:cNvPr>
          <p:cNvSpPr>
            <a:spLocks noGrp="1"/>
          </p:cNvSpPr>
          <p:nvPr>
            <p:ph type="title"/>
          </p:nvPr>
        </p:nvSpPr>
        <p:spPr>
          <a:xfrm>
            <a:off x="838200" y="1"/>
            <a:ext cx="10515600" cy="939799"/>
          </a:xfrm>
        </p:spPr>
        <p:txBody>
          <a:bodyPr/>
          <a:lstStyle/>
          <a:p>
            <a:r>
              <a:rPr lang="en-US" dirty="0"/>
              <a:t>                           </a:t>
            </a:r>
            <a:r>
              <a:rPr lang="en-US" b="1" i="1" u="sng" dirty="0">
                <a:solidFill>
                  <a:srgbClr val="0070C0"/>
                </a:solidFill>
                <a:latin typeface="Algerian" panose="04020705040A02060702" pitchFamily="82" charset="0"/>
              </a:rPr>
              <a:t>Nice try, Ted!</a:t>
            </a:r>
          </a:p>
        </p:txBody>
      </p:sp>
      <p:sp>
        <p:nvSpPr>
          <p:cNvPr id="3" name="Content Placeholder 2">
            <a:extLst>
              <a:ext uri="{FF2B5EF4-FFF2-40B4-BE49-F238E27FC236}">
                <a16:creationId xmlns:a16="http://schemas.microsoft.com/office/drawing/2014/main" id="{6AE3B28A-8891-4C66-99EC-C09D3F998D64}"/>
              </a:ext>
            </a:extLst>
          </p:cNvPr>
          <p:cNvSpPr>
            <a:spLocks noGrp="1"/>
          </p:cNvSpPr>
          <p:nvPr>
            <p:ph idx="1"/>
          </p:nvPr>
        </p:nvSpPr>
        <p:spPr>
          <a:xfrm>
            <a:off x="0" y="711200"/>
            <a:ext cx="12192000" cy="6146799"/>
          </a:xfrm>
        </p:spPr>
        <p:txBody>
          <a:bodyPr>
            <a:normAutofit/>
          </a:bodyPr>
          <a:lstStyle/>
          <a:p>
            <a:r>
              <a:rPr lang="en-US" sz="4000" dirty="0"/>
              <a:t>“President of the global Seventh-day Adventist Church, Ted N.C. Wilson, expressed support for the statement, saying, “What a powerful statement the Adventist Church has produced, in terms of helping people see the big picture of human relations </a:t>
            </a:r>
            <a:r>
              <a:rPr lang="en-US" sz="4000" b="1" i="1" u="sng" dirty="0">
                <a:solidFill>
                  <a:srgbClr val="0070C0"/>
                </a:solidFill>
              </a:rPr>
              <a:t>and the need to allow the Holy Spirit to control our lives in these last days of earth’s history, and to show the world that we are one humanity as Christ takes control of our lives.”</a:t>
            </a:r>
            <a:r>
              <a:rPr lang="en-US" sz="4000" dirty="0"/>
              <a:t> SILVER SPRING, MARYLAND, UNITED STATES | ANN STAFF, SEPTEMBER 16, 2020</a:t>
            </a:r>
          </a:p>
        </p:txBody>
      </p:sp>
    </p:spTree>
    <p:extLst>
      <p:ext uri="{BB962C8B-B14F-4D97-AF65-F5344CB8AC3E}">
        <p14:creationId xmlns:p14="http://schemas.microsoft.com/office/powerpoint/2010/main" val="65439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F396-A63C-408D-B5C5-F31A427E9B14}"/>
              </a:ext>
            </a:extLst>
          </p:cNvPr>
          <p:cNvSpPr>
            <a:spLocks noGrp="1"/>
          </p:cNvSpPr>
          <p:nvPr>
            <p:ph type="title"/>
          </p:nvPr>
        </p:nvSpPr>
        <p:spPr>
          <a:xfrm>
            <a:off x="0" y="1"/>
            <a:ext cx="12192000" cy="723899"/>
          </a:xfrm>
        </p:spPr>
        <p:txBody>
          <a:bodyPr>
            <a:normAutofit/>
          </a:bodyPr>
          <a:lstStyle/>
          <a:p>
            <a:r>
              <a:rPr lang="en-US" dirty="0"/>
              <a:t>          </a:t>
            </a:r>
            <a:r>
              <a:rPr lang="en-US" b="1" i="1" u="sng" dirty="0">
                <a:solidFill>
                  <a:srgbClr val="00B050"/>
                </a:solidFill>
                <a:latin typeface="Algerian" panose="04020705040A02060702" pitchFamily="82" charset="0"/>
              </a:rPr>
              <a:t>Ganoune, Ted, Francis, and Arturo! </a:t>
            </a:r>
          </a:p>
        </p:txBody>
      </p:sp>
      <p:sp>
        <p:nvSpPr>
          <p:cNvPr id="3" name="Content Placeholder 2">
            <a:extLst>
              <a:ext uri="{FF2B5EF4-FFF2-40B4-BE49-F238E27FC236}">
                <a16:creationId xmlns:a16="http://schemas.microsoft.com/office/drawing/2014/main" id="{B4799BA8-A661-4FF5-9996-93C69AE794A3}"/>
              </a:ext>
            </a:extLst>
          </p:cNvPr>
          <p:cNvSpPr>
            <a:spLocks noGrp="1"/>
          </p:cNvSpPr>
          <p:nvPr>
            <p:ph idx="1"/>
          </p:nvPr>
        </p:nvSpPr>
        <p:spPr>
          <a:xfrm>
            <a:off x="0" y="635000"/>
            <a:ext cx="12192000" cy="6222999"/>
          </a:xfrm>
        </p:spPr>
        <p:txBody>
          <a:bodyPr>
            <a:normAutofit/>
          </a:bodyPr>
          <a:lstStyle/>
          <a:p>
            <a:r>
              <a:rPr lang="en-US" sz="3200" dirty="0"/>
              <a:t>Ganoune Diop, who serves as director of the Public Affairs and Religious Liberty Department for the General Conference of Seventh-day Adventists spoke about why this statement was important in today’s climate, noting the increased global awareness of “the pandemic of racism.”</a:t>
            </a:r>
          </a:p>
          <a:p>
            <a:endParaRPr lang="en-US" sz="3200" dirty="0"/>
          </a:p>
          <a:p>
            <a:r>
              <a:rPr lang="en-US" sz="3200" dirty="0"/>
              <a:t>“When it comes to the Seventh-day Adventist Church, we have in our DNA the concept of equality, because we are among those who believe in creation,” he said. </a:t>
            </a:r>
            <a:r>
              <a:rPr lang="en-US" sz="3200" b="1" i="1" u="sng" dirty="0">
                <a:solidFill>
                  <a:srgbClr val="0070C0"/>
                </a:solidFill>
              </a:rPr>
              <a:t>“There is one humanity and racism is the denial of the human dignity of a person created in the image of God. </a:t>
            </a:r>
            <a:r>
              <a:rPr lang="en-US" sz="3200" dirty="0"/>
              <a:t>The principles and values that characterize us as a church means that our voice should be heard on this issue. The challenge for all Adventists is to live up to this </a:t>
            </a:r>
            <a:r>
              <a:rPr lang="en-US" sz="3200" dirty="0" err="1"/>
              <a:t>ideal.”ibid</a:t>
            </a:r>
            <a:endParaRPr lang="en-US" sz="3200" dirty="0"/>
          </a:p>
        </p:txBody>
      </p:sp>
    </p:spTree>
    <p:extLst>
      <p:ext uri="{BB962C8B-B14F-4D97-AF65-F5344CB8AC3E}">
        <p14:creationId xmlns:p14="http://schemas.microsoft.com/office/powerpoint/2010/main" val="1334594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D980-7B54-4092-BB29-FC11A7E27119}"/>
              </a:ext>
            </a:extLst>
          </p:cNvPr>
          <p:cNvSpPr>
            <a:spLocks noGrp="1"/>
          </p:cNvSpPr>
          <p:nvPr>
            <p:ph type="title"/>
          </p:nvPr>
        </p:nvSpPr>
        <p:spPr>
          <a:xfrm>
            <a:off x="838200" y="1"/>
            <a:ext cx="10515600" cy="787399"/>
          </a:xfrm>
        </p:spPr>
        <p:txBody>
          <a:bodyPr>
            <a:normAutofit/>
          </a:bodyPr>
          <a:lstStyle/>
          <a:p>
            <a:r>
              <a:rPr lang="en-US" dirty="0"/>
              <a:t>                      </a:t>
            </a:r>
            <a:r>
              <a:rPr lang="en-US" b="1" i="1" u="sng" dirty="0">
                <a:solidFill>
                  <a:srgbClr val="00B050"/>
                </a:solidFill>
                <a:latin typeface="Algerian" panose="04020705040A02060702" pitchFamily="82" charset="0"/>
              </a:rPr>
              <a:t>Wrong Side, Pal!</a:t>
            </a:r>
          </a:p>
        </p:txBody>
      </p:sp>
      <p:sp>
        <p:nvSpPr>
          <p:cNvPr id="3" name="Content Placeholder 2">
            <a:extLst>
              <a:ext uri="{FF2B5EF4-FFF2-40B4-BE49-F238E27FC236}">
                <a16:creationId xmlns:a16="http://schemas.microsoft.com/office/drawing/2014/main" id="{75AAC1D0-343C-4A88-9902-E82625780FBF}"/>
              </a:ext>
            </a:extLst>
          </p:cNvPr>
          <p:cNvSpPr>
            <a:spLocks noGrp="1"/>
          </p:cNvSpPr>
          <p:nvPr>
            <p:ph idx="1"/>
          </p:nvPr>
        </p:nvSpPr>
        <p:spPr>
          <a:xfrm>
            <a:off x="0" y="673100"/>
            <a:ext cx="12192000" cy="6184899"/>
          </a:xfrm>
        </p:spPr>
        <p:txBody>
          <a:bodyPr>
            <a:normAutofit/>
          </a:bodyPr>
          <a:lstStyle/>
          <a:p>
            <a:r>
              <a:rPr lang="en-US" sz="3200" dirty="0"/>
              <a:t>“The Catholic Church was represented by Bishop Brian Farrell, Secretary of the Pontifical Council for Promoting Christian Unity, assisted by Reverend Andrzej Choromanski, staff responsible for the multilateral relations. The meeting was chaired by Reverend Gretchen Castle (Friends World Committee for Consultation), with Reverend Dr Ganoune Diop (General Conference of Seventh-day Adventists), acting as secretary … The recent encyclical of Pope Francis Fratelli Tutti was acknowledged as an important encouragement to all Christian communions to unite efforts in building a culture of encounter, solidarity and universal fraternity across political, social, and religious borders.” http://www.christianunity.va/content/unitacristiani/en/news/2020/2020-10-23-christian-world-communions.html</a:t>
            </a:r>
          </a:p>
        </p:txBody>
      </p:sp>
    </p:spTree>
    <p:extLst>
      <p:ext uri="{BB962C8B-B14F-4D97-AF65-F5344CB8AC3E}">
        <p14:creationId xmlns:p14="http://schemas.microsoft.com/office/powerpoint/2010/main" val="2838832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F07F-B2F7-4FF2-A0C8-716B30B7A455}"/>
              </a:ext>
            </a:extLst>
          </p:cNvPr>
          <p:cNvSpPr>
            <a:spLocks noGrp="1"/>
          </p:cNvSpPr>
          <p:nvPr>
            <p:ph type="title"/>
          </p:nvPr>
        </p:nvSpPr>
        <p:spPr>
          <a:xfrm>
            <a:off x="838200" y="0"/>
            <a:ext cx="10515600" cy="848139"/>
          </a:xfrm>
        </p:spPr>
        <p:txBody>
          <a:bodyPr>
            <a:normAutofit/>
          </a:bodyPr>
          <a:lstStyle/>
          <a:p>
            <a:r>
              <a:rPr lang="en-US" dirty="0"/>
              <a:t>                    </a:t>
            </a:r>
            <a:r>
              <a:rPr lang="en-US" b="1" i="1" u="sng" dirty="0">
                <a:solidFill>
                  <a:srgbClr val="FF0000"/>
                </a:solidFill>
                <a:latin typeface="Algerian" panose="04020705040A02060702" pitchFamily="82" charset="0"/>
              </a:rPr>
              <a:t>Ecumenical Sorrow!</a:t>
            </a:r>
          </a:p>
        </p:txBody>
      </p:sp>
      <p:sp>
        <p:nvSpPr>
          <p:cNvPr id="3" name="Content Placeholder 2">
            <a:extLst>
              <a:ext uri="{FF2B5EF4-FFF2-40B4-BE49-F238E27FC236}">
                <a16:creationId xmlns:a16="http://schemas.microsoft.com/office/drawing/2014/main" id="{9E822CBE-E444-45DA-B8B6-F95220B13586}"/>
              </a:ext>
            </a:extLst>
          </p:cNvPr>
          <p:cNvSpPr>
            <a:spLocks noGrp="1"/>
          </p:cNvSpPr>
          <p:nvPr>
            <p:ph idx="1"/>
          </p:nvPr>
        </p:nvSpPr>
        <p:spPr>
          <a:xfrm>
            <a:off x="0" y="848140"/>
            <a:ext cx="12192000" cy="6009860"/>
          </a:xfrm>
        </p:spPr>
        <p:txBody>
          <a:bodyPr>
            <a:normAutofit fontScale="92500" lnSpcReduction="20000"/>
          </a:bodyPr>
          <a:lstStyle/>
          <a:p>
            <a:pPr marL="0" indent="0">
              <a:buNone/>
            </a:pPr>
            <a:r>
              <a:rPr lang="en-US" dirty="0"/>
              <a:t> What friend, in the light of Scripture, the Spirit of Prophecy, and history will be the result of this apparent union of these apostate religious bodies?................................................................France is fertile soil where to find the answer.  The French Catholics, with Catherine de Medici at their head, wanted to once and for all deal the Protestant Huguenots.  Catherine and the fiendish Jesuits devised a plan to annihilate the Huguenots with one blow.  However, they would create a smokescreen of unity with them by having a marriage between Catherine’s daughter, Margaret, a devout Romanist, to Henry of Navarre, a Huguenot.  Many Huguenots, including the famous Caspard de Coligny, came to Paris for the marriage and festivities.  The joyous wedding ceremony occurred August 18, 1572.  Everyone was happy and unity seemed to prevail.  Behind the scenes, the Jesuits and Catherine de Medici, had devised the most wicked of plots.  A few days, hence, at the sound of a bell, the Catholic dragonnades in Paris proceeded to assault and slay the Huguenots in ruthless fashion.  “But blackest in the black catalogue of crime, most horrible among the fiendish deeds of all the dreadful centuries, was the St. Bartholomew Massacre. The world still recalls with shuddering horror the scenes of that most cowardly and cruel onslaught. The king of France, urged on by Romish priests and prelates, lent his sanction to the dreadful work. A bell, tolling at dead of night, was a signal for the slaughter. Protestants by thousands, sleeping quietly in their homes, trusting to the plighted honor of their king, were dragged forth without a warning and murdered in cold blood….</a:t>
            </a:r>
          </a:p>
        </p:txBody>
      </p:sp>
    </p:spTree>
    <p:extLst>
      <p:ext uri="{BB962C8B-B14F-4D97-AF65-F5344CB8AC3E}">
        <p14:creationId xmlns:p14="http://schemas.microsoft.com/office/powerpoint/2010/main" val="1658755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6DB1-A525-45A0-AD57-C31ADC6E126E}"/>
              </a:ext>
            </a:extLst>
          </p:cNvPr>
          <p:cNvSpPr>
            <a:spLocks noGrp="1"/>
          </p:cNvSpPr>
          <p:nvPr>
            <p:ph type="title"/>
          </p:nvPr>
        </p:nvSpPr>
        <p:spPr>
          <a:xfrm>
            <a:off x="838200" y="0"/>
            <a:ext cx="10515600" cy="45719"/>
          </a:xfrm>
        </p:spPr>
        <p:txBody>
          <a:bodyPr>
            <a:normAutofit fontScale="90000"/>
          </a:bodyPr>
          <a:lstStyle/>
          <a:p>
            <a:r>
              <a:rPr lang="en-US" dirty="0"/>
              <a:t>                                   </a:t>
            </a:r>
            <a:r>
              <a:rPr lang="en-US" b="1" i="1" u="sng" dirty="0">
                <a:solidFill>
                  <a:srgbClr val="7030A0"/>
                </a:solidFill>
              </a:rPr>
              <a:t> </a:t>
            </a:r>
          </a:p>
        </p:txBody>
      </p:sp>
      <p:sp>
        <p:nvSpPr>
          <p:cNvPr id="3" name="Content Placeholder 2">
            <a:extLst>
              <a:ext uri="{FF2B5EF4-FFF2-40B4-BE49-F238E27FC236}">
                <a16:creationId xmlns:a16="http://schemas.microsoft.com/office/drawing/2014/main" id="{3034D89E-8B22-4789-932C-94C3BE080464}"/>
              </a:ext>
            </a:extLst>
          </p:cNvPr>
          <p:cNvSpPr>
            <a:spLocks noGrp="1"/>
          </p:cNvSpPr>
          <p:nvPr>
            <p:ph idx="1"/>
          </p:nvPr>
        </p:nvSpPr>
        <p:spPr>
          <a:xfrm>
            <a:off x="0" y="-145774"/>
            <a:ext cx="12192000" cy="7003774"/>
          </a:xfrm>
        </p:spPr>
        <p:txBody>
          <a:bodyPr>
            <a:noAutofit/>
          </a:bodyPr>
          <a:lstStyle/>
          <a:p>
            <a:r>
              <a:rPr lang="en-US" sz="2500" dirty="0"/>
              <a:t>“As Christ was the invisible leader of His people from Egyptian bondage, so was Satan the unseen leader of his subjects in this horrible work of multiplying martyrs. For seven days the massacre was continued in Paris, the first three with inconceivable fury. And it was not confined to the city itself, but by special order of the king was extended to all the provinces and towns where Protestants were found. Neither age nor sex was respected. Neither the innocent babe nor the man of gray hairs was spared. Noble and peasant, old and young, mother and child, were cut down together. Throughout France the butchery continued for two months. Seventy thousand of the very flower of the nation perished.</a:t>
            </a:r>
          </a:p>
          <a:p>
            <a:r>
              <a:rPr lang="en-US" sz="2500" dirty="0"/>
              <a:t>"When the news of the massacre reached Rome, the exultation among the clergy knew no bounds. The cardinal of Lorraine rewarded the messenger with a thousand crowns; the cannon of St. Angelo thundered forth a joyous salute; and bells rang out from every steeple; bonfires turned night into day; and Gregory XIII, attended by the cardinals and other ecclesiastical dignitaries, went in long procession to the church of St. Louis, where the cardinal of Lorraine chanted a </a:t>
            </a:r>
            <a:r>
              <a:rPr lang="en-US" sz="2500" dirty="0" err="1"/>
              <a:t>Te</a:t>
            </a:r>
            <a:r>
              <a:rPr lang="en-US" sz="2500" dirty="0"/>
              <a:t> Deum. . . . A medal was struck to commemorate the massacre, and in the Vatican may still be seen three frescoes of Vasari, describing the attack upon the admiral, the king in council plotting the massacre, and the massacre itself. Gregory sent Charles the Golden Rose; and four months after the massacre, . . . he listened complacently to the sermon of a French priest, . . . who spoke of 'that day so full of happiness and joy, when the most holy father received the news, and went in solemn state to render thanks to God and St. Louis.'"—Henry White, The Massacre of St. Bartholomew, </a:t>
            </a:r>
            <a:r>
              <a:rPr lang="en-US" sz="2500" dirty="0" err="1"/>
              <a:t>ch.</a:t>
            </a:r>
            <a:r>
              <a:rPr lang="en-US" sz="2500" dirty="0"/>
              <a:t> 14, par. 34.”  Great Controversy, pgs. 272,273 </a:t>
            </a:r>
          </a:p>
        </p:txBody>
      </p:sp>
    </p:spTree>
    <p:extLst>
      <p:ext uri="{BB962C8B-B14F-4D97-AF65-F5344CB8AC3E}">
        <p14:creationId xmlns:p14="http://schemas.microsoft.com/office/powerpoint/2010/main" val="585104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B2306-6A76-42B3-A14F-C83BEEED2ECF}"/>
              </a:ext>
            </a:extLst>
          </p:cNvPr>
          <p:cNvSpPr>
            <a:spLocks noGrp="1"/>
          </p:cNvSpPr>
          <p:nvPr>
            <p:ph type="title"/>
          </p:nvPr>
        </p:nvSpPr>
        <p:spPr>
          <a:xfrm>
            <a:off x="838200" y="1"/>
            <a:ext cx="10515600" cy="787399"/>
          </a:xfrm>
        </p:spPr>
        <p:txBody>
          <a:bodyPr/>
          <a:lstStyle/>
          <a:p>
            <a:r>
              <a:rPr lang="en-US" dirty="0"/>
              <a:t>                          </a:t>
            </a:r>
            <a:r>
              <a:rPr lang="en-US" b="1" i="1" u="sng" dirty="0">
                <a:solidFill>
                  <a:srgbClr val="00B050"/>
                </a:solidFill>
              </a:rPr>
              <a:t>  Response!</a:t>
            </a:r>
          </a:p>
        </p:txBody>
      </p:sp>
      <p:pic>
        <p:nvPicPr>
          <p:cNvPr id="5" name="Content Placeholder 4">
            <a:extLst>
              <a:ext uri="{FF2B5EF4-FFF2-40B4-BE49-F238E27FC236}">
                <a16:creationId xmlns:a16="http://schemas.microsoft.com/office/drawing/2014/main" id="{03E649B9-596A-49E3-8A92-514D8258C180}"/>
              </a:ext>
            </a:extLst>
          </p:cNvPr>
          <p:cNvPicPr>
            <a:picLocks noGrp="1" noChangeAspect="1"/>
          </p:cNvPicPr>
          <p:nvPr>
            <p:ph sz="half" idx="1"/>
          </p:nvPr>
        </p:nvPicPr>
        <p:blipFill>
          <a:blip r:embed="rId2"/>
          <a:stretch>
            <a:fillRect/>
          </a:stretch>
        </p:blipFill>
        <p:spPr>
          <a:xfrm>
            <a:off x="0" y="647699"/>
            <a:ext cx="6311900" cy="6210299"/>
          </a:xfrm>
          <a:prstGeom prst="rect">
            <a:avLst/>
          </a:prstGeom>
        </p:spPr>
      </p:pic>
      <p:sp>
        <p:nvSpPr>
          <p:cNvPr id="4" name="Content Placeholder 3">
            <a:extLst>
              <a:ext uri="{FF2B5EF4-FFF2-40B4-BE49-F238E27FC236}">
                <a16:creationId xmlns:a16="http://schemas.microsoft.com/office/drawing/2014/main" id="{F6776604-FD48-4F22-AB03-74C56CCE63F4}"/>
              </a:ext>
            </a:extLst>
          </p:cNvPr>
          <p:cNvSpPr>
            <a:spLocks noGrp="1"/>
          </p:cNvSpPr>
          <p:nvPr>
            <p:ph sz="half" idx="2"/>
          </p:nvPr>
        </p:nvSpPr>
        <p:spPr>
          <a:xfrm>
            <a:off x="6096000" y="647700"/>
            <a:ext cx="6096000" cy="6210300"/>
          </a:xfrm>
        </p:spPr>
        <p:txBody>
          <a:bodyPr>
            <a:normAutofit fontScale="92500" lnSpcReduction="20000"/>
          </a:bodyPr>
          <a:lstStyle/>
          <a:p>
            <a:r>
              <a:rPr lang="en-US" b="1" i="1" u="sng" dirty="0">
                <a:solidFill>
                  <a:srgbClr val="00B050"/>
                </a:solidFill>
              </a:rPr>
              <a:t>“And after these things I saw another angel come down from heaven, having great power; and the earth was lightened with his glory. </a:t>
            </a:r>
            <a:r>
              <a:rPr lang="en-US" dirty="0"/>
              <a:t>And he cried mightily with a strong voice, saying, Babylon the great is fallen, is fallen, and is become the habitation of devils, and the hold of every foul spirit, and a cage of every unclean and hateful bird. For all nations have drunk of the wine of the wrath of her fornication, and the kings of the earth have committed fornication with her, and the merchants of the earth are waxed rich through the abundance of her delicacies. And I heard another voice from heaven, saying, Come out of her, my people, that ye be not partakers of her sins, and that ye receive not of her plagues. For her sins have reached unto heaven, and God hath remembered her iniquities.”  Rev. 18:1-5</a:t>
            </a:r>
          </a:p>
        </p:txBody>
      </p:sp>
    </p:spTree>
    <p:extLst>
      <p:ext uri="{BB962C8B-B14F-4D97-AF65-F5344CB8AC3E}">
        <p14:creationId xmlns:p14="http://schemas.microsoft.com/office/powerpoint/2010/main" val="255748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03253-3377-4642-8AA0-A9F3741B9D0D}"/>
              </a:ext>
            </a:extLst>
          </p:cNvPr>
          <p:cNvSpPr>
            <a:spLocks noGrp="1"/>
          </p:cNvSpPr>
          <p:nvPr>
            <p:ph type="title"/>
          </p:nvPr>
        </p:nvSpPr>
        <p:spPr>
          <a:xfrm>
            <a:off x="838200" y="1"/>
            <a:ext cx="10515600" cy="800099"/>
          </a:xfrm>
        </p:spPr>
        <p:txBody>
          <a:bodyPr/>
          <a:lstStyle/>
          <a:p>
            <a:r>
              <a:rPr lang="en-US" dirty="0"/>
              <a:t>                </a:t>
            </a:r>
            <a:r>
              <a:rPr lang="en-US" b="1" i="1" u="sng" dirty="0">
                <a:solidFill>
                  <a:srgbClr val="FF0000"/>
                </a:solidFill>
                <a:latin typeface="Algerian" panose="04020705040A02060702" pitchFamily="82" charset="0"/>
              </a:rPr>
              <a:t>What is One Humanity?</a:t>
            </a:r>
          </a:p>
        </p:txBody>
      </p:sp>
      <p:sp>
        <p:nvSpPr>
          <p:cNvPr id="3" name="Content Placeholder 2">
            <a:extLst>
              <a:ext uri="{FF2B5EF4-FFF2-40B4-BE49-F238E27FC236}">
                <a16:creationId xmlns:a16="http://schemas.microsoft.com/office/drawing/2014/main" id="{09080994-642B-4E37-B1BA-170AD2DA8A90}"/>
              </a:ext>
            </a:extLst>
          </p:cNvPr>
          <p:cNvSpPr>
            <a:spLocks noGrp="1"/>
          </p:cNvSpPr>
          <p:nvPr>
            <p:ph idx="1"/>
          </p:nvPr>
        </p:nvSpPr>
        <p:spPr>
          <a:xfrm>
            <a:off x="0" y="673100"/>
            <a:ext cx="12192000" cy="6184899"/>
          </a:xfrm>
        </p:spPr>
        <p:txBody>
          <a:bodyPr>
            <a:normAutofit lnSpcReduction="10000"/>
          </a:bodyPr>
          <a:lstStyle/>
          <a:p>
            <a:r>
              <a:rPr lang="en-US" sz="4200" dirty="0"/>
              <a:t>Some rather ‘big’ people have been throwing this phrase around very recently,  They come from apparently very diverse backgrounds.  They seem to represent some very different religious groups, yet they are touting the same message of ‘one humanity’.  Clearly, one arrives at the idea of a world wide movement based on one humanity; a grand conversion of the world into one ecumenical body!  This seems clear from the face value of the term.  </a:t>
            </a:r>
          </a:p>
          <a:p>
            <a:r>
              <a:rPr lang="en-US" sz="4200" dirty="0"/>
              <a:t>Well, who are the men touting this ecumenical stance?  </a:t>
            </a:r>
          </a:p>
          <a:p>
            <a:endParaRPr lang="en-US" dirty="0"/>
          </a:p>
        </p:txBody>
      </p:sp>
    </p:spTree>
    <p:extLst>
      <p:ext uri="{BB962C8B-B14F-4D97-AF65-F5344CB8AC3E}">
        <p14:creationId xmlns:p14="http://schemas.microsoft.com/office/powerpoint/2010/main" val="313001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BBAE4-EE98-480E-99B3-711C2C3CC461}"/>
              </a:ext>
            </a:extLst>
          </p:cNvPr>
          <p:cNvSpPr>
            <a:spLocks noGrp="1"/>
          </p:cNvSpPr>
          <p:nvPr>
            <p:ph type="title"/>
          </p:nvPr>
        </p:nvSpPr>
        <p:spPr>
          <a:xfrm>
            <a:off x="838200" y="1"/>
            <a:ext cx="10515600" cy="850900"/>
          </a:xfrm>
        </p:spPr>
        <p:txBody>
          <a:bodyPr/>
          <a:lstStyle/>
          <a:p>
            <a:r>
              <a:rPr lang="en-US" dirty="0"/>
              <a:t>             </a:t>
            </a:r>
            <a:r>
              <a:rPr lang="en-US" b="1" i="1" u="sng" dirty="0">
                <a:solidFill>
                  <a:srgbClr val="0070C0"/>
                </a:solidFill>
                <a:latin typeface="Algerian" panose="04020705040A02060702" pitchFamily="82" charset="0"/>
              </a:rPr>
              <a:t>Not much Difference Here!</a:t>
            </a:r>
          </a:p>
        </p:txBody>
      </p:sp>
      <p:pic>
        <p:nvPicPr>
          <p:cNvPr id="5" name="Content Placeholder 4">
            <a:extLst>
              <a:ext uri="{FF2B5EF4-FFF2-40B4-BE49-F238E27FC236}">
                <a16:creationId xmlns:a16="http://schemas.microsoft.com/office/drawing/2014/main" id="{2BD5B09B-C036-4991-B26E-357E01FC48F3}"/>
              </a:ext>
            </a:extLst>
          </p:cNvPr>
          <p:cNvPicPr>
            <a:picLocks noGrp="1" noChangeAspect="1"/>
          </p:cNvPicPr>
          <p:nvPr>
            <p:ph sz="half" idx="1"/>
          </p:nvPr>
        </p:nvPicPr>
        <p:blipFill>
          <a:blip r:embed="rId2"/>
          <a:stretch>
            <a:fillRect/>
          </a:stretch>
        </p:blipFill>
        <p:spPr>
          <a:xfrm>
            <a:off x="0" y="698500"/>
            <a:ext cx="6134100" cy="6159499"/>
          </a:xfrm>
          <a:prstGeom prst="rect">
            <a:avLst/>
          </a:prstGeom>
        </p:spPr>
      </p:pic>
      <p:pic>
        <p:nvPicPr>
          <p:cNvPr id="6" name="Content Placeholder 5">
            <a:extLst>
              <a:ext uri="{FF2B5EF4-FFF2-40B4-BE49-F238E27FC236}">
                <a16:creationId xmlns:a16="http://schemas.microsoft.com/office/drawing/2014/main" id="{42CBB7D9-B6C7-4F5E-97B3-448A449537BB}"/>
              </a:ext>
            </a:extLst>
          </p:cNvPr>
          <p:cNvPicPr>
            <a:picLocks noGrp="1" noChangeAspect="1"/>
          </p:cNvPicPr>
          <p:nvPr>
            <p:ph sz="half" idx="2"/>
          </p:nvPr>
        </p:nvPicPr>
        <p:blipFill>
          <a:blip r:embed="rId3"/>
          <a:stretch>
            <a:fillRect/>
          </a:stretch>
        </p:blipFill>
        <p:spPr>
          <a:xfrm>
            <a:off x="6134100" y="698500"/>
            <a:ext cx="6057900" cy="6159499"/>
          </a:xfrm>
          <a:prstGeom prst="rect">
            <a:avLst/>
          </a:prstGeom>
        </p:spPr>
      </p:pic>
    </p:spTree>
    <p:extLst>
      <p:ext uri="{BB962C8B-B14F-4D97-AF65-F5344CB8AC3E}">
        <p14:creationId xmlns:p14="http://schemas.microsoft.com/office/powerpoint/2010/main" val="260126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77171-0749-49EE-B40D-2FA01BBA0075}"/>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B050"/>
                </a:solidFill>
                <a:latin typeface="Algerian" panose="04020705040A02060702" pitchFamily="82" charset="0"/>
              </a:rPr>
              <a:t>Francis and Arturo Sosa</a:t>
            </a:r>
          </a:p>
        </p:txBody>
      </p:sp>
      <p:pic>
        <p:nvPicPr>
          <p:cNvPr id="5" name="Content Placeholder 4">
            <a:extLst>
              <a:ext uri="{FF2B5EF4-FFF2-40B4-BE49-F238E27FC236}">
                <a16:creationId xmlns:a16="http://schemas.microsoft.com/office/drawing/2014/main" id="{D4B67281-CF6B-4DB2-ABA8-16BD97BDAA48}"/>
              </a:ext>
            </a:extLst>
          </p:cNvPr>
          <p:cNvPicPr>
            <a:picLocks noGrp="1" noChangeAspect="1"/>
          </p:cNvPicPr>
          <p:nvPr>
            <p:ph sz="half" idx="1"/>
          </p:nvPr>
        </p:nvPicPr>
        <p:blipFill>
          <a:blip r:embed="rId2"/>
          <a:stretch>
            <a:fillRect/>
          </a:stretch>
        </p:blipFill>
        <p:spPr>
          <a:xfrm>
            <a:off x="0" y="681037"/>
            <a:ext cx="6172200" cy="6176962"/>
          </a:xfrm>
          <a:prstGeom prst="rect">
            <a:avLst/>
          </a:prstGeom>
        </p:spPr>
      </p:pic>
      <p:sp>
        <p:nvSpPr>
          <p:cNvPr id="4" name="Content Placeholder 3">
            <a:extLst>
              <a:ext uri="{FF2B5EF4-FFF2-40B4-BE49-F238E27FC236}">
                <a16:creationId xmlns:a16="http://schemas.microsoft.com/office/drawing/2014/main" id="{9D11C10C-EEC2-407A-9B13-2A032054C2A4}"/>
              </a:ext>
            </a:extLst>
          </p:cNvPr>
          <p:cNvSpPr>
            <a:spLocks noGrp="1"/>
          </p:cNvSpPr>
          <p:nvPr>
            <p:ph sz="half" idx="2"/>
          </p:nvPr>
        </p:nvSpPr>
        <p:spPr>
          <a:xfrm>
            <a:off x="6172200" y="681036"/>
            <a:ext cx="6019800" cy="6176961"/>
          </a:xfrm>
        </p:spPr>
        <p:txBody>
          <a:bodyPr>
            <a:normAutofit/>
          </a:bodyPr>
          <a:lstStyle/>
          <a:p>
            <a:r>
              <a:rPr lang="en-US" sz="3600" dirty="0"/>
              <a:t>Arturo Marcelino Sosa Abascal SJ is the thirty-first and present Superior General of the Society of Jesus. He was elected Superior General by the Society's 36th General Congregation on 14 October 2016, succeeding Adolfo Nicolás. As a Venezuelan, he is the first person born in Latin America to lead the Jesuits.</a:t>
            </a:r>
          </a:p>
        </p:txBody>
      </p:sp>
    </p:spTree>
    <p:extLst>
      <p:ext uri="{BB962C8B-B14F-4D97-AF65-F5344CB8AC3E}">
        <p14:creationId xmlns:p14="http://schemas.microsoft.com/office/powerpoint/2010/main" val="2116315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E6A2-C82E-409B-B5A1-C2F9A9A0856C}"/>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Listen to them Speak</a:t>
            </a:r>
          </a:p>
        </p:txBody>
      </p:sp>
      <p:sp>
        <p:nvSpPr>
          <p:cNvPr id="3" name="Content Placeholder 2">
            <a:extLst>
              <a:ext uri="{FF2B5EF4-FFF2-40B4-BE49-F238E27FC236}">
                <a16:creationId xmlns:a16="http://schemas.microsoft.com/office/drawing/2014/main" id="{2EB0BC89-FDD7-4934-AF76-CDF28C5C4E97}"/>
              </a:ext>
            </a:extLst>
          </p:cNvPr>
          <p:cNvSpPr>
            <a:spLocks noGrp="1"/>
          </p:cNvSpPr>
          <p:nvPr>
            <p:ph idx="1"/>
          </p:nvPr>
        </p:nvSpPr>
        <p:spPr>
          <a:xfrm>
            <a:off x="0" y="584200"/>
            <a:ext cx="12192000" cy="6273799"/>
          </a:xfrm>
        </p:spPr>
        <p:txBody>
          <a:bodyPr>
            <a:normAutofit/>
          </a:bodyPr>
          <a:lstStyle/>
          <a:p>
            <a:r>
              <a:rPr lang="en-US" sz="3600" dirty="0"/>
              <a:t>Pope Francis has been pushing his globalist agenda of a united humanity, a universal family and an ecumenical community through his new papal encyclical called Fratelli Tutti. He has been calling the churches to stand together in solidarity. The phrase Pope Francis is using to unite the world is “One Humanity.” This phrase is the sum of his entire encyclical on the universal brotherhood…</a:t>
            </a:r>
          </a:p>
          <a:p>
            <a:endParaRPr lang="en-US" sz="3600" dirty="0"/>
          </a:p>
          <a:p>
            <a:r>
              <a:rPr lang="en-US" sz="3600" dirty="0"/>
              <a:t>In the last line of the Pope’s encyclical, Fratelli Tutti, Pope Francis sums up his dream of creating a new universal brotherhood. He calls it the “One Humanity” that God loves. [1]</a:t>
            </a:r>
          </a:p>
        </p:txBody>
      </p:sp>
    </p:spTree>
    <p:extLst>
      <p:ext uri="{BB962C8B-B14F-4D97-AF65-F5344CB8AC3E}">
        <p14:creationId xmlns:p14="http://schemas.microsoft.com/office/powerpoint/2010/main" val="348741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2599-A879-42EC-8CA0-98AF46DC4425}"/>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latin typeface="Algerian" panose="04020705040A02060702" pitchFamily="82" charset="0"/>
              </a:rPr>
              <a:t>The World as One!</a:t>
            </a:r>
          </a:p>
        </p:txBody>
      </p:sp>
      <p:sp>
        <p:nvSpPr>
          <p:cNvPr id="3" name="Content Placeholder 2">
            <a:extLst>
              <a:ext uri="{FF2B5EF4-FFF2-40B4-BE49-F238E27FC236}">
                <a16:creationId xmlns:a16="http://schemas.microsoft.com/office/drawing/2014/main" id="{9A0B8FC0-BAED-4B67-866B-0E914F71B0E3}"/>
              </a:ext>
            </a:extLst>
          </p:cNvPr>
          <p:cNvSpPr>
            <a:spLocks noGrp="1"/>
          </p:cNvSpPr>
          <p:nvPr>
            <p:ph idx="1"/>
          </p:nvPr>
        </p:nvSpPr>
        <p:spPr>
          <a:xfrm>
            <a:off x="0" y="774700"/>
            <a:ext cx="12192000" cy="6083299"/>
          </a:xfrm>
        </p:spPr>
        <p:txBody>
          <a:bodyPr>
            <a:normAutofit lnSpcReduction="10000"/>
          </a:bodyPr>
          <a:lstStyle/>
          <a:p>
            <a:r>
              <a:rPr lang="en-US" dirty="0"/>
              <a:t>The Vatican announced Saturday that Pope Francis will sign the third encyclical of his pontificate in Assisi on Oct. 3.</a:t>
            </a:r>
          </a:p>
          <a:p>
            <a:endParaRPr lang="en-US" dirty="0"/>
          </a:p>
          <a:p>
            <a:r>
              <a:rPr lang="en-US" dirty="0"/>
              <a:t>The encyclical is entitled Fratelli Tutti, which means “All Brothers” in Italian, and will focus on the theme of human fraternity and social friendship, according to the Holy See Press Office.</a:t>
            </a:r>
          </a:p>
          <a:p>
            <a:endParaRPr lang="en-US" dirty="0"/>
          </a:p>
          <a:p>
            <a:r>
              <a:rPr lang="en-US" dirty="0"/>
              <a:t>Pope Francis will offer a Mass at the tomb of St. Francis in Assisi privately at 3 p.m. before signing the encyclical on the day before St. Francis’ feast day.</a:t>
            </a:r>
          </a:p>
          <a:p>
            <a:endParaRPr lang="en-US" dirty="0"/>
          </a:p>
          <a:p>
            <a:r>
              <a:rPr lang="en-US" dirty="0"/>
              <a:t>Human fraternity has been an important theme for Pope Francis in recent years. In Abu Dhabi the pope signed “A Document on Human Fraternity for World Peace and Living Together” in Feb. 2019. Pope Francis’ message for his first World Day of Peace as pope in 2014 was “Fraternity, foundation and pathway for peace.”</a:t>
            </a:r>
          </a:p>
        </p:txBody>
      </p:sp>
    </p:spTree>
    <p:extLst>
      <p:ext uri="{BB962C8B-B14F-4D97-AF65-F5344CB8AC3E}">
        <p14:creationId xmlns:p14="http://schemas.microsoft.com/office/powerpoint/2010/main" val="1569947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988B-6348-4C4C-AA8E-575C98E6B54F}"/>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Translation</a:t>
            </a:r>
          </a:p>
        </p:txBody>
      </p:sp>
      <p:sp>
        <p:nvSpPr>
          <p:cNvPr id="3" name="Content Placeholder 2">
            <a:extLst>
              <a:ext uri="{FF2B5EF4-FFF2-40B4-BE49-F238E27FC236}">
                <a16:creationId xmlns:a16="http://schemas.microsoft.com/office/drawing/2014/main" id="{0254AAF9-80C8-4A1E-909C-59BA65412A88}"/>
              </a:ext>
            </a:extLst>
          </p:cNvPr>
          <p:cNvSpPr>
            <a:spLocks noGrp="1"/>
          </p:cNvSpPr>
          <p:nvPr>
            <p:ph sz="half" idx="1"/>
          </p:nvPr>
        </p:nvSpPr>
        <p:spPr>
          <a:xfrm>
            <a:off x="0" y="681037"/>
            <a:ext cx="6019800" cy="6176962"/>
          </a:xfrm>
        </p:spPr>
        <p:txBody>
          <a:bodyPr>
            <a:normAutofit/>
          </a:bodyPr>
          <a:lstStyle/>
          <a:p>
            <a:r>
              <a:rPr lang="en-US" sz="3600" dirty="0"/>
              <a:t>Francis and all the hosts of hell are ready to unleash their final hurrah; they want to unite the world in Sunday worship with him as king of the world!</a:t>
            </a:r>
          </a:p>
          <a:p>
            <a:r>
              <a:rPr lang="en-US" sz="3600" dirty="0"/>
              <a:t>The Lord will rise to strike this down!</a:t>
            </a:r>
          </a:p>
          <a:p>
            <a:r>
              <a:rPr lang="en-US" sz="3600" dirty="0"/>
              <a:t>“It is time for thee, LORD, to work: for they have made void thy law.”  Ps. 119:126</a:t>
            </a:r>
          </a:p>
        </p:txBody>
      </p:sp>
      <p:pic>
        <p:nvPicPr>
          <p:cNvPr id="5" name="Content Placeholder 4">
            <a:extLst>
              <a:ext uri="{FF2B5EF4-FFF2-40B4-BE49-F238E27FC236}">
                <a16:creationId xmlns:a16="http://schemas.microsoft.com/office/drawing/2014/main" id="{5F29F411-A073-4874-AA9B-14DB751808ED}"/>
              </a:ext>
            </a:extLst>
          </p:cNvPr>
          <p:cNvPicPr>
            <a:picLocks noGrp="1" noChangeAspect="1"/>
          </p:cNvPicPr>
          <p:nvPr>
            <p:ph sz="half" idx="2"/>
          </p:nvPr>
        </p:nvPicPr>
        <p:blipFill>
          <a:blip r:embed="rId2"/>
          <a:stretch>
            <a:fillRect/>
          </a:stretch>
        </p:blipFill>
        <p:spPr>
          <a:xfrm>
            <a:off x="6057900" y="681037"/>
            <a:ext cx="6134099" cy="6176962"/>
          </a:xfrm>
          <a:prstGeom prst="rect">
            <a:avLst/>
          </a:prstGeom>
        </p:spPr>
      </p:pic>
    </p:spTree>
    <p:extLst>
      <p:ext uri="{BB962C8B-B14F-4D97-AF65-F5344CB8AC3E}">
        <p14:creationId xmlns:p14="http://schemas.microsoft.com/office/powerpoint/2010/main" val="4243667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56C9-7F1A-44D0-8E2E-48AC0A6F1C5B}"/>
              </a:ext>
            </a:extLst>
          </p:cNvPr>
          <p:cNvSpPr>
            <a:spLocks noGrp="1"/>
          </p:cNvSpPr>
          <p:nvPr>
            <p:ph type="title"/>
          </p:nvPr>
        </p:nvSpPr>
        <p:spPr>
          <a:xfrm>
            <a:off x="0" y="1"/>
            <a:ext cx="6426200" cy="863599"/>
          </a:xfrm>
        </p:spPr>
        <p:txBody>
          <a:bodyPr>
            <a:normAutofit fontScale="90000"/>
          </a:bodyPr>
          <a:lstStyle/>
          <a:p>
            <a:r>
              <a:rPr lang="en-US" dirty="0"/>
              <a:t>  </a:t>
            </a:r>
            <a:r>
              <a:rPr lang="en-US" b="1" i="1" u="sng" dirty="0">
                <a:solidFill>
                  <a:srgbClr val="0070C0"/>
                </a:solidFill>
                <a:latin typeface="Algerian" panose="04020705040A02060702" pitchFamily="82" charset="0"/>
              </a:rPr>
              <a:t>He isn’t the only one!</a:t>
            </a:r>
          </a:p>
        </p:txBody>
      </p:sp>
      <p:pic>
        <p:nvPicPr>
          <p:cNvPr id="5" name="Content Placeholder 4">
            <a:extLst>
              <a:ext uri="{FF2B5EF4-FFF2-40B4-BE49-F238E27FC236}">
                <a16:creationId xmlns:a16="http://schemas.microsoft.com/office/drawing/2014/main" id="{7C1940F1-F745-4373-9A1B-FE3FB960C80C}"/>
              </a:ext>
            </a:extLst>
          </p:cNvPr>
          <p:cNvPicPr>
            <a:picLocks noGrp="1" noChangeAspect="1"/>
          </p:cNvPicPr>
          <p:nvPr>
            <p:ph sz="half" idx="1"/>
          </p:nvPr>
        </p:nvPicPr>
        <p:blipFill>
          <a:blip r:embed="rId2"/>
          <a:stretch>
            <a:fillRect/>
          </a:stretch>
        </p:blipFill>
        <p:spPr>
          <a:xfrm>
            <a:off x="0" y="749300"/>
            <a:ext cx="6426199" cy="6108699"/>
          </a:xfrm>
          <a:prstGeom prst="rect">
            <a:avLst/>
          </a:prstGeom>
        </p:spPr>
      </p:pic>
      <p:sp>
        <p:nvSpPr>
          <p:cNvPr id="4" name="Content Placeholder 3">
            <a:extLst>
              <a:ext uri="{FF2B5EF4-FFF2-40B4-BE49-F238E27FC236}">
                <a16:creationId xmlns:a16="http://schemas.microsoft.com/office/drawing/2014/main" id="{5FEEC29E-53ED-4791-87C2-931ECB233319}"/>
              </a:ext>
            </a:extLst>
          </p:cNvPr>
          <p:cNvSpPr>
            <a:spLocks noGrp="1"/>
          </p:cNvSpPr>
          <p:nvPr>
            <p:ph sz="half" idx="2"/>
          </p:nvPr>
        </p:nvSpPr>
        <p:spPr>
          <a:xfrm>
            <a:off x="6172200" y="0"/>
            <a:ext cx="6019800" cy="6857999"/>
          </a:xfrm>
        </p:spPr>
        <p:txBody>
          <a:bodyPr>
            <a:normAutofit fontScale="92500" lnSpcReduction="10000"/>
          </a:bodyPr>
          <a:lstStyle/>
          <a:p>
            <a:r>
              <a:rPr lang="en-US" dirty="0"/>
              <a:t>“Father Sosa called the global coronavirus outbreak “a spiritual and intellectual challenge.” But, he said, “the worst virus is not Covid-19 but the injustice that does not let so very many people live a dignified human life.” The crisis “makes us see that we are living in a very unjust world,” Father Sosa said, noting contemporary problems of widespread poverty, hunger and the ongoing destruction of our common home. </a:t>
            </a:r>
            <a:r>
              <a:rPr lang="en-US" b="1" i="1" u="sng" dirty="0">
                <a:solidFill>
                  <a:srgbClr val="FF0000"/>
                </a:solidFill>
              </a:rPr>
              <a:t>He suggested that the crisis could be seen as an opportunity, reminding people across the earth that “we are one humanity...showing us that there is no difference in age, race, religion or social status within our one humanity. </a:t>
            </a:r>
            <a:r>
              <a:rPr lang="en-US" dirty="0"/>
              <a:t>Each and every one of us is part of it; no one is left out; no one of us can do without the others.”  America, Jesuit magazine, April 3, 2020</a:t>
            </a:r>
          </a:p>
        </p:txBody>
      </p:sp>
    </p:spTree>
    <p:extLst>
      <p:ext uri="{BB962C8B-B14F-4D97-AF65-F5344CB8AC3E}">
        <p14:creationId xmlns:p14="http://schemas.microsoft.com/office/powerpoint/2010/main" val="395965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EE38E-1099-4C4D-9004-7AEEDA15345B}"/>
              </a:ext>
            </a:extLst>
          </p:cNvPr>
          <p:cNvSpPr>
            <a:spLocks noGrp="1"/>
          </p:cNvSpPr>
          <p:nvPr>
            <p:ph type="title"/>
          </p:nvPr>
        </p:nvSpPr>
        <p:spPr>
          <a:xfrm>
            <a:off x="838200" y="1"/>
            <a:ext cx="10515600" cy="774699"/>
          </a:xfrm>
        </p:spPr>
        <p:txBody>
          <a:bodyPr>
            <a:normAutofit/>
          </a:bodyPr>
          <a:lstStyle/>
          <a:p>
            <a:r>
              <a:rPr lang="en-US" dirty="0"/>
              <a:t>                       </a:t>
            </a:r>
            <a:r>
              <a:rPr lang="en-US" b="1" i="1" u="sng" dirty="0">
                <a:solidFill>
                  <a:srgbClr val="00B050"/>
                </a:solidFill>
                <a:latin typeface="Algerian" panose="04020705040A02060702" pitchFamily="82" charset="0"/>
              </a:rPr>
              <a:t>Universal Bond</a:t>
            </a:r>
          </a:p>
        </p:txBody>
      </p:sp>
      <p:sp>
        <p:nvSpPr>
          <p:cNvPr id="3" name="Content Placeholder 2">
            <a:extLst>
              <a:ext uri="{FF2B5EF4-FFF2-40B4-BE49-F238E27FC236}">
                <a16:creationId xmlns:a16="http://schemas.microsoft.com/office/drawing/2014/main" id="{52AA805D-1E4E-4550-A5A1-F169A87F7164}"/>
              </a:ext>
            </a:extLst>
          </p:cNvPr>
          <p:cNvSpPr>
            <a:spLocks noGrp="1"/>
          </p:cNvSpPr>
          <p:nvPr>
            <p:ph idx="1"/>
          </p:nvPr>
        </p:nvSpPr>
        <p:spPr>
          <a:xfrm>
            <a:off x="0" y="660400"/>
            <a:ext cx="12192000" cy="6197599"/>
          </a:xfrm>
        </p:spPr>
        <p:txBody>
          <a:bodyPr>
            <a:normAutofit fontScale="92500" lnSpcReduction="10000"/>
          </a:bodyPr>
          <a:lstStyle/>
          <a:p>
            <a:r>
              <a:rPr lang="en-US" dirty="0"/>
              <a:t> “These have one mind.” There will be a universal bond of union, one great harmony, a confederacy of Satan's forces. “And shall give their power and strength unto the beast.” Thus, is manifested the same arbitrary, oppressive power against religious liberty, freedom to worship God according to the dictates of conscience, as was manifested by the papacy, when in the past it persecuted those who dared to refuse to conform with the religious rites and ceremonies of Romanism. </a:t>
            </a:r>
          </a:p>
          <a:p>
            <a:endParaRPr lang="en-US" dirty="0"/>
          </a:p>
          <a:p>
            <a:r>
              <a:rPr lang="en-US" dirty="0"/>
              <a:t>In the warfare to be waged in the last days there will be united, in opposition to God's people, all the corrupt powers that have apostatized from allegiance to the law of Jehovah. In this warfare the Sabbath of the fourth commandment will be the great point at issue; for in the Sabbath commandment the great Lawgiver identifies Himself as the Creator of the heavens and the earth (Manuscript 24, 1891). </a:t>
            </a:r>
          </a:p>
          <a:p>
            <a:endParaRPr lang="en-US" dirty="0"/>
          </a:p>
          <a:p>
            <a:r>
              <a:rPr lang="en-US" dirty="0"/>
              <a:t>14. Christ Glorified in the Last Crisis—As Christ was glorified on the day of Pentecost, so will He again be glorified in the closing work of the gospel, when He shall prepare a people to stand the final test, in the closing conflict of the great controversy.”  7 BC, pg. 983</a:t>
            </a:r>
          </a:p>
        </p:txBody>
      </p:sp>
    </p:spTree>
    <p:extLst>
      <p:ext uri="{BB962C8B-B14F-4D97-AF65-F5344CB8AC3E}">
        <p14:creationId xmlns:p14="http://schemas.microsoft.com/office/powerpoint/2010/main" val="1858558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2543</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“One Humanity”</vt:lpstr>
      <vt:lpstr>                What is One Humanity?</vt:lpstr>
      <vt:lpstr>             Not much Difference Here!</vt:lpstr>
      <vt:lpstr>                Francis and Arturo Sosa</vt:lpstr>
      <vt:lpstr>                     Listen to them Speak</vt:lpstr>
      <vt:lpstr>                   The World as One!</vt:lpstr>
      <vt:lpstr>                                Translation</vt:lpstr>
      <vt:lpstr>  He isn’t the only one!</vt:lpstr>
      <vt:lpstr>                       Universal Bond</vt:lpstr>
      <vt:lpstr>PowerPoint Presentation</vt:lpstr>
      <vt:lpstr>                     Worldwide Conspiracy!</vt:lpstr>
      <vt:lpstr>                        Anyone Else?</vt:lpstr>
      <vt:lpstr>                           Nice try, Ted!</vt:lpstr>
      <vt:lpstr>          Ganoune, Ted, Francis, and Arturo! </vt:lpstr>
      <vt:lpstr>                      Wrong Side, Pal!</vt:lpstr>
      <vt:lpstr>                    Ecumenical Sorrow!</vt:lpstr>
      <vt:lpstr>                                    </vt:lpstr>
      <vt:lpstr>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Humanity”</dc:title>
  <dc:creator>Patron</dc:creator>
  <cp:lastModifiedBy>Kody</cp:lastModifiedBy>
  <cp:revision>15</cp:revision>
  <dcterms:created xsi:type="dcterms:W3CDTF">2020-10-22T20:18:58Z</dcterms:created>
  <dcterms:modified xsi:type="dcterms:W3CDTF">2020-12-10T01:59:54Z</dcterms:modified>
</cp:coreProperties>
</file>