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4" r:id="rId7"/>
    <p:sldId id="259" r:id="rId8"/>
    <p:sldId id="265" r:id="rId9"/>
    <p:sldId id="266" r:id="rId10"/>
    <p:sldId id="260" r:id="rId11"/>
    <p:sldId id="267" r:id="rId12"/>
    <p:sldId id="261"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57" d="100"/>
          <a:sy n="57" d="100"/>
        </p:scale>
        <p:origin x="-26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38D1A8-AD50-43E4-99B6-AB6B4A178E92}"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8D1A8-AD50-43E4-99B6-AB6B4A178E92}"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8D1A8-AD50-43E4-99B6-AB6B4A178E92}"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38D1A8-AD50-43E4-99B6-AB6B4A178E92}"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38D1A8-AD50-43E4-99B6-AB6B4A178E92}"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38D1A8-AD50-43E4-99B6-AB6B4A178E92}"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38D1A8-AD50-43E4-99B6-AB6B4A178E92}" type="datetimeFigureOut">
              <a:rPr lang="en-US" smtClean="0"/>
              <a:pPr/>
              <a:t>11/7/2012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38D1A8-AD50-43E4-99B6-AB6B4A178E92}" type="datetimeFigureOut">
              <a:rPr lang="en-US" smtClean="0"/>
              <a:pPr/>
              <a:t>11/7/2012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38D1A8-AD50-43E4-99B6-AB6B4A178E92}" type="datetimeFigureOut">
              <a:rPr lang="en-US" smtClean="0"/>
              <a:pPr/>
              <a:t>11/7/2012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38D1A8-AD50-43E4-99B6-AB6B4A178E92}"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38D1A8-AD50-43E4-99B6-AB6B4A178E92}"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33C3C61-3C70-45E7-9398-8F3F6EAE437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38D1A8-AD50-43E4-99B6-AB6B4A178E92}" type="datetimeFigureOut">
              <a:rPr lang="en-US" smtClean="0"/>
              <a:pPr/>
              <a:t>11/7/2012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3C3C61-3C70-45E7-9398-8F3F6EAE43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u="sng" dirty="0" smtClean="0">
                <a:solidFill>
                  <a:srgbClr val="C00000"/>
                </a:solidFill>
                <a:latin typeface="Arial Narrow" pitchFamily="34" charset="0"/>
              </a:rPr>
              <a:t>Ezekiel, pt. 8/  Chap. 14 and 15</a:t>
            </a:r>
            <a:endParaRPr lang="en-US" u="sng" dirty="0">
              <a:solidFill>
                <a:srgbClr val="C00000"/>
              </a:solidFill>
              <a:latin typeface="Arial Narrow" pitchFamily="34" charset="0"/>
            </a:endParaRPr>
          </a:p>
        </p:txBody>
      </p:sp>
      <p:sp>
        <p:nvSpPr>
          <p:cNvPr id="3" name="Subtitle 2"/>
          <p:cNvSpPr>
            <a:spLocks noGrp="1"/>
          </p:cNvSpPr>
          <p:nvPr>
            <p:ph type="subTitle" idx="1"/>
          </p:nvPr>
        </p:nvSpPr>
        <p:spPr/>
        <p:txBody>
          <a:bodyPr>
            <a:normAutofit/>
          </a:bodyPr>
          <a:lstStyle/>
          <a:p>
            <a:r>
              <a:rPr lang="en-US" sz="4400" u="sng" dirty="0" smtClean="0">
                <a:solidFill>
                  <a:srgbClr val="0070C0"/>
                </a:solidFill>
              </a:rPr>
              <a:t>Though Daniel, Noah, or Job</a:t>
            </a:r>
            <a:endParaRPr lang="en-US" sz="4400" u="sng" dirty="0">
              <a:solidFill>
                <a:srgbClr val="0070C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u="sng" dirty="0" smtClean="0">
                <a:solidFill>
                  <a:srgbClr val="C00000"/>
                </a:solidFill>
              </a:rPr>
              <a:t>Noah, Daniel, Job</a:t>
            </a:r>
            <a:endParaRPr lang="en-US" u="sng" dirty="0">
              <a:solidFill>
                <a:srgbClr val="C00000"/>
              </a:solidFill>
            </a:endParaRPr>
          </a:p>
        </p:txBody>
      </p:sp>
      <p:sp>
        <p:nvSpPr>
          <p:cNvPr id="3" name="Content Placeholder 2"/>
          <p:cNvSpPr>
            <a:spLocks noGrp="1"/>
          </p:cNvSpPr>
          <p:nvPr>
            <p:ph idx="1"/>
          </p:nvPr>
        </p:nvSpPr>
        <p:spPr>
          <a:xfrm>
            <a:off x="0" y="762000"/>
            <a:ext cx="9144000" cy="6096000"/>
          </a:xfrm>
        </p:spPr>
        <p:txBody>
          <a:bodyPr>
            <a:normAutofit fontScale="92500" lnSpcReduction="10000"/>
          </a:bodyPr>
          <a:lstStyle/>
          <a:p>
            <a:r>
              <a:rPr lang="en-US" dirty="0" smtClean="0"/>
              <a:t>“The </a:t>
            </a:r>
            <a:r>
              <a:rPr lang="en-US" dirty="0"/>
              <a:t>Christian life is a battle and a march. In this warfare there is no release; the effort must be continuous and persevering. It is by unceasing endeavor that we maintain the victory over the temptations of Satan. Christian integrity must be sought with resistless energy and maintained with a resolute fixedness of purpose. </a:t>
            </a:r>
            <a:r>
              <a:rPr lang="en-US" dirty="0" smtClean="0"/>
              <a:t> No </a:t>
            </a:r>
            <a:r>
              <a:rPr lang="en-US" dirty="0"/>
              <a:t>one will be borne upward without stern, persevering effort in his own behalf. All must engage in this warfare for themselves; no one else can fight our battles. Individually we are responsible for the issues of the struggle; though </a:t>
            </a:r>
            <a:r>
              <a:rPr lang="en-US" b="1" dirty="0"/>
              <a:t>Noah, Job, and Daniel</a:t>
            </a:r>
            <a:r>
              <a:rPr lang="en-US" dirty="0"/>
              <a:t> were in the land they could deliver neither son nor daughter by their righteousness</a:t>
            </a:r>
            <a:r>
              <a:rPr lang="en-US" dirty="0" smtClean="0"/>
              <a:t>.”  MH, pg. 453</a:t>
            </a: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0"/>
            <a:ext cx="4114800" cy="990600"/>
          </a:xfrm>
        </p:spPr>
        <p:txBody>
          <a:bodyPr/>
          <a:lstStyle/>
          <a:p>
            <a:r>
              <a:rPr lang="en-US" b="1" u="sng" dirty="0" smtClean="0">
                <a:solidFill>
                  <a:srgbClr val="C00000"/>
                </a:solidFill>
              </a:rPr>
              <a:t>No One Else</a:t>
            </a:r>
            <a:endParaRPr lang="en-US" b="1" u="sng" dirty="0">
              <a:solidFill>
                <a:srgbClr val="C00000"/>
              </a:solidFill>
            </a:endParaRPr>
          </a:p>
        </p:txBody>
      </p:sp>
      <p:sp>
        <p:nvSpPr>
          <p:cNvPr id="3" name="Content Placeholder 2"/>
          <p:cNvSpPr>
            <a:spLocks noGrp="1"/>
          </p:cNvSpPr>
          <p:nvPr>
            <p:ph sz="half" idx="1"/>
          </p:nvPr>
        </p:nvSpPr>
        <p:spPr>
          <a:xfrm>
            <a:off x="0" y="0"/>
            <a:ext cx="4572000" cy="6858000"/>
          </a:xfrm>
        </p:spPr>
        <p:txBody>
          <a:bodyPr>
            <a:normAutofit fontScale="85000" lnSpcReduction="20000"/>
          </a:bodyPr>
          <a:lstStyle/>
          <a:p>
            <a:r>
              <a:rPr lang="en-US" dirty="0" smtClean="0"/>
              <a:t>“</a:t>
            </a:r>
            <a:r>
              <a:rPr lang="en-US" dirty="0"/>
              <a:t> If I cause noisome beasts to pass through the land, and they spoil it, so that it be desolate, that no man may pass through because of the </a:t>
            </a:r>
            <a:r>
              <a:rPr lang="en-US" dirty="0" smtClean="0"/>
              <a:t>beasts: </a:t>
            </a:r>
            <a:r>
              <a:rPr lang="en-US" b="1" i="1" u="sng" dirty="0" smtClean="0">
                <a:solidFill>
                  <a:srgbClr val="C00000"/>
                </a:solidFill>
              </a:rPr>
              <a:t>Though</a:t>
            </a:r>
            <a:r>
              <a:rPr lang="en-US" b="1" u="sng" dirty="0">
                <a:solidFill>
                  <a:srgbClr val="C00000"/>
                </a:solidFill>
              </a:rPr>
              <a:t> these three men </a:t>
            </a:r>
            <a:r>
              <a:rPr lang="en-US" b="1" i="1" u="sng" dirty="0">
                <a:solidFill>
                  <a:srgbClr val="C00000"/>
                </a:solidFill>
              </a:rPr>
              <a:t>were</a:t>
            </a:r>
            <a:r>
              <a:rPr lang="en-US" b="1" u="sng" dirty="0">
                <a:solidFill>
                  <a:srgbClr val="C00000"/>
                </a:solidFill>
              </a:rPr>
              <a:t> in it, </a:t>
            </a:r>
            <a:r>
              <a:rPr lang="en-US" b="1" i="1" u="sng" dirty="0">
                <a:solidFill>
                  <a:srgbClr val="C00000"/>
                </a:solidFill>
              </a:rPr>
              <a:t>as</a:t>
            </a:r>
            <a:r>
              <a:rPr lang="en-US" b="1" u="sng" dirty="0">
                <a:solidFill>
                  <a:srgbClr val="C00000"/>
                </a:solidFill>
              </a:rPr>
              <a:t> I live</a:t>
            </a:r>
            <a:r>
              <a:rPr lang="en-US" dirty="0"/>
              <a:t>, saith the Lord GOD, they shall deliver neither sons nor daughters; they only shall be delivered, but the land shall be desolate</a:t>
            </a:r>
            <a:r>
              <a:rPr lang="en-US" dirty="0" smtClean="0"/>
              <a:t>. </a:t>
            </a:r>
            <a:r>
              <a:rPr lang="en-US" dirty="0"/>
              <a:t> Or </a:t>
            </a:r>
            <a:r>
              <a:rPr lang="en-US" i="1" dirty="0"/>
              <a:t>if</a:t>
            </a:r>
            <a:r>
              <a:rPr lang="en-US" dirty="0"/>
              <a:t> I bring a sword upon that land, and say, Sword, go through the land; so that I cut off man and beast from </a:t>
            </a:r>
            <a:r>
              <a:rPr lang="en-US" dirty="0" smtClean="0"/>
              <a:t>it:  </a:t>
            </a:r>
            <a:r>
              <a:rPr lang="en-US" b="1" u="sng" dirty="0" smtClean="0">
                <a:solidFill>
                  <a:srgbClr val="C00000"/>
                </a:solidFill>
              </a:rPr>
              <a:t>Though </a:t>
            </a:r>
            <a:r>
              <a:rPr lang="en-US" b="1" u="sng" dirty="0">
                <a:solidFill>
                  <a:srgbClr val="C00000"/>
                </a:solidFill>
              </a:rPr>
              <a:t>these three men </a:t>
            </a:r>
            <a:r>
              <a:rPr lang="en-US" b="1" i="1" u="sng" dirty="0">
                <a:solidFill>
                  <a:srgbClr val="C00000"/>
                </a:solidFill>
              </a:rPr>
              <a:t>were</a:t>
            </a:r>
            <a:r>
              <a:rPr lang="en-US" b="1" u="sng" dirty="0">
                <a:solidFill>
                  <a:srgbClr val="C00000"/>
                </a:solidFill>
              </a:rPr>
              <a:t> in it, </a:t>
            </a:r>
            <a:r>
              <a:rPr lang="en-US" b="1" i="1" u="sng" dirty="0">
                <a:solidFill>
                  <a:srgbClr val="C00000"/>
                </a:solidFill>
              </a:rPr>
              <a:t>as</a:t>
            </a:r>
            <a:r>
              <a:rPr lang="en-US" b="1" u="sng" dirty="0">
                <a:solidFill>
                  <a:srgbClr val="C00000"/>
                </a:solidFill>
              </a:rPr>
              <a:t> I live, saith the Lord GOD, they shall deliver neither sons nor daughters</a:t>
            </a:r>
            <a:r>
              <a:rPr lang="en-US" dirty="0"/>
              <a:t>, but they only shall be delivered themselves</a:t>
            </a:r>
            <a:r>
              <a:rPr lang="en-US" dirty="0" smtClean="0"/>
              <a:t>.”  Ezekiel 14:15-18</a:t>
            </a:r>
            <a:endParaRPr lang="en-US" dirty="0"/>
          </a:p>
          <a:p>
            <a:endParaRPr lang="en-US" dirty="0"/>
          </a:p>
        </p:txBody>
      </p:sp>
      <p:pic>
        <p:nvPicPr>
          <p:cNvPr id="5122" name="Picture 2" descr="C:\Users\Dad\Contacts\Downloads\images.jpg"/>
          <p:cNvPicPr>
            <a:picLocks noGrp="1" noChangeAspect="1" noChangeArrowheads="1"/>
          </p:cNvPicPr>
          <p:nvPr>
            <p:ph sz="half" idx="2"/>
          </p:nvPr>
        </p:nvPicPr>
        <p:blipFill>
          <a:blip r:embed="rId2" cstate="print"/>
          <a:srcRect/>
          <a:stretch>
            <a:fillRect/>
          </a:stretch>
        </p:blipFill>
        <p:spPr bwMode="auto">
          <a:xfrm>
            <a:off x="4572000" y="838200"/>
            <a:ext cx="4572000" cy="6019799"/>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u="sng" dirty="0" smtClean="0">
                <a:solidFill>
                  <a:srgbClr val="C00000"/>
                </a:solidFill>
              </a:rPr>
              <a:t>My Decision</a:t>
            </a:r>
            <a:endParaRPr lang="en-US" b="1" u="sng" dirty="0">
              <a:solidFill>
                <a:srgbClr val="C00000"/>
              </a:solidFill>
            </a:endParaRPr>
          </a:p>
        </p:txBody>
      </p:sp>
      <p:sp>
        <p:nvSpPr>
          <p:cNvPr id="3" name="Content Placeholder 2"/>
          <p:cNvSpPr>
            <a:spLocks noGrp="1"/>
          </p:cNvSpPr>
          <p:nvPr>
            <p:ph idx="1"/>
          </p:nvPr>
        </p:nvSpPr>
        <p:spPr>
          <a:xfrm>
            <a:off x="0" y="685800"/>
            <a:ext cx="9144000" cy="6172200"/>
          </a:xfrm>
        </p:spPr>
        <p:txBody>
          <a:bodyPr>
            <a:normAutofit fontScale="85000" lnSpcReduction="10000"/>
          </a:bodyPr>
          <a:lstStyle/>
          <a:p>
            <a:r>
              <a:rPr lang="en-US" dirty="0" smtClean="0"/>
              <a:t>“We </a:t>
            </a:r>
            <a:r>
              <a:rPr lang="en-US" dirty="0"/>
              <a:t>cannot bless one another. My faith cannot save you, nor your faith avail for my salvation. Though </a:t>
            </a:r>
            <a:r>
              <a:rPr lang="en-US" b="1" dirty="0"/>
              <a:t>Noah, Daniel, and Job</a:t>
            </a:r>
            <a:r>
              <a:rPr lang="en-US" dirty="0"/>
              <a:t> were in the land, they could deliver neither son nor daughter by their righteousness; they could only deliver their own souls. We should seek God now for his pardoning grace. Now is the time to obtain genuine religious experience for the trying scenes that are just before us. God wants us to be in earnest, he wants us to be happy. When he gave Christ to the world, he gave all Heaven in that one priceless gift. He opened up to us all the treasures of his power </a:t>
            </a:r>
            <a:r>
              <a:rPr lang="en-US" b="1" dirty="0" smtClean="0"/>
              <a:t>and </a:t>
            </a:r>
            <a:r>
              <a:rPr lang="en-US" dirty="0" smtClean="0"/>
              <a:t>grace</a:t>
            </a:r>
            <a:r>
              <a:rPr lang="en-US" dirty="0"/>
              <a:t>. By living faith we may grasp the hand of Infinite Power. We may be so connected with the God of Heaven that his grace may be found sufficient in every emergency of life. Says the prophet, “Five of you shall chase an hundred, </a:t>
            </a:r>
            <a:r>
              <a:rPr lang="en-US" b="1" dirty="0"/>
              <a:t>and</a:t>
            </a:r>
            <a:r>
              <a:rPr lang="en-US" dirty="0"/>
              <a:t> an hundred of you shall put ten thousand to flight.” {ST June 10, 1889, par. 3}</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4114800" cy="838200"/>
          </a:xfrm>
        </p:spPr>
        <p:txBody>
          <a:bodyPr>
            <a:normAutofit/>
          </a:bodyPr>
          <a:lstStyle/>
          <a:p>
            <a:r>
              <a:rPr lang="en-US" b="1" u="sng" dirty="0" smtClean="0">
                <a:solidFill>
                  <a:srgbClr val="C00000"/>
                </a:solidFill>
              </a:rPr>
              <a:t>4</a:t>
            </a:r>
            <a:r>
              <a:rPr lang="en-US" b="1" u="sng" baseline="30000" dirty="0" smtClean="0">
                <a:solidFill>
                  <a:srgbClr val="C00000"/>
                </a:solidFill>
              </a:rPr>
              <a:t>th</a:t>
            </a:r>
            <a:r>
              <a:rPr lang="en-US" b="1" u="sng" dirty="0" smtClean="0">
                <a:solidFill>
                  <a:srgbClr val="C00000"/>
                </a:solidFill>
              </a:rPr>
              <a:t> Time</a:t>
            </a:r>
            <a:endParaRPr lang="en-US" b="1" u="sng" dirty="0">
              <a:solidFill>
                <a:srgbClr val="C00000"/>
              </a:solidFill>
            </a:endParaRPr>
          </a:p>
        </p:txBody>
      </p:sp>
      <p:sp>
        <p:nvSpPr>
          <p:cNvPr id="4" name="Content Placeholder 3"/>
          <p:cNvSpPr>
            <a:spLocks noGrp="1"/>
          </p:cNvSpPr>
          <p:nvPr>
            <p:ph sz="half" idx="2"/>
          </p:nvPr>
        </p:nvSpPr>
        <p:spPr>
          <a:xfrm>
            <a:off x="4572000" y="0"/>
            <a:ext cx="4572000" cy="6858000"/>
          </a:xfrm>
        </p:spPr>
        <p:txBody>
          <a:bodyPr>
            <a:normAutofit/>
          </a:bodyPr>
          <a:lstStyle/>
          <a:p>
            <a:r>
              <a:rPr lang="en-US" sz="3200" dirty="0" smtClean="0"/>
              <a:t>“</a:t>
            </a:r>
            <a:r>
              <a:rPr lang="en-US" sz="3200" dirty="0"/>
              <a:t>Though Noah, Daniel, and Job, </a:t>
            </a:r>
            <a:r>
              <a:rPr lang="en-US" sz="3200" i="1" dirty="0"/>
              <a:t>were</a:t>
            </a:r>
            <a:r>
              <a:rPr lang="en-US" sz="3200" dirty="0"/>
              <a:t> in it, </a:t>
            </a:r>
            <a:r>
              <a:rPr lang="en-US" sz="3200" i="1" dirty="0"/>
              <a:t>as</a:t>
            </a:r>
            <a:r>
              <a:rPr lang="en-US" sz="3200" dirty="0"/>
              <a:t> I live, saith the Lord GOD, they shall deliver neither son nor daughter; they shall </a:t>
            </a:r>
            <a:r>
              <a:rPr lang="en-US" sz="3200" i="1" dirty="0"/>
              <a:t>but</a:t>
            </a:r>
            <a:r>
              <a:rPr lang="en-US" sz="3200" dirty="0"/>
              <a:t> deliver their own souls by their </a:t>
            </a:r>
            <a:r>
              <a:rPr lang="en-US" sz="3200" dirty="0" smtClean="0"/>
              <a:t>righteousness.”  Ezekiel 14:20  And now, for the 4</a:t>
            </a:r>
            <a:r>
              <a:rPr lang="en-US" sz="3200" baseline="30000" dirty="0" smtClean="0"/>
              <a:t>th</a:t>
            </a:r>
            <a:r>
              <a:rPr lang="en-US" sz="3200" dirty="0" smtClean="0"/>
              <a:t> time, We are told that these men can save no one but themselves!</a:t>
            </a:r>
            <a:endParaRPr lang="en-US" sz="3200" dirty="0"/>
          </a:p>
          <a:p>
            <a:endParaRPr lang="en-US" sz="3200" dirty="0"/>
          </a:p>
        </p:txBody>
      </p:sp>
      <p:pic>
        <p:nvPicPr>
          <p:cNvPr id="6146" name="Picture 2" descr="C:\Users\Dad\Contacts\Downloads\images.jpg"/>
          <p:cNvPicPr>
            <a:picLocks noGrp="1" noChangeAspect="1" noChangeArrowheads="1"/>
          </p:cNvPicPr>
          <p:nvPr>
            <p:ph sz="half" idx="1"/>
          </p:nvPr>
        </p:nvPicPr>
        <p:blipFill>
          <a:blip r:embed="rId2" cstate="print"/>
          <a:srcRect/>
          <a:stretch>
            <a:fillRect/>
          </a:stretch>
        </p:blipFill>
        <p:spPr bwMode="auto">
          <a:xfrm>
            <a:off x="0" y="685800"/>
            <a:ext cx="4876800" cy="61722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b="1" u="sng" dirty="0" smtClean="0">
                <a:solidFill>
                  <a:srgbClr val="C00000"/>
                </a:solidFill>
                <a:latin typeface="Algerian" pitchFamily="82" charset="0"/>
              </a:rPr>
              <a:t>The Vine</a:t>
            </a:r>
            <a:endParaRPr lang="en-US" b="1" u="sng" dirty="0">
              <a:solidFill>
                <a:srgbClr val="C00000"/>
              </a:solidFill>
              <a:latin typeface="Algerian" pitchFamily="82" charset="0"/>
            </a:endParaRPr>
          </a:p>
        </p:txBody>
      </p:sp>
      <p:sp>
        <p:nvSpPr>
          <p:cNvPr id="3" name="Content Placeholder 2"/>
          <p:cNvSpPr>
            <a:spLocks noGrp="1"/>
          </p:cNvSpPr>
          <p:nvPr>
            <p:ph idx="1"/>
          </p:nvPr>
        </p:nvSpPr>
        <p:spPr>
          <a:xfrm>
            <a:off x="0" y="762000"/>
            <a:ext cx="9144000" cy="6096000"/>
          </a:xfrm>
        </p:spPr>
        <p:txBody>
          <a:bodyPr>
            <a:normAutofit/>
          </a:bodyPr>
          <a:lstStyle/>
          <a:p>
            <a:r>
              <a:rPr lang="en-US" sz="3600" dirty="0" smtClean="0"/>
              <a:t>“And </a:t>
            </a:r>
            <a:r>
              <a:rPr lang="en-US" sz="3600" dirty="0"/>
              <a:t>the word of the LORD came unto me, saying</a:t>
            </a:r>
            <a:r>
              <a:rPr lang="en-US" sz="3600" dirty="0" smtClean="0"/>
              <a:t>, </a:t>
            </a:r>
            <a:r>
              <a:rPr lang="en-US" sz="3600" dirty="0"/>
              <a:t> Son of man, What is the vine tree more than any tree, </a:t>
            </a:r>
            <a:r>
              <a:rPr lang="en-US" sz="3600" i="1" dirty="0"/>
              <a:t>or than</a:t>
            </a:r>
            <a:r>
              <a:rPr lang="en-US" sz="3600" dirty="0"/>
              <a:t> a branch which is among the trees of the forest</a:t>
            </a:r>
            <a:r>
              <a:rPr lang="en-US" sz="3600" dirty="0" smtClean="0"/>
              <a:t>? </a:t>
            </a:r>
            <a:r>
              <a:rPr lang="en-US" sz="3600" dirty="0"/>
              <a:t> Shall wood be taken thereof to do any work? or will </a:t>
            </a:r>
            <a:r>
              <a:rPr lang="en-US" sz="3600" i="1" dirty="0"/>
              <a:t>men</a:t>
            </a:r>
            <a:r>
              <a:rPr lang="en-US" sz="3600" dirty="0"/>
              <a:t> take a pin of it to hang any vessel </a:t>
            </a:r>
            <a:r>
              <a:rPr lang="en-US" sz="3600" dirty="0" smtClean="0"/>
              <a:t>thereon?  Behold</a:t>
            </a:r>
            <a:r>
              <a:rPr lang="en-US" sz="3600" dirty="0"/>
              <a:t>, it is cast into the fire for fuel; the fire devoureth both the ends of it, and the midst of it is burned. Is it meet for </a:t>
            </a:r>
            <a:r>
              <a:rPr lang="en-US" sz="3600" i="1" dirty="0"/>
              <a:t>any</a:t>
            </a:r>
            <a:r>
              <a:rPr lang="en-US" sz="3600" dirty="0"/>
              <a:t> work</a:t>
            </a:r>
            <a:r>
              <a:rPr lang="en-US" sz="3600" dirty="0" smtClean="0"/>
              <a:t>?”  Ezekiel   15:1-4</a:t>
            </a:r>
            <a:endParaRPr lang="en-US" sz="3600" dirty="0"/>
          </a:p>
          <a:p>
            <a:endParaRPr lang="en-US"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u="sng" dirty="0" smtClean="0">
                <a:solidFill>
                  <a:srgbClr val="C00000"/>
                </a:solidFill>
              </a:rPr>
              <a:t>Familiar Illustration</a:t>
            </a:r>
            <a:endParaRPr lang="en-US" u="sng" dirty="0">
              <a:solidFill>
                <a:srgbClr val="C00000"/>
              </a:solidFill>
            </a:endParaRPr>
          </a:p>
        </p:txBody>
      </p:sp>
      <p:sp>
        <p:nvSpPr>
          <p:cNvPr id="3" name="Content Placeholder 2"/>
          <p:cNvSpPr>
            <a:spLocks noGrp="1"/>
          </p:cNvSpPr>
          <p:nvPr>
            <p:ph idx="1"/>
          </p:nvPr>
        </p:nvSpPr>
        <p:spPr>
          <a:xfrm>
            <a:off x="0" y="685800"/>
            <a:ext cx="9144000" cy="6172200"/>
          </a:xfrm>
        </p:spPr>
        <p:txBody>
          <a:bodyPr>
            <a:normAutofit fontScale="77500" lnSpcReduction="20000"/>
          </a:bodyPr>
          <a:lstStyle/>
          <a:p>
            <a:r>
              <a:rPr lang="en-US" baseline="30000" dirty="0"/>
              <a:t/>
            </a:r>
            <a:br>
              <a:rPr lang="en-US" baseline="30000" dirty="0"/>
            </a:br>
            <a:r>
              <a:rPr lang="en-US" baseline="30000" dirty="0" smtClean="0"/>
              <a:t>“</a:t>
            </a:r>
            <a:r>
              <a:rPr lang="en-US" dirty="0" smtClean="0"/>
              <a:t>Now </a:t>
            </a:r>
            <a:r>
              <a:rPr lang="en-US" dirty="0"/>
              <a:t>will I sing to my wellbeloved a song of my beloved touching his vineyard. My wellbeloved hath a vineyard in a very fruitful </a:t>
            </a:r>
            <a:r>
              <a:rPr lang="en-US" dirty="0" smtClean="0"/>
              <a:t>hill: And </a:t>
            </a:r>
            <a:r>
              <a:rPr lang="en-US" dirty="0"/>
              <a:t>he fenced it, and gathered out the stones thereof, and planted it with the choicest vine, and built a tower in the midst of it, and also made a winepress therein: and he looked that it should bring forth grapes, and it brought forth wild </a:t>
            </a:r>
            <a:r>
              <a:rPr lang="en-US" dirty="0" smtClean="0"/>
              <a:t>grapes. And </a:t>
            </a:r>
            <a:r>
              <a:rPr lang="en-US" dirty="0"/>
              <a:t>now, O inhabitants of Jerusalem, and men of Judah, judge, I pray you, betwixt me and my vineyard</a:t>
            </a:r>
            <a:r>
              <a:rPr lang="en-US" dirty="0" smtClean="0"/>
              <a:t>.</a:t>
            </a:r>
            <a:r>
              <a:rPr lang="en-US" dirty="0"/>
              <a:t> What could have been done more to my vineyard, that I have not done in it? wherefore, when I looked that it should bring forth grapes, brought it forth wild grapes</a:t>
            </a:r>
            <a:r>
              <a:rPr lang="en-US" dirty="0" smtClean="0"/>
              <a:t>? </a:t>
            </a:r>
            <a:r>
              <a:rPr lang="en-US" dirty="0"/>
              <a:t> And now go to; I will tell you what I will do to my vineyard: I will take away the hedge thereof, and it shall be eaten up; </a:t>
            </a:r>
            <a:r>
              <a:rPr lang="en-US" i="1" dirty="0"/>
              <a:t>and</a:t>
            </a:r>
            <a:r>
              <a:rPr lang="en-US" dirty="0"/>
              <a:t> break down the wall thereof, and it shall be trodden </a:t>
            </a:r>
            <a:r>
              <a:rPr lang="en-US" dirty="0" smtClean="0"/>
              <a:t>down:  And </a:t>
            </a:r>
            <a:r>
              <a:rPr lang="en-US" dirty="0"/>
              <a:t>I will lay it waste: it shall not be pruned, nor digged; but there shall come up briers and thorns: I will also command the clouds that they rain no rain upon </a:t>
            </a:r>
            <a:r>
              <a:rPr lang="en-US" dirty="0" smtClean="0"/>
              <a:t>it</a:t>
            </a:r>
            <a:r>
              <a:rPr lang="en-US" b="1" u="sng" dirty="0" smtClean="0">
                <a:solidFill>
                  <a:srgbClr val="C00000"/>
                </a:solidFill>
              </a:rPr>
              <a:t>.  For </a:t>
            </a:r>
            <a:r>
              <a:rPr lang="en-US" b="1" u="sng" dirty="0">
                <a:solidFill>
                  <a:srgbClr val="C00000"/>
                </a:solidFill>
              </a:rPr>
              <a:t>the vineyard of the LORD of hosts </a:t>
            </a:r>
            <a:r>
              <a:rPr lang="en-US" b="1" i="1" u="sng" dirty="0">
                <a:solidFill>
                  <a:srgbClr val="C00000"/>
                </a:solidFill>
              </a:rPr>
              <a:t>is</a:t>
            </a:r>
            <a:r>
              <a:rPr lang="en-US" b="1" u="sng" dirty="0">
                <a:solidFill>
                  <a:srgbClr val="C00000"/>
                </a:solidFill>
              </a:rPr>
              <a:t> the house of Israel, and the men of Judah his pleasant plant: and he looked for judgment, but behold oppression; for righteousness, but behold a cry</a:t>
            </a:r>
            <a:r>
              <a:rPr lang="en-US" b="1" u="sng" dirty="0" smtClean="0">
                <a:solidFill>
                  <a:srgbClr val="C00000"/>
                </a:solidFill>
              </a:rPr>
              <a:t>.”</a:t>
            </a:r>
            <a:r>
              <a:rPr lang="en-US" dirty="0" smtClean="0"/>
              <a:t> Isaiah 5:1-7</a:t>
            </a:r>
            <a:endParaRPr lang="en-US" dirty="0"/>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274638"/>
            <a:ext cx="4572000" cy="1143000"/>
          </a:xfrm>
        </p:spPr>
        <p:txBody>
          <a:bodyPr/>
          <a:lstStyle/>
          <a:p>
            <a:r>
              <a:rPr lang="en-US" u="sng" dirty="0" smtClean="0">
                <a:solidFill>
                  <a:srgbClr val="C00000"/>
                </a:solidFill>
              </a:rPr>
              <a:t>Prosperous Vine!</a:t>
            </a:r>
            <a:endParaRPr lang="en-US" u="sng" dirty="0">
              <a:solidFill>
                <a:srgbClr val="C00000"/>
              </a:solidFill>
            </a:endParaRPr>
          </a:p>
        </p:txBody>
      </p:sp>
      <p:sp>
        <p:nvSpPr>
          <p:cNvPr id="3" name="Content Placeholder 2"/>
          <p:cNvSpPr>
            <a:spLocks noGrp="1"/>
          </p:cNvSpPr>
          <p:nvPr>
            <p:ph sz="half" idx="1"/>
          </p:nvPr>
        </p:nvSpPr>
        <p:spPr>
          <a:xfrm>
            <a:off x="0" y="0"/>
            <a:ext cx="4495800" cy="6858000"/>
          </a:xfrm>
        </p:spPr>
        <p:txBody>
          <a:bodyPr>
            <a:normAutofit/>
          </a:bodyPr>
          <a:lstStyle/>
          <a:p>
            <a:r>
              <a:rPr lang="en-US" sz="3600" dirty="0" smtClean="0"/>
              <a:t>Ezekiel is using the same illustration.  God called Israel to be a choice vine; His representatives in the earth.  He did everything possible for their growth and benefit.  Instead of using God’s gifts for His glory, they perverted them!</a:t>
            </a:r>
            <a:endParaRPr lang="en-US" sz="3600" dirty="0"/>
          </a:p>
        </p:txBody>
      </p:sp>
      <p:pic>
        <p:nvPicPr>
          <p:cNvPr id="7170" name="Picture 2" descr="C:\Users\Dad\Contacts\Downloads\images.jpg"/>
          <p:cNvPicPr>
            <a:picLocks noGrp="1" noChangeAspect="1" noChangeArrowheads="1"/>
          </p:cNvPicPr>
          <p:nvPr>
            <p:ph sz="half" idx="2"/>
          </p:nvPr>
        </p:nvPicPr>
        <p:blipFill>
          <a:blip r:embed="rId2" cstate="print"/>
          <a:srcRect/>
          <a:stretch>
            <a:fillRect/>
          </a:stretch>
        </p:blipFill>
        <p:spPr bwMode="auto">
          <a:xfrm>
            <a:off x="4572000" y="1447800"/>
            <a:ext cx="4572000" cy="54102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u="sng" dirty="0" smtClean="0">
                <a:solidFill>
                  <a:srgbClr val="C00000"/>
                </a:solidFill>
              </a:rPr>
              <a:t>Only Other Purpose</a:t>
            </a:r>
            <a:endParaRPr lang="en-US" u="sng" dirty="0">
              <a:solidFill>
                <a:srgbClr val="C00000"/>
              </a:solidFill>
            </a:endParaRPr>
          </a:p>
        </p:txBody>
      </p:sp>
      <p:sp>
        <p:nvSpPr>
          <p:cNvPr id="4" name="Content Placeholder 3"/>
          <p:cNvSpPr>
            <a:spLocks noGrp="1"/>
          </p:cNvSpPr>
          <p:nvPr>
            <p:ph sz="half" idx="2"/>
          </p:nvPr>
        </p:nvSpPr>
        <p:spPr>
          <a:xfrm>
            <a:off x="4648200" y="685800"/>
            <a:ext cx="4495800" cy="6172200"/>
          </a:xfrm>
        </p:spPr>
        <p:txBody>
          <a:bodyPr>
            <a:normAutofit/>
          </a:bodyPr>
          <a:lstStyle/>
          <a:p>
            <a:r>
              <a:rPr lang="en-US" sz="3600" dirty="0" smtClean="0"/>
              <a:t>The only other purpose for vines is for it be used for fuel.  Ezekiel is being told by the Lord that if His people do not bear fruit to His glory then the only other use for them is for fuel.  To the flames!</a:t>
            </a:r>
            <a:endParaRPr lang="en-US" sz="3600" dirty="0"/>
          </a:p>
        </p:txBody>
      </p:sp>
      <p:pic>
        <p:nvPicPr>
          <p:cNvPr id="8194" name="Picture 2" descr="C:\Users\Dad\Contacts\Downloads\images.jpg"/>
          <p:cNvPicPr>
            <a:picLocks noGrp="1" noChangeAspect="1" noChangeArrowheads="1"/>
          </p:cNvPicPr>
          <p:nvPr>
            <p:ph sz="half" idx="1"/>
          </p:nvPr>
        </p:nvPicPr>
        <p:blipFill>
          <a:blip r:embed="rId2" cstate="print"/>
          <a:srcRect/>
          <a:stretch>
            <a:fillRect/>
          </a:stretch>
        </p:blipFill>
        <p:spPr bwMode="auto">
          <a:xfrm>
            <a:off x="0" y="685800"/>
            <a:ext cx="4572000" cy="6172200"/>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b="1" u="sng" dirty="0" smtClean="0">
                <a:solidFill>
                  <a:srgbClr val="C00000"/>
                </a:solidFill>
              </a:rPr>
              <a:t>Well???</a:t>
            </a:r>
            <a:endParaRPr lang="en-US" b="1" u="sng" dirty="0">
              <a:solidFill>
                <a:srgbClr val="C00000"/>
              </a:solidFill>
            </a:endParaRPr>
          </a:p>
        </p:txBody>
      </p:sp>
      <p:sp>
        <p:nvSpPr>
          <p:cNvPr id="3" name="Content Placeholder 2"/>
          <p:cNvSpPr>
            <a:spLocks noGrp="1"/>
          </p:cNvSpPr>
          <p:nvPr>
            <p:ph idx="1"/>
          </p:nvPr>
        </p:nvSpPr>
        <p:spPr>
          <a:xfrm>
            <a:off x="0" y="685800"/>
            <a:ext cx="9144000" cy="6172200"/>
          </a:xfrm>
        </p:spPr>
        <p:txBody>
          <a:bodyPr>
            <a:normAutofit fontScale="92500" lnSpcReduction="20000"/>
          </a:bodyPr>
          <a:lstStyle/>
          <a:p>
            <a:r>
              <a:rPr lang="en-US" dirty="0" smtClean="0"/>
              <a:t>“So </a:t>
            </a:r>
            <a:r>
              <a:rPr lang="en-US" dirty="0"/>
              <a:t>He had come to Israel, hungering to find in them the fruits of righteousness. He had lavished on them His gifts, that they might bear fruit for the blessing of the world. Every opportunity and privilege had been granted them, and in return He sought their sympathy and co-operation in His work of grace. He longed to see in them self-sacrifice and compassion, zeal for God, and a deep yearning of soul for the salvation of their fellow men. Had they kept the law of God, they would have done the same unselfish work that Christ did. But love to God and man was eclipsed by pride and self-sufficiency. They brought ruin upon themselves by refusing to minister to others. The treasures of truth which God had committed to them, they did not give to the world</a:t>
            </a:r>
            <a:r>
              <a:rPr lang="en-US" dirty="0" smtClean="0"/>
              <a:t>.”  DA, pg. 583</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u="sng" dirty="0" smtClean="0">
                <a:solidFill>
                  <a:srgbClr val="C00000"/>
                </a:solidFill>
                <a:latin typeface="Algerian" pitchFamily="82" charset="0"/>
              </a:rPr>
              <a:t>Review</a:t>
            </a:r>
            <a:endParaRPr lang="en-US" u="sng" dirty="0">
              <a:solidFill>
                <a:srgbClr val="C00000"/>
              </a:solidFill>
              <a:latin typeface="Algerian" pitchFamily="82" charset="0"/>
            </a:endParaRPr>
          </a:p>
        </p:txBody>
      </p:sp>
      <p:sp>
        <p:nvSpPr>
          <p:cNvPr id="3" name="Content Placeholder 2"/>
          <p:cNvSpPr>
            <a:spLocks noGrp="1"/>
          </p:cNvSpPr>
          <p:nvPr>
            <p:ph idx="1"/>
          </p:nvPr>
        </p:nvSpPr>
        <p:spPr>
          <a:xfrm>
            <a:off x="0" y="762000"/>
            <a:ext cx="9144000" cy="6096000"/>
          </a:xfrm>
        </p:spPr>
        <p:txBody>
          <a:bodyPr>
            <a:normAutofit/>
          </a:bodyPr>
          <a:lstStyle/>
          <a:p>
            <a:r>
              <a:rPr lang="en-US" sz="4000" dirty="0"/>
              <a:t>1</a:t>
            </a:r>
            <a:r>
              <a:rPr lang="en-US" sz="4000" dirty="0" smtClean="0"/>
              <a:t>.   Encouraging Vision of God</a:t>
            </a:r>
          </a:p>
          <a:p>
            <a:r>
              <a:rPr lang="en-US" sz="4000" dirty="0" smtClean="0"/>
              <a:t>2.   The Call</a:t>
            </a:r>
          </a:p>
          <a:p>
            <a:r>
              <a:rPr lang="en-US" sz="4000" dirty="0" smtClean="0"/>
              <a:t>3.   The Warning</a:t>
            </a:r>
          </a:p>
          <a:p>
            <a:r>
              <a:rPr lang="en-US" sz="4000" dirty="0" smtClean="0"/>
              <a:t>4.   The Remnant</a:t>
            </a:r>
          </a:p>
          <a:p>
            <a:r>
              <a:rPr lang="en-US" sz="4000" dirty="0" smtClean="0"/>
              <a:t>5.   The Mark</a:t>
            </a:r>
          </a:p>
          <a:p>
            <a:r>
              <a:rPr lang="en-US" sz="4000" dirty="0" smtClean="0"/>
              <a:t>6.   The Departing</a:t>
            </a:r>
          </a:p>
          <a:p>
            <a:r>
              <a:rPr lang="en-US" sz="4000" dirty="0" smtClean="0"/>
              <a:t>7.   The Leaky Fence</a:t>
            </a:r>
          </a:p>
          <a:p>
            <a:r>
              <a:rPr lang="en-US" sz="4000" dirty="0" smtClean="0"/>
              <a:t>8.   Today   ‘The Accountable’</a:t>
            </a:r>
            <a:endParaRPr lang="en-US"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u="sng" dirty="0" smtClean="0">
                <a:solidFill>
                  <a:srgbClr val="C00000"/>
                </a:solidFill>
                <a:latin typeface="Algerian" pitchFamily="82" charset="0"/>
              </a:rPr>
              <a:t>It is on Us!</a:t>
            </a:r>
            <a:endParaRPr lang="en-US" u="sng" dirty="0">
              <a:solidFill>
                <a:srgbClr val="C00000"/>
              </a:solidFill>
              <a:latin typeface="Algerian" pitchFamily="82" charset="0"/>
            </a:endParaRPr>
          </a:p>
        </p:txBody>
      </p:sp>
      <p:sp>
        <p:nvSpPr>
          <p:cNvPr id="3" name="Content Placeholder 2"/>
          <p:cNvSpPr>
            <a:spLocks noGrp="1"/>
          </p:cNvSpPr>
          <p:nvPr>
            <p:ph idx="1"/>
          </p:nvPr>
        </p:nvSpPr>
        <p:spPr>
          <a:xfrm>
            <a:off x="0" y="762000"/>
            <a:ext cx="9144000" cy="6096000"/>
          </a:xfrm>
        </p:spPr>
        <p:txBody>
          <a:bodyPr>
            <a:normAutofit fontScale="85000" lnSpcReduction="20000"/>
          </a:bodyPr>
          <a:lstStyle/>
          <a:p>
            <a:r>
              <a:rPr lang="en-US" dirty="0" smtClean="0"/>
              <a:t/>
            </a:r>
            <a:br>
              <a:rPr lang="en-US" dirty="0" smtClean="0"/>
            </a:br>
            <a:endParaRPr lang="en-US" dirty="0"/>
          </a:p>
          <a:p>
            <a:r>
              <a:rPr lang="en-US" sz="3300" b="1" dirty="0"/>
              <a:t>An Individual Choice to Be Made</a:t>
            </a:r>
            <a:r>
              <a:rPr lang="en-US" sz="3300" dirty="0"/>
              <a:t>—Watch </a:t>
            </a:r>
            <a:r>
              <a:rPr lang="en-US" sz="3300" b="1" dirty="0" smtClean="0"/>
              <a:t>and </a:t>
            </a:r>
            <a:r>
              <a:rPr lang="en-US" sz="3300" dirty="0" smtClean="0"/>
              <a:t>pray</a:t>
            </a:r>
            <a:r>
              <a:rPr lang="en-US" sz="3300" dirty="0"/>
              <a:t>, </a:t>
            </a:r>
            <a:r>
              <a:rPr lang="en-US" sz="3300" b="1" dirty="0"/>
              <a:t>and</a:t>
            </a:r>
            <a:r>
              <a:rPr lang="en-US" sz="3300" dirty="0"/>
              <a:t> obtain a personal experience in the things of God. Your parents may teach you, they may try to guide your feet into safe paths; but it is impossible for them to change your heart. You must give your heart to Jesus </a:t>
            </a:r>
            <a:r>
              <a:rPr lang="en-US" sz="3300" b="1" dirty="0"/>
              <a:t>and</a:t>
            </a:r>
            <a:r>
              <a:rPr lang="en-US" sz="3300" dirty="0"/>
              <a:t> walk in the precious light of truth that He has given you. Faithfully take up your duties in the home life, </a:t>
            </a:r>
            <a:r>
              <a:rPr lang="en-US" sz="3300" b="1" dirty="0"/>
              <a:t>and</a:t>
            </a:r>
            <a:r>
              <a:rPr lang="en-US" sz="3300" dirty="0"/>
              <a:t>, through the grace of God, you may grow up unto the full stature of what Christ would have a child grow to be in Him. The fact that your parents keep the Sabbath, </a:t>
            </a:r>
            <a:r>
              <a:rPr lang="en-US" sz="3300" b="1" dirty="0"/>
              <a:t>and</a:t>
            </a:r>
            <a:r>
              <a:rPr lang="en-US" sz="3300" dirty="0"/>
              <a:t> obey the truth, will not insure your salvation. For though </a:t>
            </a:r>
            <a:r>
              <a:rPr lang="en-US" sz="3300" b="1" dirty="0"/>
              <a:t>Noah and Job and </a:t>
            </a:r>
            <a:r>
              <a:rPr lang="en-US" sz="3300" b="1" dirty="0" smtClean="0"/>
              <a:t>Daniel </a:t>
            </a:r>
            <a:r>
              <a:rPr lang="en-US" sz="3300" dirty="0" smtClean="0"/>
              <a:t>were </a:t>
            </a:r>
            <a:r>
              <a:rPr lang="en-US" sz="3300" dirty="0"/>
              <a:t>in the land, “As I live, saith the Lord God, they shall deliver neither son nor daughter; they shall but deliver their own souls by their righteousness.” </a:t>
            </a:r>
            <a:r>
              <a:rPr lang="en-US" sz="3300" dirty="0" smtClean="0"/>
              <a:t> Adventist Home, pg. 298</a:t>
            </a:r>
            <a:endParaRPr lang="en-US" sz="3300"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0" y="0"/>
            <a:ext cx="4114800" cy="762000"/>
          </a:xfrm>
        </p:spPr>
        <p:txBody>
          <a:bodyPr/>
          <a:lstStyle/>
          <a:p>
            <a:r>
              <a:rPr lang="en-US" u="sng" dirty="0" smtClean="0">
                <a:solidFill>
                  <a:srgbClr val="C00000"/>
                </a:solidFill>
              </a:rPr>
              <a:t>Will God Hear?</a:t>
            </a:r>
            <a:endParaRPr lang="en-US" u="sng" dirty="0">
              <a:solidFill>
                <a:srgbClr val="C00000"/>
              </a:solidFill>
            </a:endParaRPr>
          </a:p>
        </p:txBody>
      </p:sp>
      <p:sp>
        <p:nvSpPr>
          <p:cNvPr id="3" name="Content Placeholder 2"/>
          <p:cNvSpPr>
            <a:spLocks noGrp="1"/>
          </p:cNvSpPr>
          <p:nvPr>
            <p:ph sz="half" idx="1"/>
          </p:nvPr>
        </p:nvSpPr>
        <p:spPr>
          <a:xfrm>
            <a:off x="0" y="0"/>
            <a:ext cx="4572000" cy="6858000"/>
          </a:xfrm>
        </p:spPr>
        <p:txBody>
          <a:bodyPr>
            <a:normAutofit fontScale="85000" lnSpcReduction="20000"/>
          </a:bodyPr>
          <a:lstStyle/>
          <a:p>
            <a:r>
              <a:rPr lang="en-US" dirty="0" smtClean="0"/>
              <a:t>“</a:t>
            </a:r>
            <a:r>
              <a:rPr lang="en-US" dirty="0"/>
              <a:t> Then came certain of the elders of Israel unto me, and sat before me</a:t>
            </a:r>
            <a:r>
              <a:rPr lang="en-US" dirty="0" smtClean="0"/>
              <a:t>. </a:t>
            </a:r>
            <a:r>
              <a:rPr lang="en-US" dirty="0"/>
              <a:t> And the word of the LORD came unto me, </a:t>
            </a:r>
            <a:r>
              <a:rPr lang="en-US" dirty="0" smtClean="0"/>
              <a:t>saying, Son </a:t>
            </a:r>
            <a:r>
              <a:rPr lang="en-US" dirty="0"/>
              <a:t>of man, these men have set up their idols in their heart, and put the </a:t>
            </a:r>
            <a:r>
              <a:rPr lang="en-US" dirty="0" smtClean="0"/>
              <a:t>stumbling block </a:t>
            </a:r>
            <a:r>
              <a:rPr lang="en-US" dirty="0"/>
              <a:t>of their iniquity before their face: should I be enquired of at all by </a:t>
            </a:r>
            <a:r>
              <a:rPr lang="en-US" dirty="0" smtClean="0"/>
              <a:t>them? Therefore </a:t>
            </a:r>
            <a:r>
              <a:rPr lang="en-US" dirty="0"/>
              <a:t>speak unto them, and say unto them, Thus saith the Lord GOD; Every man of the house of Israel that setteth up his idols in his heart, and putteth the </a:t>
            </a:r>
            <a:r>
              <a:rPr lang="en-US" dirty="0" smtClean="0"/>
              <a:t>stumbling block </a:t>
            </a:r>
            <a:r>
              <a:rPr lang="en-US" dirty="0"/>
              <a:t>of his iniquity before his face, and cometh to the prophet; I the LORD will answer him that cometh according to the multitude of his idols</a:t>
            </a:r>
            <a:r>
              <a:rPr lang="en-US" dirty="0" smtClean="0"/>
              <a:t>;”  Ezek. 14:1-4</a:t>
            </a:r>
            <a:endParaRPr lang="en-US" dirty="0"/>
          </a:p>
          <a:p>
            <a:endParaRPr lang="en-US" dirty="0"/>
          </a:p>
        </p:txBody>
      </p:sp>
      <p:pic>
        <p:nvPicPr>
          <p:cNvPr id="1026" name="Picture 2" descr="C:\Users\Dad\Contacts\Downloads\images.jpg"/>
          <p:cNvPicPr>
            <a:picLocks noGrp="1" noChangeAspect="1" noChangeArrowheads="1"/>
          </p:cNvPicPr>
          <p:nvPr>
            <p:ph sz="half" idx="2"/>
          </p:nvPr>
        </p:nvPicPr>
        <p:blipFill>
          <a:blip r:embed="rId2" cstate="print"/>
          <a:srcRect/>
          <a:stretch>
            <a:fillRect/>
          </a:stretch>
        </p:blipFill>
        <p:spPr bwMode="auto">
          <a:xfrm>
            <a:off x="4572000" y="838200"/>
            <a:ext cx="4572000" cy="6019799"/>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4114800" cy="914400"/>
          </a:xfrm>
        </p:spPr>
        <p:txBody>
          <a:bodyPr/>
          <a:lstStyle/>
          <a:p>
            <a:r>
              <a:rPr lang="en-US" u="sng" dirty="0" smtClean="0">
                <a:solidFill>
                  <a:srgbClr val="C00000"/>
                </a:solidFill>
                <a:latin typeface="Algerian" pitchFamily="82" charset="0"/>
              </a:rPr>
              <a:t>A Solution</a:t>
            </a:r>
            <a:endParaRPr lang="en-US" u="sng" dirty="0">
              <a:solidFill>
                <a:srgbClr val="C00000"/>
              </a:solidFill>
              <a:latin typeface="Algerian" pitchFamily="82" charset="0"/>
            </a:endParaRPr>
          </a:p>
        </p:txBody>
      </p:sp>
      <p:sp>
        <p:nvSpPr>
          <p:cNvPr id="4" name="Content Placeholder 3"/>
          <p:cNvSpPr>
            <a:spLocks noGrp="1"/>
          </p:cNvSpPr>
          <p:nvPr>
            <p:ph sz="half" idx="2"/>
          </p:nvPr>
        </p:nvSpPr>
        <p:spPr>
          <a:xfrm>
            <a:off x="4648200" y="0"/>
            <a:ext cx="4495800" cy="6858000"/>
          </a:xfrm>
        </p:spPr>
        <p:txBody>
          <a:bodyPr>
            <a:normAutofit/>
          </a:bodyPr>
          <a:lstStyle/>
          <a:p>
            <a:r>
              <a:rPr lang="en-US" sz="3000" dirty="0" smtClean="0"/>
              <a:t>“</a:t>
            </a:r>
            <a:r>
              <a:rPr lang="en-US" sz="3000" dirty="0"/>
              <a:t> That I may take the house of Israel in their own heart, because they are all estranged from me through their </a:t>
            </a:r>
            <a:r>
              <a:rPr lang="en-US" sz="3000" dirty="0" smtClean="0"/>
              <a:t>idols. Therefore </a:t>
            </a:r>
            <a:r>
              <a:rPr lang="en-US" sz="3000" dirty="0"/>
              <a:t>say unto the house of Israel, Thus saith the Lord GOD; </a:t>
            </a:r>
            <a:r>
              <a:rPr lang="en-US" sz="3000" u="sng" dirty="0">
                <a:solidFill>
                  <a:srgbClr val="C00000"/>
                </a:solidFill>
              </a:rPr>
              <a:t>Repent, and turn </a:t>
            </a:r>
            <a:r>
              <a:rPr lang="en-US" sz="3000" i="1" u="sng" dirty="0">
                <a:solidFill>
                  <a:srgbClr val="C00000"/>
                </a:solidFill>
              </a:rPr>
              <a:t>yourselves</a:t>
            </a:r>
            <a:r>
              <a:rPr lang="en-US" sz="3000" u="sng" dirty="0">
                <a:solidFill>
                  <a:srgbClr val="C00000"/>
                </a:solidFill>
              </a:rPr>
              <a:t> from your idols</a:t>
            </a:r>
            <a:r>
              <a:rPr lang="en-US" sz="3000" dirty="0"/>
              <a:t>; and turn away your faces from all your abominations</a:t>
            </a:r>
            <a:r>
              <a:rPr lang="en-US" sz="3000" dirty="0" smtClean="0"/>
              <a:t>.”  Ezekiel 14:5,6</a:t>
            </a:r>
            <a:endParaRPr lang="en-US" sz="3000" dirty="0"/>
          </a:p>
          <a:p>
            <a:endParaRPr lang="en-US" dirty="0"/>
          </a:p>
        </p:txBody>
      </p:sp>
      <p:pic>
        <p:nvPicPr>
          <p:cNvPr id="2050" name="Picture 2" descr="C:\Users\Dad\Contacts\Downloads\images.jpg"/>
          <p:cNvPicPr>
            <a:picLocks noGrp="1" noChangeAspect="1" noChangeArrowheads="1"/>
          </p:cNvPicPr>
          <p:nvPr>
            <p:ph sz="half" idx="1"/>
          </p:nvPr>
        </p:nvPicPr>
        <p:blipFill>
          <a:blip r:embed="rId2" cstate="print"/>
          <a:srcRect/>
          <a:stretch>
            <a:fillRect/>
          </a:stretch>
        </p:blipFill>
        <p:spPr bwMode="auto">
          <a:xfrm>
            <a:off x="0" y="838200"/>
            <a:ext cx="4953000" cy="60198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u="sng" dirty="0" smtClean="0">
                <a:solidFill>
                  <a:srgbClr val="C00000"/>
                </a:solidFill>
                <a:latin typeface="Algerian" pitchFamily="82" charset="0"/>
              </a:rPr>
              <a:t>Turning Away</a:t>
            </a:r>
            <a:endParaRPr lang="en-US" u="sng" dirty="0">
              <a:solidFill>
                <a:srgbClr val="C00000"/>
              </a:solidFill>
              <a:latin typeface="Algerian" pitchFamily="82" charset="0"/>
            </a:endParaRPr>
          </a:p>
        </p:txBody>
      </p:sp>
      <p:sp>
        <p:nvSpPr>
          <p:cNvPr id="3" name="Content Placeholder 2"/>
          <p:cNvSpPr>
            <a:spLocks noGrp="1"/>
          </p:cNvSpPr>
          <p:nvPr>
            <p:ph idx="1"/>
          </p:nvPr>
        </p:nvSpPr>
        <p:spPr>
          <a:xfrm>
            <a:off x="0" y="609600"/>
            <a:ext cx="9144000" cy="6248400"/>
          </a:xfrm>
        </p:spPr>
        <p:txBody>
          <a:bodyPr>
            <a:normAutofit fontScale="92500" lnSpcReduction="20000"/>
          </a:bodyPr>
          <a:lstStyle/>
          <a:p>
            <a:r>
              <a:rPr lang="en-US" dirty="0" smtClean="0"/>
              <a:t>“There </a:t>
            </a:r>
            <a:r>
              <a:rPr lang="en-US" dirty="0"/>
              <a:t>are many who fail to understand the true nature of repentance. Multitudes sorrow that they have sinned and even make an outward reformation because they fear that their wrongdoing will bring suffering upon themselves. But this is not repentance in the Bible sense. They lament the suffering rather than the sin. Such was the grief of Esau when he saw that the birthright was lost to him forever. Balaam, terrified by the angel standing in his pathway with drawn sword, acknowledged his guilt lest he should lose his life; but there was no genuine repentance for sin, no conversion of purpose, no abhorrence of evil. Judas Iscariot, after betraying </a:t>
            </a:r>
            <a:r>
              <a:rPr lang="en-US" dirty="0" smtClean="0"/>
              <a:t>his Lord</a:t>
            </a:r>
            <a:r>
              <a:rPr lang="en-US" dirty="0"/>
              <a:t>, exclaimed, "I have sinned in that I have betrayed the innocent blood." Matthew 27:4</a:t>
            </a:r>
            <a:r>
              <a:rPr lang="en-US" dirty="0" smtClean="0"/>
              <a:t>.”  Steps to Christ, pg. 23,24</a:t>
            </a:r>
            <a:endParaRPr lang="en-US" dirty="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u="sng" dirty="0" smtClean="0">
                <a:solidFill>
                  <a:srgbClr val="C00000"/>
                </a:solidFill>
              </a:rPr>
              <a:t>Personal Accountability</a:t>
            </a:r>
            <a:endParaRPr lang="en-US" u="sng" dirty="0">
              <a:solidFill>
                <a:srgbClr val="C00000"/>
              </a:solidFill>
            </a:endParaRPr>
          </a:p>
        </p:txBody>
      </p:sp>
      <p:sp>
        <p:nvSpPr>
          <p:cNvPr id="3" name="Content Placeholder 2"/>
          <p:cNvSpPr>
            <a:spLocks noGrp="1"/>
          </p:cNvSpPr>
          <p:nvPr>
            <p:ph idx="1"/>
          </p:nvPr>
        </p:nvSpPr>
        <p:spPr>
          <a:xfrm>
            <a:off x="0" y="0"/>
            <a:ext cx="9144000" cy="6858000"/>
          </a:xfrm>
        </p:spPr>
        <p:txBody>
          <a:bodyPr>
            <a:normAutofit fontScale="85000" lnSpcReduction="20000"/>
          </a:bodyPr>
          <a:lstStyle/>
          <a:p>
            <a:r>
              <a:rPr lang="en-US" dirty="0" smtClean="0"/>
              <a:t/>
            </a:r>
            <a:br>
              <a:rPr lang="en-US" dirty="0" smtClean="0"/>
            </a:br>
            <a:endParaRPr lang="en-US" dirty="0"/>
          </a:p>
          <a:p>
            <a:r>
              <a:rPr lang="en-US" dirty="0" smtClean="0"/>
              <a:t>“This </a:t>
            </a:r>
            <a:r>
              <a:rPr lang="en-US" dirty="0"/>
              <a:t>is the class that in time of peril are found crying, Peace </a:t>
            </a:r>
            <a:r>
              <a:rPr lang="en-US" b="1" dirty="0"/>
              <a:t>and</a:t>
            </a:r>
            <a:r>
              <a:rPr lang="en-US" dirty="0"/>
              <a:t> safety. They lull their hearts into security, </a:t>
            </a:r>
            <a:r>
              <a:rPr lang="en-US" b="1" dirty="0"/>
              <a:t>and</a:t>
            </a:r>
            <a:r>
              <a:rPr lang="en-US" dirty="0"/>
              <a:t> dream not of danger. When startled from their lethargy, they discern their destitution, </a:t>
            </a:r>
            <a:r>
              <a:rPr lang="en-US" b="1" dirty="0" smtClean="0"/>
              <a:t>and </a:t>
            </a:r>
            <a:r>
              <a:rPr lang="en-US" dirty="0" smtClean="0"/>
              <a:t>entreat </a:t>
            </a:r>
            <a:r>
              <a:rPr lang="en-US" dirty="0"/>
              <a:t>others to supply their lack; but in spiritual things no man can make up another’s deficiency. The grace of God has been freely offered to every soul. The message of the gospel has been heralded, “Let him that is athirst come. </a:t>
            </a:r>
            <a:r>
              <a:rPr lang="en-US" b="1" dirty="0"/>
              <a:t>And</a:t>
            </a:r>
            <a:r>
              <a:rPr lang="en-US" dirty="0"/>
              <a:t> whosoever will, let him take the water of life freely.” Revelation 22:17. But character is not transferable. No man can believe for another. No man can receive the Spirit for another. No man can impart to another the character which is the fruit of the Spirit’s working. “Though </a:t>
            </a:r>
            <a:r>
              <a:rPr lang="en-US" b="1" dirty="0"/>
              <a:t>Noah, Daniel, and </a:t>
            </a:r>
            <a:r>
              <a:rPr lang="en-US" b="1" dirty="0" smtClean="0"/>
              <a:t>Job </a:t>
            </a:r>
            <a:r>
              <a:rPr lang="en-US" dirty="0" smtClean="0"/>
              <a:t>were </a:t>
            </a:r>
            <a:r>
              <a:rPr lang="en-US" dirty="0"/>
              <a:t>in it [the land], as I live, saith the Lord God, they shall deliver neither son nor daughter; they shall but deliver their own souls by their righteousness.” Ezekiel 14:20. </a:t>
            </a:r>
            <a:r>
              <a:rPr lang="en-US" dirty="0" smtClean="0"/>
              <a:t> COL 411</a:t>
            </a:r>
            <a:endParaRPr lang="en-US" dirty="0"/>
          </a:p>
          <a:p>
            <a:r>
              <a:rPr lang="en-US" dirty="0" smtClean="0"/>
              <a:t>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10200" y="0"/>
            <a:ext cx="3276600" cy="990600"/>
          </a:xfrm>
        </p:spPr>
        <p:txBody>
          <a:bodyPr/>
          <a:lstStyle/>
          <a:p>
            <a:r>
              <a:rPr lang="en-US" u="sng" dirty="0" smtClean="0">
                <a:solidFill>
                  <a:srgbClr val="C00000"/>
                </a:solidFill>
              </a:rPr>
              <a:t>Deception</a:t>
            </a:r>
            <a:endParaRPr lang="en-US" u="sng" dirty="0">
              <a:solidFill>
                <a:srgbClr val="C00000"/>
              </a:solidFill>
            </a:endParaRPr>
          </a:p>
        </p:txBody>
      </p:sp>
      <p:sp>
        <p:nvSpPr>
          <p:cNvPr id="3" name="Content Placeholder 2"/>
          <p:cNvSpPr>
            <a:spLocks noGrp="1"/>
          </p:cNvSpPr>
          <p:nvPr>
            <p:ph sz="half" idx="1"/>
          </p:nvPr>
        </p:nvSpPr>
        <p:spPr>
          <a:xfrm>
            <a:off x="0" y="0"/>
            <a:ext cx="4495800" cy="6858000"/>
          </a:xfrm>
        </p:spPr>
        <p:txBody>
          <a:bodyPr>
            <a:normAutofit fontScale="77500" lnSpcReduction="20000"/>
          </a:bodyPr>
          <a:lstStyle/>
          <a:p>
            <a:r>
              <a:rPr lang="en-US" sz="3100" dirty="0" smtClean="0"/>
              <a:t>“For </a:t>
            </a:r>
            <a:r>
              <a:rPr lang="en-US" sz="3100" dirty="0"/>
              <a:t>every one of the house of Israel, or of the stranger that sojourneth in Israel, which separateth himself from me, and setteth up his idols in his heart, and putteth the </a:t>
            </a:r>
            <a:r>
              <a:rPr lang="en-US" sz="3100" dirty="0" smtClean="0"/>
              <a:t>stumbling block </a:t>
            </a:r>
            <a:r>
              <a:rPr lang="en-US" sz="3100" dirty="0"/>
              <a:t>of his iniquity before his face, and cometh to a prophet to enquire of him concerning me; I the LORD will answer him by myself</a:t>
            </a:r>
            <a:r>
              <a:rPr lang="en-US" sz="3100" dirty="0" smtClean="0"/>
              <a:t>:</a:t>
            </a:r>
            <a:r>
              <a:rPr lang="en-US" sz="3100" dirty="0"/>
              <a:t> And I will set my face against that man, and will make him a sign and a proverb, and I will cut him off from the midst of my people</a:t>
            </a:r>
            <a:r>
              <a:rPr lang="en-US" sz="3100" dirty="0" smtClean="0"/>
              <a:t>;…  And </a:t>
            </a:r>
            <a:r>
              <a:rPr lang="en-US" sz="3100" dirty="0"/>
              <a:t>if the prophet be deceived when he hath spoken a thing, I the LORD have deceived that prophet, and I will stretch out my hand upon him, and will destroy him from the midst of my people Israel</a:t>
            </a:r>
            <a:r>
              <a:rPr lang="en-US" sz="3100" dirty="0" smtClean="0"/>
              <a:t>.”  Ezekiel 14:7-9</a:t>
            </a:r>
            <a:endParaRPr lang="en-US" sz="3100" dirty="0"/>
          </a:p>
          <a:p>
            <a:endParaRPr lang="en-US" dirty="0"/>
          </a:p>
        </p:txBody>
      </p:sp>
      <p:pic>
        <p:nvPicPr>
          <p:cNvPr id="3074" name="Picture 2" descr="C:\Users\Dad\Contacts\Downloads\deception-is-like-a-316x235.jpg"/>
          <p:cNvPicPr>
            <a:picLocks noGrp="1" noChangeAspect="1" noChangeArrowheads="1"/>
          </p:cNvPicPr>
          <p:nvPr>
            <p:ph sz="half" idx="2"/>
          </p:nvPr>
        </p:nvPicPr>
        <p:blipFill>
          <a:blip r:embed="rId2" cstate="print"/>
          <a:srcRect/>
          <a:stretch>
            <a:fillRect/>
          </a:stretch>
        </p:blipFill>
        <p:spPr bwMode="auto">
          <a:xfrm>
            <a:off x="4572000" y="838200"/>
            <a:ext cx="4572000" cy="60198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4114800" cy="685800"/>
          </a:xfrm>
        </p:spPr>
        <p:txBody>
          <a:bodyPr>
            <a:normAutofit fontScale="90000"/>
          </a:bodyPr>
          <a:lstStyle/>
          <a:p>
            <a:r>
              <a:rPr lang="en-US" u="sng" dirty="0" smtClean="0">
                <a:solidFill>
                  <a:srgbClr val="C00000"/>
                </a:solidFill>
                <a:latin typeface="Algerian" pitchFamily="82" charset="0"/>
              </a:rPr>
              <a:t>Spanked</a:t>
            </a:r>
            <a:endParaRPr lang="en-US" u="sng" dirty="0">
              <a:solidFill>
                <a:srgbClr val="C00000"/>
              </a:solidFill>
              <a:latin typeface="Algerian" pitchFamily="82" charset="0"/>
            </a:endParaRPr>
          </a:p>
        </p:txBody>
      </p:sp>
      <p:sp>
        <p:nvSpPr>
          <p:cNvPr id="4" name="Content Placeholder 3"/>
          <p:cNvSpPr>
            <a:spLocks noGrp="1"/>
          </p:cNvSpPr>
          <p:nvPr>
            <p:ph sz="half" idx="2"/>
          </p:nvPr>
        </p:nvSpPr>
        <p:spPr>
          <a:xfrm>
            <a:off x="4572000" y="0"/>
            <a:ext cx="4572000" cy="6858000"/>
          </a:xfrm>
        </p:spPr>
        <p:txBody>
          <a:bodyPr>
            <a:noAutofit/>
          </a:bodyPr>
          <a:lstStyle/>
          <a:p>
            <a:r>
              <a:rPr lang="en-US" sz="2400" dirty="0" smtClean="0"/>
              <a:t>“And </a:t>
            </a:r>
            <a:r>
              <a:rPr lang="en-US" sz="2400" dirty="0"/>
              <a:t>they shall bear the punishment of their iniquity: the punishment of the prophet shall be even as the punishment of him that seeketh </a:t>
            </a:r>
            <a:r>
              <a:rPr lang="en-US" sz="2400" i="1" dirty="0"/>
              <a:t>unto </a:t>
            </a:r>
            <a:r>
              <a:rPr lang="en-US" sz="2400" i="1" dirty="0" smtClean="0"/>
              <a:t>him</a:t>
            </a:r>
            <a:r>
              <a:rPr lang="en-US" sz="2400" dirty="0" smtClean="0"/>
              <a:t>;  That </a:t>
            </a:r>
            <a:r>
              <a:rPr lang="en-US" sz="2400" dirty="0"/>
              <a:t>the house of Israel may go no more astray from me, neither be polluted any more with all their transgressions; but that they may be my people, and I may be their God, saith the Lord </a:t>
            </a:r>
            <a:r>
              <a:rPr lang="en-US" sz="2400" dirty="0" smtClean="0"/>
              <a:t>GOD…. </a:t>
            </a:r>
            <a:r>
              <a:rPr lang="en-US" sz="2400" b="1" u="sng" dirty="0" smtClean="0">
                <a:solidFill>
                  <a:srgbClr val="C00000"/>
                </a:solidFill>
              </a:rPr>
              <a:t>Though </a:t>
            </a:r>
            <a:r>
              <a:rPr lang="en-US" sz="2400" b="1" u="sng" dirty="0">
                <a:solidFill>
                  <a:srgbClr val="C00000"/>
                </a:solidFill>
              </a:rPr>
              <a:t>these three men, Noah, Daniel, and Job, were in it, they should deliver </a:t>
            </a:r>
            <a:r>
              <a:rPr lang="en-US" sz="2400" b="1" i="1" u="sng" dirty="0">
                <a:solidFill>
                  <a:srgbClr val="C00000"/>
                </a:solidFill>
              </a:rPr>
              <a:t>but</a:t>
            </a:r>
            <a:r>
              <a:rPr lang="en-US" sz="2400" b="1" u="sng" dirty="0">
                <a:solidFill>
                  <a:srgbClr val="C00000"/>
                </a:solidFill>
              </a:rPr>
              <a:t> their own souls by their righteousness, saith the Lord GOD</a:t>
            </a:r>
            <a:r>
              <a:rPr lang="en-US" sz="2400" dirty="0" smtClean="0"/>
              <a:t>.”  Ezekiel 14:10-14</a:t>
            </a:r>
            <a:endParaRPr lang="en-US" sz="2400" dirty="0"/>
          </a:p>
          <a:p>
            <a:endParaRPr lang="en-US" sz="2400" dirty="0"/>
          </a:p>
        </p:txBody>
      </p:sp>
      <p:pic>
        <p:nvPicPr>
          <p:cNvPr id="4098" name="Picture 2" descr="C:\Users\Dad\Contacts\Downloads\images.jpg"/>
          <p:cNvPicPr>
            <a:picLocks noGrp="1" noChangeAspect="1" noChangeArrowheads="1"/>
          </p:cNvPicPr>
          <p:nvPr>
            <p:ph sz="half" idx="1"/>
          </p:nvPr>
        </p:nvPicPr>
        <p:blipFill>
          <a:blip r:embed="rId2" cstate="print"/>
          <a:srcRect/>
          <a:stretch>
            <a:fillRect/>
          </a:stretch>
        </p:blipFill>
        <p:spPr bwMode="auto">
          <a:xfrm>
            <a:off x="0" y="762000"/>
            <a:ext cx="4800600" cy="60960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5671</TotalTime>
  <Words>700</Words>
  <Application>Microsoft Office PowerPoint</Application>
  <PresentationFormat>On-screen Show (4:3)</PresentationFormat>
  <Paragraphs>46</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Ezekiel, pt. 8/  Chap. 14 and 15</vt:lpstr>
      <vt:lpstr>Review</vt:lpstr>
      <vt:lpstr>It is on Us!</vt:lpstr>
      <vt:lpstr>Will God Hear?</vt:lpstr>
      <vt:lpstr>A Solution</vt:lpstr>
      <vt:lpstr>Turning Away</vt:lpstr>
      <vt:lpstr>Personal Accountability</vt:lpstr>
      <vt:lpstr>Deception</vt:lpstr>
      <vt:lpstr>Spanked</vt:lpstr>
      <vt:lpstr>Noah, Daniel, Job</vt:lpstr>
      <vt:lpstr>No One Else</vt:lpstr>
      <vt:lpstr>My Decision</vt:lpstr>
      <vt:lpstr>4th Time</vt:lpstr>
      <vt:lpstr>The Vine</vt:lpstr>
      <vt:lpstr>Familiar Illustration</vt:lpstr>
      <vt:lpstr>Prosperous Vine!</vt:lpstr>
      <vt:lpstr>Only Other Purpose</vt:lpstr>
      <vt:lpstr>Well???</vt:lpstr>
    </vt:vector>
  </TitlesOfParts>
  <Company>Southern Adventist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Ezekiel, pt. 8/  Chap. 14 and 15</dc:title>
  <dc:creator>Dad</dc:creator>
  <cp:lastModifiedBy>Dad</cp:lastModifiedBy>
  <cp:revision>4</cp:revision>
  <dcterms:created xsi:type="dcterms:W3CDTF">2012-09-24T15:13:55Z</dcterms:created>
  <dcterms:modified xsi:type="dcterms:W3CDTF">2012-11-08T01:56:16Z</dcterms:modified>
</cp:coreProperties>
</file>