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64" r:id="rId5"/>
    <p:sldId id="262" r:id="rId6"/>
    <p:sldId id="259" r:id="rId7"/>
    <p:sldId id="260" r:id="rId8"/>
    <p:sldId id="267" r:id="rId9"/>
    <p:sldId id="261" r:id="rId10"/>
    <p:sldId id="263" r:id="rId11"/>
    <p:sldId id="286" r:id="rId12"/>
    <p:sldId id="287" r:id="rId13"/>
    <p:sldId id="266" r:id="rId14"/>
    <p:sldId id="268" r:id="rId15"/>
    <p:sldId id="288" r:id="rId16"/>
    <p:sldId id="289" r:id="rId17"/>
    <p:sldId id="290" r:id="rId18"/>
    <p:sldId id="291" r:id="rId19"/>
    <p:sldId id="269" r:id="rId20"/>
    <p:sldId id="270" r:id="rId21"/>
    <p:sldId id="271" r:id="rId22"/>
    <p:sldId id="272" r:id="rId23"/>
    <p:sldId id="273" r:id="rId24"/>
    <p:sldId id="292" r:id="rId25"/>
    <p:sldId id="274" r:id="rId26"/>
    <p:sldId id="275" r:id="rId27"/>
    <p:sldId id="276" r:id="rId28"/>
    <p:sldId id="277" r:id="rId29"/>
    <p:sldId id="278" r:id="rId30"/>
    <p:sldId id="279" r:id="rId31"/>
    <p:sldId id="280" r:id="rId32"/>
    <p:sldId id="281" r:id="rId33"/>
    <p:sldId id="282" r:id="rId34"/>
    <p:sldId id="283" r:id="rId35"/>
    <p:sldId id="284" r:id="rId36"/>
    <p:sldId id="293" r:id="rId37"/>
    <p:sldId id="28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1" d="100"/>
          <a:sy n="71" d="100"/>
        </p:scale>
        <p:origin x="-11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423835-F996-492F-BC69-80B477F673EE}" type="datetimeFigureOut">
              <a:rPr lang="en-US" smtClean="0"/>
              <a:pPr/>
              <a:t>7/8/2016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C0A034-CFE0-4CA2-A088-E02E338286A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C0A034-CFE0-4CA2-A088-E02E338286A8}"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5DE167-2D24-47C4-A77E-98E014767D35}" type="datetimeFigureOut">
              <a:rPr lang="en-US" smtClean="0"/>
              <a:pPr/>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1A29B-5344-483C-8386-7E41AA1C0F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DE167-2D24-47C4-A77E-98E014767D35}" type="datetimeFigureOut">
              <a:rPr lang="en-US" smtClean="0"/>
              <a:pPr/>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1A29B-5344-483C-8386-7E41AA1C0F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DE167-2D24-47C4-A77E-98E014767D35}" type="datetimeFigureOut">
              <a:rPr lang="en-US" smtClean="0"/>
              <a:pPr/>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1A29B-5344-483C-8386-7E41AA1C0F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5DE167-2D24-47C4-A77E-98E014767D35}" type="datetimeFigureOut">
              <a:rPr lang="en-US" smtClean="0"/>
              <a:pPr/>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1A29B-5344-483C-8386-7E41AA1C0F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5DE167-2D24-47C4-A77E-98E014767D35}" type="datetimeFigureOut">
              <a:rPr lang="en-US" smtClean="0"/>
              <a:pPr/>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1A29B-5344-483C-8386-7E41AA1C0F1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5DE167-2D24-47C4-A77E-98E014767D35}" type="datetimeFigureOut">
              <a:rPr lang="en-US" smtClean="0"/>
              <a:pPr/>
              <a:t>7/8/2016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1A29B-5344-483C-8386-7E41AA1C0F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5DE167-2D24-47C4-A77E-98E014767D35}" type="datetimeFigureOut">
              <a:rPr lang="en-US" smtClean="0"/>
              <a:pPr/>
              <a:t>7/8/2016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A1A29B-5344-483C-8386-7E41AA1C0F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5DE167-2D24-47C4-A77E-98E014767D35}" type="datetimeFigureOut">
              <a:rPr lang="en-US" smtClean="0"/>
              <a:pPr/>
              <a:t>7/8/2016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A1A29B-5344-483C-8386-7E41AA1C0F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DE167-2D24-47C4-A77E-98E014767D35}" type="datetimeFigureOut">
              <a:rPr lang="en-US" smtClean="0"/>
              <a:pPr/>
              <a:t>7/8/2016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A1A29B-5344-483C-8386-7E41AA1C0F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5DE167-2D24-47C4-A77E-98E014767D35}" type="datetimeFigureOut">
              <a:rPr lang="en-US" smtClean="0"/>
              <a:pPr/>
              <a:t>7/8/2016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1A29B-5344-483C-8386-7E41AA1C0F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5DE167-2D24-47C4-A77E-98E014767D35}" type="datetimeFigureOut">
              <a:rPr lang="en-US" smtClean="0"/>
              <a:pPr/>
              <a:t>7/8/2016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1A29B-5344-483C-8386-7E41AA1C0F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DE167-2D24-47C4-A77E-98E014767D35}" type="datetimeFigureOut">
              <a:rPr lang="en-US" smtClean="0"/>
              <a:pPr/>
              <a:t>7/8/2016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1A29B-5344-483C-8386-7E41AA1C0F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kingjamesbibleonline.org/John-15-2/" TargetMode="External"/><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hyperlink" Target="http://www.kingjamesbibleonline.org/John-15-4/"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t>The Three Angels Messages pt. 1</a:t>
            </a:r>
            <a:endParaRPr lang="en-US" u="sng" dirty="0"/>
          </a:p>
        </p:txBody>
      </p:sp>
      <p:sp>
        <p:nvSpPr>
          <p:cNvPr id="3" name="Subtitle 2"/>
          <p:cNvSpPr>
            <a:spLocks noGrp="1"/>
          </p:cNvSpPr>
          <p:nvPr>
            <p:ph type="subTitle" idx="1"/>
          </p:nvPr>
        </p:nvSpPr>
        <p:spPr/>
        <p:txBody>
          <a:bodyPr/>
          <a:lstStyle/>
          <a:p>
            <a:r>
              <a:rPr lang="en-US" u="sng" dirty="0" smtClean="0">
                <a:solidFill>
                  <a:srgbClr val="002060"/>
                </a:solidFill>
              </a:rPr>
              <a:t>Revelation 14:6-12</a:t>
            </a:r>
            <a:endParaRPr lang="en-US" u="sng"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smtClean="0">
                <a:solidFill>
                  <a:srgbClr val="0070C0"/>
                </a:solidFill>
                <a:latin typeface="Algerian" pitchFamily="82" charset="0"/>
              </a:rPr>
              <a:t>Give Glory to Him</a:t>
            </a:r>
            <a:endParaRPr lang="en-US" b="1" i="1" u="sng" dirty="0">
              <a:solidFill>
                <a:srgbClr val="0070C0"/>
              </a:solidFill>
              <a:latin typeface="Algerian" pitchFamily="82" charset="0"/>
            </a:endParaRPr>
          </a:p>
        </p:txBody>
      </p:sp>
      <p:sp>
        <p:nvSpPr>
          <p:cNvPr id="3" name="Content Placeholder 2"/>
          <p:cNvSpPr>
            <a:spLocks noGrp="1"/>
          </p:cNvSpPr>
          <p:nvPr>
            <p:ph idx="1"/>
          </p:nvPr>
        </p:nvSpPr>
        <p:spPr>
          <a:xfrm>
            <a:off x="0" y="685800"/>
            <a:ext cx="9144000" cy="6172200"/>
          </a:xfrm>
        </p:spPr>
        <p:txBody>
          <a:bodyPr>
            <a:normAutofit/>
          </a:bodyPr>
          <a:lstStyle/>
          <a:p>
            <a:r>
              <a:rPr lang="en-US" sz="3600" dirty="0" smtClean="0"/>
              <a:t>The first phrase ‘fear God’ means to turn from evil and keep all of God’s commandments.  The next phrase is to ‘give glory to Him’.  What does this mean?</a:t>
            </a:r>
          </a:p>
          <a:p>
            <a:r>
              <a:rPr lang="en-US" sz="3600" dirty="0" smtClean="0"/>
              <a:t>“Whether therefore ye eat, or drink, or whatsoever ye do, do all to the </a:t>
            </a:r>
            <a:r>
              <a:rPr lang="en-US" sz="3600" u="sng" dirty="0" smtClean="0"/>
              <a:t>glory of God.”</a:t>
            </a:r>
          </a:p>
          <a:p>
            <a:r>
              <a:rPr lang="en-US" sz="3600" dirty="0" smtClean="0"/>
              <a:t>1Corinthians 10:31  From this passage, it is clear that by the health principles we follow, we give glory to God.</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i="1" u="sng" dirty="0" smtClean="0">
                <a:solidFill>
                  <a:srgbClr val="C00000"/>
                </a:solidFill>
                <a:latin typeface="Algerian" pitchFamily="82" charset="0"/>
              </a:rPr>
              <a:t>Follow Health Principles</a:t>
            </a:r>
            <a:endParaRPr lang="en-US" i="1" u="sng" dirty="0">
              <a:solidFill>
                <a:srgbClr val="C00000"/>
              </a:solidFill>
              <a:latin typeface="Algerian" pitchFamily="82" charset="0"/>
            </a:endParaRPr>
          </a:p>
        </p:txBody>
      </p:sp>
      <p:sp>
        <p:nvSpPr>
          <p:cNvPr id="3" name="Content Placeholder 2"/>
          <p:cNvSpPr>
            <a:spLocks noGrp="1"/>
          </p:cNvSpPr>
          <p:nvPr>
            <p:ph sz="half" idx="1"/>
          </p:nvPr>
        </p:nvSpPr>
        <p:spPr>
          <a:xfrm>
            <a:off x="0" y="762000"/>
            <a:ext cx="4572000" cy="6096000"/>
          </a:xfrm>
        </p:spPr>
        <p:txBody>
          <a:bodyPr>
            <a:normAutofit lnSpcReduction="10000"/>
          </a:bodyPr>
          <a:lstStyle/>
          <a:p>
            <a:r>
              <a:rPr lang="en-US" sz="3200" dirty="0" smtClean="0"/>
              <a:t>“What? know ye not that your body is the temple of the Holy Ghost which is in you, which ye have of God, and ye are not your own? </a:t>
            </a:r>
          </a:p>
          <a:p>
            <a:r>
              <a:rPr lang="en-US" sz="3200" dirty="0" smtClean="0"/>
              <a:t> For ye are bought with a price: therefore </a:t>
            </a:r>
            <a:r>
              <a:rPr lang="en-US" sz="3200" u="sng" dirty="0" smtClean="0"/>
              <a:t>glorify God in your body, and in your spirit, which are God's. </a:t>
            </a:r>
            <a:r>
              <a:rPr lang="en-US" sz="3200" dirty="0" smtClean="0"/>
              <a:t>“  !Corinthians 6:19,20</a:t>
            </a:r>
          </a:p>
          <a:p>
            <a:endParaRPr lang="en-US" dirty="0"/>
          </a:p>
        </p:txBody>
      </p:sp>
      <p:pic>
        <p:nvPicPr>
          <p:cNvPr id="5" name="Content Placeholder 4" descr="images.jpg"/>
          <p:cNvPicPr>
            <a:picLocks noGrp="1" noChangeAspect="1"/>
          </p:cNvPicPr>
          <p:nvPr>
            <p:ph sz="half" idx="2"/>
          </p:nvPr>
        </p:nvPicPr>
        <p:blipFill>
          <a:blip r:embed="rId2" cstate="print"/>
          <a:stretch>
            <a:fillRect/>
          </a:stretch>
        </p:blipFill>
        <p:spPr>
          <a:xfrm>
            <a:off x="4724400" y="838200"/>
            <a:ext cx="4419599" cy="60198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smtClean="0">
                <a:solidFill>
                  <a:srgbClr val="C00000"/>
                </a:solidFill>
                <a:latin typeface="Algerian" pitchFamily="82" charset="0"/>
              </a:rPr>
              <a:t>Not Just What We Eat…</a:t>
            </a:r>
            <a:endParaRPr lang="en-US" b="1" i="1" u="sng" dirty="0">
              <a:solidFill>
                <a:srgbClr val="C00000"/>
              </a:solidFill>
              <a:latin typeface="Algerian" pitchFamily="82" charset="0"/>
            </a:endParaRPr>
          </a:p>
        </p:txBody>
      </p:sp>
      <p:pic>
        <p:nvPicPr>
          <p:cNvPr id="5" name="Content Placeholder 4" descr="index.jpg"/>
          <p:cNvPicPr>
            <a:picLocks noGrp="1" noChangeAspect="1"/>
          </p:cNvPicPr>
          <p:nvPr>
            <p:ph sz="half" idx="1"/>
          </p:nvPr>
        </p:nvPicPr>
        <p:blipFill>
          <a:blip r:embed="rId2" cstate="print"/>
          <a:stretch>
            <a:fillRect/>
          </a:stretch>
        </p:blipFill>
        <p:spPr>
          <a:xfrm>
            <a:off x="0" y="762000"/>
            <a:ext cx="4648200" cy="6096000"/>
          </a:xfrm>
        </p:spPr>
      </p:pic>
      <p:sp>
        <p:nvSpPr>
          <p:cNvPr id="4" name="Content Placeholder 3"/>
          <p:cNvSpPr>
            <a:spLocks noGrp="1"/>
          </p:cNvSpPr>
          <p:nvPr>
            <p:ph sz="half" idx="2"/>
          </p:nvPr>
        </p:nvSpPr>
        <p:spPr>
          <a:xfrm>
            <a:off x="4648200" y="685800"/>
            <a:ext cx="4495800" cy="6172200"/>
          </a:xfrm>
        </p:spPr>
        <p:txBody>
          <a:bodyPr/>
          <a:lstStyle/>
          <a:p>
            <a:r>
              <a:rPr lang="en-US" dirty="0" smtClean="0"/>
              <a:t>1.  When we eat.</a:t>
            </a:r>
          </a:p>
          <a:p>
            <a:r>
              <a:rPr lang="en-US" dirty="0" smtClean="0"/>
              <a:t>2.  None between meals.</a:t>
            </a:r>
          </a:p>
          <a:p>
            <a:r>
              <a:rPr lang="en-US" dirty="0" smtClean="0"/>
              <a:t>3.  None late at night.</a:t>
            </a:r>
          </a:p>
          <a:p>
            <a:pPr>
              <a:buNone/>
            </a:pPr>
            <a:r>
              <a:rPr lang="en-US" dirty="0" smtClean="0"/>
              <a:t>     4.  The other 7 laws of health are just as important.</a:t>
            </a:r>
          </a:p>
          <a:p>
            <a:pPr marL="514350" indent="-514350">
              <a:buAutoNum type="alphaLcPeriod"/>
            </a:pPr>
            <a:r>
              <a:rPr lang="en-US" dirty="0" smtClean="0"/>
              <a:t>Exercise, Water</a:t>
            </a:r>
          </a:p>
          <a:p>
            <a:pPr marL="514350" indent="-514350">
              <a:buAutoNum type="alphaLcPeriod"/>
            </a:pPr>
            <a:r>
              <a:rPr lang="en-US" dirty="0" smtClean="0"/>
              <a:t>Sunshine, Temperance</a:t>
            </a:r>
          </a:p>
          <a:p>
            <a:pPr marL="514350" indent="-514350">
              <a:buAutoNum type="alphaLcPeriod"/>
            </a:pPr>
            <a:r>
              <a:rPr lang="en-US" dirty="0" smtClean="0"/>
              <a:t>Air, Rest</a:t>
            </a:r>
          </a:p>
          <a:p>
            <a:pPr marL="514350" indent="-514350">
              <a:buAutoNum type="alphaLcPeriod"/>
            </a:pPr>
            <a:r>
              <a:rPr lang="en-US" dirty="0" smtClean="0"/>
              <a:t>Trust in God</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i="1" u="sng" dirty="0" smtClean="0">
                <a:solidFill>
                  <a:srgbClr val="C00000"/>
                </a:solidFill>
                <a:latin typeface="Algerian" pitchFamily="82" charset="0"/>
              </a:rPr>
              <a:t>Temperance</a:t>
            </a:r>
            <a:endParaRPr lang="en-US" i="1" u="sng" dirty="0">
              <a:solidFill>
                <a:srgbClr val="C00000"/>
              </a:solidFill>
              <a:latin typeface="Algerian" pitchFamily="82" charset="0"/>
            </a:endParaRPr>
          </a:p>
        </p:txBody>
      </p:sp>
      <p:sp>
        <p:nvSpPr>
          <p:cNvPr id="3" name="Content Placeholder 2"/>
          <p:cNvSpPr>
            <a:spLocks noGrp="1"/>
          </p:cNvSpPr>
          <p:nvPr>
            <p:ph sz="half" idx="1"/>
          </p:nvPr>
        </p:nvSpPr>
        <p:spPr>
          <a:xfrm>
            <a:off x="0" y="685800"/>
            <a:ext cx="4495800" cy="6172200"/>
          </a:xfrm>
        </p:spPr>
        <p:txBody>
          <a:bodyPr>
            <a:normAutofit fontScale="92500" lnSpcReduction="20000"/>
          </a:bodyPr>
          <a:lstStyle/>
          <a:p>
            <a:r>
              <a:rPr lang="en-US" dirty="0" smtClean="0"/>
              <a:t>“Know ye not that they which run in a race run all, but one receiveth the prize? So run, that ye may obtain.  </a:t>
            </a:r>
            <a:r>
              <a:rPr lang="en-US" u="sng" dirty="0" smtClean="0"/>
              <a:t>And every man that striveth for the mastery is temperate in all things</a:t>
            </a:r>
            <a:r>
              <a:rPr lang="en-US" dirty="0" smtClean="0"/>
              <a:t>. Now they do it to obtain a corruptible crown; but we an incorruptible. </a:t>
            </a:r>
            <a:br>
              <a:rPr lang="en-US" dirty="0" smtClean="0"/>
            </a:br>
            <a:r>
              <a:rPr lang="en-US" dirty="0" smtClean="0"/>
              <a:t>I therefore so run, not as uncertainly; so fight I, not as one that beateth the air: </a:t>
            </a:r>
            <a:br>
              <a:rPr lang="en-US" dirty="0" smtClean="0"/>
            </a:br>
            <a:r>
              <a:rPr lang="en-US" dirty="0" smtClean="0"/>
              <a:t>But I keep under my body, and bring it into subjection: lest that by any means, when I have preached to others, I myself should be a castaway.”  1Corinthians 9:24-27</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572000" y="609600"/>
            <a:ext cx="4572000" cy="62484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i="1" u="sng" dirty="0" smtClean="0"/>
              <a:t>Health</a:t>
            </a:r>
            <a:endParaRPr lang="en-US" b="1" i="1" u="sng" dirty="0"/>
          </a:p>
        </p:txBody>
      </p:sp>
      <p:sp>
        <p:nvSpPr>
          <p:cNvPr id="3" name="Content Placeholder 2"/>
          <p:cNvSpPr>
            <a:spLocks noGrp="1"/>
          </p:cNvSpPr>
          <p:nvPr>
            <p:ph sz="half" idx="1"/>
          </p:nvPr>
        </p:nvSpPr>
        <p:spPr>
          <a:xfrm>
            <a:off x="0" y="609600"/>
            <a:ext cx="4724400" cy="6248400"/>
          </a:xfrm>
        </p:spPr>
        <p:txBody>
          <a:bodyPr>
            <a:normAutofit/>
          </a:bodyPr>
          <a:lstStyle/>
          <a:p>
            <a:r>
              <a:rPr lang="en-US" sz="3200" dirty="0" smtClean="0"/>
              <a:t>Locked into the three angels messages is the importance of health.  It is part of the messages, but not above them.  The need to maintain our bodies/minds in sound, healthy condition enables us to follow the principles of Jesus and to help others.</a:t>
            </a:r>
            <a:endParaRPr lang="en-US" sz="3200" dirty="0"/>
          </a:p>
        </p:txBody>
      </p:sp>
      <p:sp>
        <p:nvSpPr>
          <p:cNvPr id="4" name="Content Placeholder 3"/>
          <p:cNvSpPr>
            <a:spLocks noGrp="1"/>
          </p:cNvSpPr>
          <p:nvPr>
            <p:ph sz="half" idx="2"/>
          </p:nvPr>
        </p:nvSpPr>
        <p:spPr>
          <a:xfrm>
            <a:off x="4648200" y="685800"/>
            <a:ext cx="4495800" cy="6172200"/>
          </a:xfrm>
        </p:spPr>
        <p:txBody>
          <a:bodyPr>
            <a:normAutofit/>
          </a:bodyPr>
          <a:lstStyle/>
          <a:p>
            <a:r>
              <a:rPr lang="en-US" dirty="0" smtClean="0"/>
              <a:t>“And beside this, giving all diligence, add to your faith virtue; and to virtue knowledge; </a:t>
            </a:r>
            <a:br>
              <a:rPr lang="en-US" dirty="0" smtClean="0"/>
            </a:br>
            <a:r>
              <a:rPr lang="en-US" b="1" i="1" u="sng" dirty="0" smtClean="0">
                <a:solidFill>
                  <a:srgbClr val="C00000"/>
                </a:solidFill>
              </a:rPr>
              <a:t>And to knowledge temperance; and to temperance patience; and to patience godliness;  And to godliness brotherly kindness; and to brotherly kindness charity.</a:t>
            </a:r>
            <a:r>
              <a:rPr lang="en-US" dirty="0" smtClean="0"/>
              <a:t> “  2Peter 1:5-7</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4495800" cy="1417638"/>
          </a:xfrm>
        </p:spPr>
        <p:txBody>
          <a:bodyPr>
            <a:normAutofit fontScale="90000"/>
          </a:bodyPr>
          <a:lstStyle/>
          <a:p>
            <a:r>
              <a:rPr lang="en-US" b="1" i="1" u="sng" dirty="0" smtClean="0">
                <a:solidFill>
                  <a:srgbClr val="C00000"/>
                </a:solidFill>
              </a:rPr>
              <a:t>His Future Rested Here!</a:t>
            </a:r>
            <a:endParaRPr lang="en-US" b="1" i="1" u="sng" dirty="0">
              <a:solidFill>
                <a:srgbClr val="C00000"/>
              </a:solidFill>
            </a:endParaRPr>
          </a:p>
        </p:txBody>
      </p:sp>
      <p:pic>
        <p:nvPicPr>
          <p:cNvPr id="5" name="Content Placeholder 4" descr="index.jpg"/>
          <p:cNvPicPr>
            <a:picLocks noGrp="1" noChangeAspect="1"/>
          </p:cNvPicPr>
          <p:nvPr>
            <p:ph sz="half" idx="1"/>
          </p:nvPr>
        </p:nvPicPr>
        <p:blipFill>
          <a:blip r:embed="rId2" cstate="print"/>
          <a:stretch>
            <a:fillRect/>
          </a:stretch>
        </p:blipFill>
        <p:spPr>
          <a:xfrm>
            <a:off x="0" y="0"/>
            <a:ext cx="4648199" cy="6858000"/>
          </a:xfrm>
        </p:spPr>
      </p:pic>
      <p:sp>
        <p:nvSpPr>
          <p:cNvPr id="4" name="Content Placeholder 3"/>
          <p:cNvSpPr>
            <a:spLocks noGrp="1"/>
          </p:cNvSpPr>
          <p:nvPr>
            <p:ph sz="half" idx="2"/>
          </p:nvPr>
        </p:nvSpPr>
        <p:spPr>
          <a:xfrm>
            <a:off x="4648200" y="1219200"/>
            <a:ext cx="4495800" cy="5638800"/>
          </a:xfrm>
        </p:spPr>
        <p:txBody>
          <a:bodyPr>
            <a:normAutofit fontScale="77500" lnSpcReduction="20000"/>
          </a:bodyPr>
          <a:lstStyle/>
          <a:p>
            <a:r>
              <a:rPr lang="en-US" dirty="0" smtClean="0"/>
              <a:t>“But Daniel purposed in his heart that he would not defile himself with the portion of the king's meat, nor with the wine which he drank: therefore he requested of the prince of the eunuchs that he might not defile himself.  Now God had brought Daniel into favour and tender love with the prince of the eunuchs.  And the prince of the eunuchs said unto Daniel, I fear my lord the king, who hath appointed your meat and your drink: for why should he see your faces worse liking than the children which </a:t>
            </a:r>
            <a:r>
              <a:rPr lang="en-US" i="1" dirty="0" smtClean="0"/>
              <a:t>are</a:t>
            </a:r>
            <a:r>
              <a:rPr lang="en-US" dirty="0" smtClean="0"/>
              <a:t> of your sort? then shall ye make </a:t>
            </a:r>
            <a:r>
              <a:rPr lang="en-US" i="1" dirty="0" smtClean="0"/>
              <a:t>me</a:t>
            </a:r>
            <a:r>
              <a:rPr lang="en-US" dirty="0" smtClean="0"/>
              <a:t> endanger my head to the king.”  Daniel 1:8-10</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i="1" u="sng" dirty="0" smtClean="0">
                <a:solidFill>
                  <a:srgbClr val="C00000"/>
                </a:solidFill>
                <a:latin typeface="Algerian" pitchFamily="82" charset="0"/>
              </a:rPr>
              <a:t>Decisive Test!</a:t>
            </a:r>
            <a:endParaRPr lang="en-US" i="1" u="sng" dirty="0">
              <a:solidFill>
                <a:srgbClr val="C0000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lnSpcReduction="10000"/>
          </a:bodyPr>
          <a:lstStyle/>
          <a:p>
            <a:r>
              <a:rPr lang="en-US" dirty="0" smtClean="0"/>
              <a:t>“Daniel and his associates had been trained by their parents to habits of strict temperance. They had been taught that God would hold them accountable for their capabilities, and that they must never dwarf or enfeeble their powers. This education was to Daniel and his companions the means of their preservation amidst the demoralizing influences of the court of Babylon. Strong were the temptations surrounding them in that corrupt and luxurious court, but they remained uncontaminated. No power, no influence, could sway them from the principles they had learned in early life by a study of the word and works of God.”  PK, pg. 482</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i="1" u="sng" dirty="0" smtClean="0">
                <a:solidFill>
                  <a:srgbClr val="0070C0"/>
                </a:solidFill>
              </a:rPr>
              <a:t>Another Way to Give God Glory</a:t>
            </a:r>
            <a:endParaRPr lang="en-US" b="1" i="1" u="sng" dirty="0">
              <a:solidFill>
                <a:srgbClr val="0070C0"/>
              </a:solidFill>
            </a:endParaRPr>
          </a:p>
        </p:txBody>
      </p:sp>
      <p:sp>
        <p:nvSpPr>
          <p:cNvPr id="3" name="Content Placeholder 2"/>
          <p:cNvSpPr>
            <a:spLocks noGrp="1"/>
          </p:cNvSpPr>
          <p:nvPr>
            <p:ph idx="1"/>
          </p:nvPr>
        </p:nvSpPr>
        <p:spPr>
          <a:xfrm>
            <a:off x="0" y="609600"/>
            <a:ext cx="9144000" cy="6248400"/>
          </a:xfrm>
        </p:spPr>
        <p:txBody>
          <a:bodyPr>
            <a:normAutofit lnSpcReduction="10000"/>
          </a:bodyPr>
          <a:lstStyle/>
          <a:p>
            <a:r>
              <a:rPr lang="en-US" dirty="0" smtClean="0"/>
              <a:t>“Herein is my Father glorified, that ye bear much fruit; so shall ye be my disciples.”  Jn. 15:8  </a:t>
            </a:r>
          </a:p>
          <a:p>
            <a:r>
              <a:rPr lang="en-US" dirty="0" smtClean="0"/>
              <a:t> “That ye may approve things that are excellent; that ye may be sincere and without offence till the day of Christ;  Being filled with the fruits of righteousness, which are by Jesus Christ, unto the glory and praise of God.”  Phil. 1:10, 11</a:t>
            </a:r>
          </a:p>
          <a:p>
            <a:r>
              <a:rPr lang="en-US" dirty="0" smtClean="0"/>
              <a:t>   The fruits of righteousness are the fruit of the Spirit.  “But the fruit of the Spirit is love, joy, peace, longsuffering, gentleness, goodness, faith, Meekness, temperance: against such there is no law.”  Galatians 5:22,23</a:t>
            </a:r>
          </a:p>
          <a:p>
            <a:r>
              <a:rPr lang="en-US" dirty="0" smtClean="0"/>
              <a:t>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i="1" u="sng" dirty="0" smtClean="0">
                <a:solidFill>
                  <a:srgbClr val="FF0000"/>
                </a:solidFill>
                <a:latin typeface="Algerian" pitchFamily="82" charset="0"/>
              </a:rPr>
              <a:t>Impossible To Do This!</a:t>
            </a:r>
            <a:endParaRPr lang="en-US" i="1" u="sng" dirty="0">
              <a:solidFill>
                <a:srgbClr val="FF0000"/>
              </a:solidFill>
              <a:latin typeface="Algerian" pitchFamily="82" charset="0"/>
            </a:endParaRPr>
          </a:p>
        </p:txBody>
      </p:sp>
      <p:pic>
        <p:nvPicPr>
          <p:cNvPr id="5" name="Content Placeholder 4" descr="index.jpg"/>
          <p:cNvPicPr>
            <a:picLocks noGrp="1" noChangeAspect="1"/>
          </p:cNvPicPr>
          <p:nvPr>
            <p:ph sz="half" idx="1"/>
          </p:nvPr>
        </p:nvPicPr>
        <p:blipFill>
          <a:blip r:embed="rId2" cstate="print"/>
          <a:stretch>
            <a:fillRect/>
          </a:stretch>
        </p:blipFill>
        <p:spPr>
          <a:xfrm>
            <a:off x="0" y="762000"/>
            <a:ext cx="4648200" cy="6096000"/>
          </a:xfrm>
        </p:spPr>
      </p:pic>
      <p:sp>
        <p:nvSpPr>
          <p:cNvPr id="4" name="Content Placeholder 3"/>
          <p:cNvSpPr>
            <a:spLocks noGrp="1"/>
          </p:cNvSpPr>
          <p:nvPr>
            <p:ph sz="half" idx="2"/>
          </p:nvPr>
        </p:nvSpPr>
        <p:spPr>
          <a:xfrm>
            <a:off x="4648200" y="685800"/>
            <a:ext cx="4495800" cy="6172200"/>
          </a:xfrm>
        </p:spPr>
        <p:txBody>
          <a:bodyPr>
            <a:normAutofit fontScale="85000" lnSpcReduction="20000"/>
          </a:bodyPr>
          <a:lstStyle/>
          <a:p>
            <a:r>
              <a:rPr lang="en-US" dirty="0" smtClean="0">
                <a:hlinkClick r:id="rId3" tooltip="View more translations of John 15:2"/>
              </a:rPr>
              <a:t>“Every branch in me that beareth not fruit he taketh away: and every </a:t>
            </a:r>
            <a:r>
              <a:rPr lang="en-US" i="1" dirty="0" smtClean="0">
                <a:hlinkClick r:id="rId3" tooltip="View more translations of John 15:2"/>
              </a:rPr>
              <a:t>branch</a:t>
            </a:r>
            <a:r>
              <a:rPr lang="en-US" dirty="0" smtClean="0">
                <a:hlinkClick r:id="rId3" tooltip="View more translations of John 15:2"/>
              </a:rPr>
              <a:t> that beareth fruit, he purgeth it, that it may bring forth more fruit.</a:t>
            </a:r>
            <a:r>
              <a:rPr lang="en-US" dirty="0" smtClean="0"/>
              <a:t> Now ye are clean through the word which I have spoken unto you.</a:t>
            </a:r>
          </a:p>
          <a:p>
            <a:r>
              <a:rPr lang="en-US" dirty="0" smtClean="0"/>
              <a:t> </a:t>
            </a:r>
            <a:r>
              <a:rPr lang="en-US" dirty="0" smtClean="0">
                <a:hlinkClick r:id="rId4" tooltip="View more translations of John 15:4"/>
              </a:rPr>
              <a:t>Abide in me, and I in you. As the branch cannot bear fruit of itself, except it abide in the vine; no more can ye, except ye abide in me.</a:t>
            </a:r>
            <a:endParaRPr lang="en-US" dirty="0" smtClean="0"/>
          </a:p>
          <a:p>
            <a:r>
              <a:rPr lang="en-US" dirty="0" smtClean="0"/>
              <a:t>I am the vine, ye </a:t>
            </a:r>
            <a:r>
              <a:rPr lang="en-US" i="1" dirty="0" smtClean="0"/>
              <a:t>are</a:t>
            </a:r>
            <a:r>
              <a:rPr lang="en-US" dirty="0" smtClean="0"/>
              <a:t> the branches: He that abideth in me, and I in him, the same bringeth forth much fruit: for without me ye can do nothing.”  Jn. 15:2-5</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u="sng" dirty="0" smtClean="0">
                <a:solidFill>
                  <a:srgbClr val="FF0000"/>
                </a:solidFill>
                <a:latin typeface="Algerian" pitchFamily="82" charset="0"/>
              </a:rPr>
              <a:t>‘For the hour of His Judgment</a:t>
            </a:r>
            <a:endParaRPr lang="en-US" u="sng" dirty="0">
              <a:solidFill>
                <a:srgbClr val="FF0000"/>
              </a:solidFill>
              <a:latin typeface="Algerian" pitchFamily="82" charset="0"/>
            </a:endParaRPr>
          </a:p>
        </p:txBody>
      </p:sp>
      <p:sp>
        <p:nvSpPr>
          <p:cNvPr id="3" name="Content Placeholder 2"/>
          <p:cNvSpPr>
            <a:spLocks noGrp="1"/>
          </p:cNvSpPr>
          <p:nvPr>
            <p:ph sz="half" idx="1"/>
          </p:nvPr>
        </p:nvSpPr>
        <p:spPr>
          <a:xfrm>
            <a:off x="0" y="609600"/>
            <a:ext cx="4648200" cy="6248400"/>
          </a:xfrm>
        </p:spPr>
        <p:txBody>
          <a:bodyPr>
            <a:normAutofit/>
          </a:bodyPr>
          <a:lstStyle/>
          <a:p>
            <a:r>
              <a:rPr lang="en-US" sz="3600" dirty="0" smtClean="0"/>
              <a:t>“Saying with a loud voice, Fear God, and give glory to him</a:t>
            </a:r>
            <a:r>
              <a:rPr lang="en-US" sz="3600" u="sng" dirty="0" smtClean="0"/>
              <a:t>; for the hour of his judgment is come:</a:t>
            </a:r>
            <a:r>
              <a:rPr lang="en-US" sz="3600" dirty="0" smtClean="0"/>
              <a:t> and worship him that made heaven, and earth, and the sea, and the fountains of waters.”  Revelation 14:7</a:t>
            </a:r>
            <a:endParaRPr lang="en-US" sz="3600" dirty="0"/>
          </a:p>
        </p:txBody>
      </p:sp>
      <p:sp>
        <p:nvSpPr>
          <p:cNvPr id="4" name="Content Placeholder 3"/>
          <p:cNvSpPr>
            <a:spLocks noGrp="1"/>
          </p:cNvSpPr>
          <p:nvPr>
            <p:ph sz="half" idx="2"/>
          </p:nvPr>
        </p:nvSpPr>
        <p:spPr>
          <a:xfrm>
            <a:off x="4648200" y="609600"/>
            <a:ext cx="4495800" cy="6248400"/>
          </a:xfrm>
        </p:spPr>
        <p:txBody>
          <a:bodyPr>
            <a:normAutofit/>
          </a:bodyPr>
          <a:lstStyle/>
          <a:p>
            <a:r>
              <a:rPr lang="en-US" dirty="0" smtClean="0"/>
              <a:t>Within this phrase are two things. </a:t>
            </a:r>
          </a:p>
          <a:p>
            <a:r>
              <a:rPr lang="en-US" dirty="0" smtClean="0"/>
              <a:t>1. There is a time prophecy associated with the judgment.</a:t>
            </a:r>
          </a:p>
          <a:p>
            <a:r>
              <a:rPr lang="en-US" dirty="0" smtClean="0"/>
              <a:t>2.  This statement connects with the idea of judgment/atonement/</a:t>
            </a:r>
          </a:p>
          <a:p>
            <a:r>
              <a:rPr lang="en-US" dirty="0" smtClean="0"/>
              <a:t>cleansing of the sanctuary.  These terms all mean the same thing.  These three things all happened the same day.</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i="1" u="sng" dirty="0" smtClean="0">
                <a:solidFill>
                  <a:srgbClr val="FF0000"/>
                </a:solidFill>
              </a:rPr>
              <a:t>The Verses</a:t>
            </a:r>
            <a:endParaRPr lang="en-US" b="1" i="1" u="sng" dirty="0">
              <a:solidFill>
                <a:srgbClr val="FF0000"/>
              </a:solidFill>
            </a:endParaRPr>
          </a:p>
        </p:txBody>
      </p:sp>
      <p:sp>
        <p:nvSpPr>
          <p:cNvPr id="3" name="Content Placeholder 2"/>
          <p:cNvSpPr>
            <a:spLocks noGrp="1"/>
          </p:cNvSpPr>
          <p:nvPr>
            <p:ph idx="1"/>
          </p:nvPr>
        </p:nvSpPr>
        <p:spPr>
          <a:xfrm>
            <a:off x="0" y="609600"/>
            <a:ext cx="9144000" cy="6248400"/>
          </a:xfrm>
        </p:spPr>
        <p:txBody>
          <a:bodyPr>
            <a:normAutofit fontScale="70000" lnSpcReduction="20000"/>
          </a:bodyPr>
          <a:lstStyle/>
          <a:p>
            <a:r>
              <a:rPr lang="en-US" dirty="0" smtClean="0"/>
              <a:t>“And I saw another angel fly in the midst of heaven, having the everlasting gospel to preach unto them that dwell on the earth, and to every nation, and kindred, and tongue, and people, </a:t>
            </a:r>
            <a:br>
              <a:rPr lang="en-US" dirty="0" smtClean="0"/>
            </a:br>
            <a:r>
              <a:rPr lang="en-US" dirty="0" smtClean="0"/>
              <a:t> ‘Saying with a loud voice, Fear God, and give glory to him; for the hour of his judgment is come: and worship him that made heaven, and earth, and the sea, and the fountains of waters. </a:t>
            </a:r>
            <a:br>
              <a:rPr lang="en-US" dirty="0" smtClean="0"/>
            </a:br>
            <a:r>
              <a:rPr lang="en-US" dirty="0" smtClean="0"/>
              <a:t>‘And there followed another angel, saying, Babylon is fallen, is fallen, that great city, because she made all nations drink of the wine of the wrath of her fornication. </a:t>
            </a:r>
            <a:br>
              <a:rPr lang="en-US" dirty="0" smtClean="0"/>
            </a:br>
            <a:r>
              <a:rPr lang="en-US" i="1" dirty="0" smtClean="0"/>
              <a:t>‘</a:t>
            </a:r>
            <a:r>
              <a:rPr lang="en-US" dirty="0" smtClean="0"/>
              <a:t> And the third angel followed them, saying with a loud voice, If any man worship the beast and his image, and receive his mark in his forehead, or in his hand, </a:t>
            </a:r>
            <a:br>
              <a:rPr lang="en-US" dirty="0" smtClean="0"/>
            </a:br>
            <a:r>
              <a:rPr lang="en-US" dirty="0" smtClean="0"/>
              <a:t>The same shall drink of the wine of the wrath of God, which is poured out without mixture into the cup of his indignation; and he shall be tormented with fire and brimstone in the presence of the holy angels, and in the presence of the Lamb: </a:t>
            </a:r>
            <a:r>
              <a:rPr lang="en-US" i="1" dirty="0" smtClean="0"/>
              <a:t>’</a:t>
            </a:r>
            <a:r>
              <a:rPr lang="en-US" dirty="0" smtClean="0"/>
              <a:t> And the smoke of their torment ascendeth up for ever and ever: and they have no rest day nor night, who worship the beast and his image, and whosoever receiveth the mark of his name.  ‘Here is the patience of the saints: here are they that keep the commandments of God, and the faith of Jesus. “</a:t>
            </a:r>
            <a:br>
              <a:rPr lang="en-US" dirty="0" smtClean="0"/>
            </a:b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smtClean="0">
                <a:solidFill>
                  <a:srgbClr val="0070C0"/>
                </a:solidFill>
              </a:rPr>
              <a:t>Judgment/Atonement/Cleansing</a:t>
            </a:r>
            <a:endParaRPr lang="en-US" b="1" i="1" u="sng" dirty="0">
              <a:solidFill>
                <a:srgbClr val="0070C0"/>
              </a:solidFill>
            </a:endParaRPr>
          </a:p>
        </p:txBody>
      </p:sp>
      <p:sp>
        <p:nvSpPr>
          <p:cNvPr id="3" name="Content Placeholder 2"/>
          <p:cNvSpPr>
            <a:spLocks noGrp="1"/>
          </p:cNvSpPr>
          <p:nvPr>
            <p:ph sz="half" idx="1"/>
          </p:nvPr>
        </p:nvSpPr>
        <p:spPr>
          <a:xfrm>
            <a:off x="0" y="685800"/>
            <a:ext cx="4648200" cy="6172200"/>
          </a:xfrm>
        </p:spPr>
        <p:txBody>
          <a:bodyPr>
            <a:noAutofit/>
          </a:bodyPr>
          <a:lstStyle/>
          <a:p>
            <a:r>
              <a:rPr lang="en-US" sz="2000" dirty="0" smtClean="0"/>
              <a:t>“Also on the tenth day of this seventh month there shall be a day of atonement: it shall be an holy convocation unto you; and ye shall afflict your souls, and offer an offering made by fire unto the LORD. </a:t>
            </a:r>
            <a:br>
              <a:rPr lang="en-US" sz="2000" dirty="0" smtClean="0"/>
            </a:br>
            <a:r>
              <a:rPr lang="en-US" sz="2000" dirty="0" smtClean="0"/>
              <a:t>And ye shall do no work in that same day: </a:t>
            </a:r>
            <a:r>
              <a:rPr lang="en-US" sz="2000" u="sng" dirty="0" smtClean="0"/>
              <a:t>for it is a day of atonement, </a:t>
            </a:r>
            <a:r>
              <a:rPr lang="en-US" sz="2000" dirty="0" smtClean="0"/>
              <a:t>to make an atonement for you before the LORD your God. </a:t>
            </a:r>
            <a:br>
              <a:rPr lang="en-US" sz="2000" dirty="0" smtClean="0"/>
            </a:br>
            <a:r>
              <a:rPr lang="en-US" sz="2000" dirty="0" smtClean="0"/>
              <a:t> For whatsoever soul it be that shall not be afflicted in that same day</a:t>
            </a:r>
            <a:r>
              <a:rPr lang="en-US" sz="2000" u="sng" dirty="0" smtClean="0"/>
              <a:t>, he shall be cut off from among his people. </a:t>
            </a:r>
          </a:p>
          <a:p>
            <a:r>
              <a:rPr lang="en-US" sz="2000" dirty="0" smtClean="0"/>
              <a:t> And whatsoever soul it be that doeth any work in that same day</a:t>
            </a:r>
            <a:r>
              <a:rPr lang="en-US" sz="2000" u="sng" dirty="0" smtClean="0"/>
              <a:t>, the same soul will I destroy from among his people.”</a:t>
            </a:r>
            <a:r>
              <a:rPr lang="en-US" sz="2000" dirty="0" smtClean="0"/>
              <a:t>  Leviticus 23:27-30 </a:t>
            </a:r>
            <a:endParaRPr lang="en-US" sz="2000" dirty="0"/>
          </a:p>
        </p:txBody>
      </p:sp>
      <p:sp>
        <p:nvSpPr>
          <p:cNvPr id="4" name="Content Placeholder 3"/>
          <p:cNvSpPr>
            <a:spLocks noGrp="1"/>
          </p:cNvSpPr>
          <p:nvPr>
            <p:ph sz="half" idx="2"/>
          </p:nvPr>
        </p:nvSpPr>
        <p:spPr>
          <a:xfrm>
            <a:off x="4572000" y="685800"/>
            <a:ext cx="4572000" cy="6172200"/>
          </a:xfrm>
        </p:spPr>
        <p:txBody>
          <a:bodyPr>
            <a:noAutofit/>
          </a:bodyPr>
          <a:lstStyle/>
          <a:p>
            <a:r>
              <a:rPr lang="en-US" sz="2400" dirty="0" smtClean="0"/>
              <a:t>“And he shall make an </a:t>
            </a:r>
            <a:r>
              <a:rPr lang="en-US" sz="2400" u="sng" dirty="0" smtClean="0"/>
              <a:t>atonement</a:t>
            </a:r>
            <a:r>
              <a:rPr lang="en-US" sz="2400" dirty="0" smtClean="0"/>
              <a:t> for the holy place, because of the </a:t>
            </a:r>
            <a:r>
              <a:rPr lang="en-US" sz="2400" u="sng" dirty="0" smtClean="0"/>
              <a:t>uncleanness</a:t>
            </a:r>
            <a:r>
              <a:rPr lang="en-US" sz="2400" dirty="0" smtClean="0"/>
              <a:t> of the children of Israel, and because of their transgressions in all their sins:… And he shall go out unto the altar that is before the LORD, and make an </a:t>
            </a:r>
            <a:r>
              <a:rPr lang="en-US" sz="2400" u="sng" dirty="0" smtClean="0"/>
              <a:t>atonement</a:t>
            </a:r>
            <a:r>
              <a:rPr lang="en-US" sz="2400" dirty="0" smtClean="0"/>
              <a:t> for it; …And he shall sprinkle of the blood upon it with his finger seven times, and </a:t>
            </a:r>
            <a:r>
              <a:rPr lang="en-US" sz="2400" u="sng" dirty="0" smtClean="0"/>
              <a:t>cleanse it</a:t>
            </a:r>
            <a:r>
              <a:rPr lang="en-US" sz="2400" dirty="0" smtClean="0"/>
              <a:t>, and hallow it from </a:t>
            </a:r>
            <a:r>
              <a:rPr lang="en-US" sz="2400" u="sng" dirty="0" smtClean="0"/>
              <a:t>the uncleanness </a:t>
            </a:r>
            <a:r>
              <a:rPr lang="en-US" sz="2400" dirty="0" smtClean="0"/>
              <a:t>of the children of Israel.” Leviticus 16:16-19</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i="1" u="sng" dirty="0" smtClean="0">
                <a:solidFill>
                  <a:srgbClr val="FF0000"/>
                </a:solidFill>
                <a:latin typeface="Algerian" pitchFamily="82" charset="0"/>
              </a:rPr>
              <a:t>Cleansing</a:t>
            </a:r>
            <a:endParaRPr lang="en-US" b="1" i="1" u="sng" dirty="0">
              <a:solidFill>
                <a:srgbClr val="FF0000"/>
              </a:solidFill>
              <a:latin typeface="Algerian" pitchFamily="82" charset="0"/>
            </a:endParaRPr>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609600"/>
            <a:ext cx="4495800" cy="6248400"/>
          </a:xfrm>
          <a:prstGeom prst="rect">
            <a:avLst/>
          </a:prstGeom>
          <a:noFill/>
          <a:ln w="9525">
            <a:noFill/>
            <a:miter lim="800000"/>
            <a:headEnd/>
            <a:tailEnd/>
          </a:ln>
          <a:effectLst/>
        </p:spPr>
      </p:pic>
      <p:pic>
        <p:nvPicPr>
          <p:cNvPr id="1027" name="Picture 3"/>
          <p:cNvPicPr>
            <a:picLocks noGrp="1" noChangeAspect="1" noChangeArrowheads="1"/>
          </p:cNvPicPr>
          <p:nvPr>
            <p:ph sz="half" idx="2"/>
          </p:nvPr>
        </p:nvPicPr>
        <p:blipFill>
          <a:blip r:embed="rId3" cstate="print"/>
          <a:srcRect/>
          <a:stretch>
            <a:fillRect/>
          </a:stretch>
        </p:blipFill>
        <p:spPr bwMode="auto">
          <a:xfrm>
            <a:off x="4419600" y="609600"/>
            <a:ext cx="4724400" cy="62484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0070C0"/>
                </a:solidFill>
                <a:latin typeface="Algerian" pitchFamily="82" charset="0"/>
              </a:rPr>
              <a:t>The Mystery unveiled</a:t>
            </a:r>
            <a:endParaRPr lang="en-US" u="sng" dirty="0">
              <a:solidFill>
                <a:srgbClr val="0070C0"/>
              </a:solidFill>
              <a:latin typeface="Algerian" pitchFamily="82" charset="0"/>
            </a:endParaRPr>
          </a:p>
        </p:txBody>
      </p:sp>
      <p:sp>
        <p:nvSpPr>
          <p:cNvPr id="3" name="Content Placeholder 2"/>
          <p:cNvSpPr>
            <a:spLocks noGrp="1"/>
          </p:cNvSpPr>
          <p:nvPr>
            <p:ph idx="1"/>
          </p:nvPr>
        </p:nvSpPr>
        <p:spPr>
          <a:xfrm>
            <a:off x="0" y="685800"/>
            <a:ext cx="9144000" cy="6172200"/>
          </a:xfrm>
        </p:spPr>
        <p:txBody>
          <a:bodyPr>
            <a:normAutofit fontScale="70000" lnSpcReduction="20000"/>
          </a:bodyPr>
          <a:lstStyle/>
          <a:p>
            <a:r>
              <a:rPr lang="en-US" dirty="0" smtClean="0"/>
              <a:t>“Important truths concerning the atonement were taught the people by this yearly service. In the sin offerings presented during the year, a substituted had been accepted in the sinner's stead; but the blood of the victim had not made full atonement for the sin. It had only provided a means by which the sin was transferred to the sanctuary. By the offering of blood, the sinner acknowledged the authority of the law, confessed the guilt of his transgression, and expressed his faith in Him who was to take away the sin of the world; but he was not entirely released from the condemnation of the law. On the Day of Atonement the high priest, having taken an offering for the congregation, went into the most holy place with the blood and sprinkled it upon the mercy seat, above the tables of the law. Thus the claims of the law, which demanded the life of the sinner, were satisfied. Then in his character of mediator the priest took the sins upon himself, and, leaving the sanctuary, he bore with him the burden of Israel's guilt. At the door of the tabernacle he laid his hands upon the head of the scapegoat and confessed over him "all the iniquities of the children of Israel, and all their transgressions in all their sins, putting them upon the head of the goat." And as the goat bearing these sins was sent away, they were, with him, regarded as forever separated from the people. Such was the service performed "unto the example and shadow of heavenly things." Hebrews 8:5.”  PP, pgs. 355,356</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0070C0"/>
                </a:solidFill>
                <a:latin typeface="Algerian" pitchFamily="82" charset="0"/>
              </a:rPr>
              <a:t>The Final Atonement</a:t>
            </a:r>
            <a:endParaRPr lang="en-US" u="sng" dirty="0">
              <a:solidFill>
                <a:srgbClr val="0070C0"/>
              </a:solidFill>
              <a:latin typeface="Algerian" pitchFamily="82" charset="0"/>
            </a:endParaRPr>
          </a:p>
        </p:txBody>
      </p:sp>
      <p:sp>
        <p:nvSpPr>
          <p:cNvPr id="3" name="Content Placeholder 2"/>
          <p:cNvSpPr>
            <a:spLocks noGrp="1"/>
          </p:cNvSpPr>
          <p:nvPr>
            <p:ph idx="1"/>
          </p:nvPr>
        </p:nvSpPr>
        <p:spPr>
          <a:xfrm>
            <a:off x="0" y="685800"/>
            <a:ext cx="9144000" cy="6172200"/>
          </a:xfrm>
        </p:spPr>
        <p:txBody>
          <a:bodyPr>
            <a:normAutofit fontScale="77500" lnSpcReduction="20000"/>
          </a:bodyPr>
          <a:lstStyle/>
          <a:p>
            <a:r>
              <a:rPr lang="en-US" dirty="0" smtClean="0"/>
              <a:t>“In the service of the earthly sanctuary, which, as we have seen, is a figure of the service in the heavenly, when the high priest on the Day of Atonement entered the most holy place, the ministration in the first apartment ceased. God commanded: "There shall be no man in the tabernacle of the congregation when he goeth in to make an atonement in the holy place, until he comes out." Leviticus 16:17. So when Christ entered the holy of holies to perform the closing work of the atonement, He ceased His ministration in the first apartment. But when the ministration in the first apartment ended, the ministration in the second apartment began. When in the typical service the high priest left the holy on the Day of Atonement, he went in before God to present the blood of the sin offering in behalf of all Israel who truly repented of their sins. So Christ had only completed one part of His work as our intercessor, to enter upon another portion of the work, and He still pleaded His blood before the Father in behalf of sinners. </a:t>
            </a:r>
          </a:p>
          <a:p>
            <a:r>
              <a:rPr lang="en-US" dirty="0" smtClean="0"/>
              <a:t>This subject was not understood by Adventists in 1844.”  GC, pgs. 428,429</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b="1" i="1" u="sng" dirty="0" smtClean="0">
                <a:solidFill>
                  <a:srgbClr val="7030A0"/>
                </a:solidFill>
              </a:rPr>
              <a:t>No Room for Lip Service Christianity</a:t>
            </a:r>
            <a:endParaRPr lang="en-US" b="1" i="1" u="sng" dirty="0">
              <a:solidFill>
                <a:srgbClr val="7030A0"/>
              </a:solidFill>
            </a:endParaRPr>
          </a:p>
        </p:txBody>
      </p:sp>
      <p:sp>
        <p:nvSpPr>
          <p:cNvPr id="3" name="Content Placeholder 2"/>
          <p:cNvSpPr>
            <a:spLocks noGrp="1"/>
          </p:cNvSpPr>
          <p:nvPr>
            <p:ph sz="half" idx="1"/>
          </p:nvPr>
        </p:nvSpPr>
        <p:spPr>
          <a:xfrm>
            <a:off x="0" y="685800"/>
            <a:ext cx="4495800" cy="6172200"/>
          </a:xfrm>
        </p:spPr>
        <p:txBody>
          <a:bodyPr>
            <a:normAutofit/>
          </a:bodyPr>
          <a:lstStyle/>
          <a:p>
            <a:r>
              <a:rPr lang="en-US" dirty="0" smtClean="0"/>
              <a:t>The judgment hour message does not allow someone to simply believe in God/Christ  without a genuine transformation of life.  The gospel of Christ is not an excuse for sinful living, but the power of God to change a person’s life and to live in harmony with all 10 commandments!!!</a:t>
            </a:r>
            <a:endParaRPr lang="en-US" dirty="0"/>
          </a:p>
        </p:txBody>
      </p:sp>
      <p:pic>
        <p:nvPicPr>
          <p:cNvPr id="5" name="Content Placeholder 4" descr="index.jpg"/>
          <p:cNvPicPr>
            <a:picLocks noGrp="1" noChangeAspect="1"/>
          </p:cNvPicPr>
          <p:nvPr>
            <p:ph sz="half" idx="2"/>
          </p:nvPr>
        </p:nvPicPr>
        <p:blipFill>
          <a:blip r:embed="rId2" cstate="print"/>
          <a:stretch>
            <a:fillRect/>
          </a:stretch>
        </p:blipFill>
        <p:spPr>
          <a:xfrm>
            <a:off x="4495800" y="762000"/>
            <a:ext cx="4648200" cy="60960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C00000"/>
                </a:solidFill>
                <a:latin typeface="Algerian" pitchFamily="82" charset="0"/>
              </a:rPr>
              <a:t>The Time Prophecy</a:t>
            </a:r>
            <a:endParaRPr lang="en-US" u="sng" dirty="0">
              <a:solidFill>
                <a:srgbClr val="C00000"/>
              </a:solidFill>
              <a:latin typeface="Algerian" pitchFamily="82" charset="0"/>
            </a:endParaRPr>
          </a:p>
        </p:txBody>
      </p:sp>
      <p:sp>
        <p:nvSpPr>
          <p:cNvPr id="3" name="Content Placeholder 2"/>
          <p:cNvSpPr>
            <a:spLocks noGrp="1"/>
          </p:cNvSpPr>
          <p:nvPr>
            <p:ph sz="half" idx="1"/>
          </p:nvPr>
        </p:nvSpPr>
        <p:spPr>
          <a:xfrm>
            <a:off x="0" y="685800"/>
            <a:ext cx="4572000" cy="6172200"/>
          </a:xfrm>
        </p:spPr>
        <p:txBody>
          <a:bodyPr>
            <a:noAutofit/>
          </a:bodyPr>
          <a:lstStyle/>
          <a:p>
            <a:r>
              <a:rPr lang="en-US" sz="3200" dirty="0" smtClean="0"/>
              <a:t>“for the hour of his judgment is come:”  Rev. 14:7  Where in the Bible is there a time prophecy connected to the judgment/cleansing of the sanctuary?.“Unto two thousand and three hundred days; then shall the sanctuary be cleansed.”  Daniel 8:14</a:t>
            </a:r>
            <a:endParaRPr lang="en-US" sz="3200" dirty="0"/>
          </a:p>
        </p:txBody>
      </p:sp>
      <p:sp>
        <p:nvSpPr>
          <p:cNvPr id="4" name="Content Placeholder 3"/>
          <p:cNvSpPr>
            <a:spLocks noGrp="1"/>
          </p:cNvSpPr>
          <p:nvPr>
            <p:ph sz="half" idx="2"/>
          </p:nvPr>
        </p:nvSpPr>
        <p:spPr>
          <a:xfrm>
            <a:off x="4648200" y="685800"/>
            <a:ext cx="4495800" cy="6172200"/>
          </a:xfrm>
        </p:spPr>
        <p:txBody>
          <a:bodyPr>
            <a:normAutofit fontScale="85000" lnSpcReduction="10000"/>
          </a:bodyPr>
          <a:lstStyle/>
          <a:p>
            <a:r>
              <a:rPr lang="en-US" dirty="0" smtClean="0"/>
              <a:t>There is a distinct tie between Daniel 8:14-Revelation 14:7 and Leviticus 16.</a:t>
            </a:r>
          </a:p>
          <a:p>
            <a:r>
              <a:rPr lang="en-US" dirty="0" smtClean="0"/>
              <a:t>“Both the prophecy of Daniel 8:14, "Unto two thousand and three hundred days; then shall the sanctuary be cleansed," and the first angel's message, "Fear God, and give glory to Him; for the hour of His judgment is come," pointed to Christ's ministration in the most holy place, to the investigative judgment, and not to the coming of Christ for the redemption of His people and the destruction of the wicked.”  GC, pg. 424</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i="1" u="sng" dirty="0" smtClean="0">
                <a:solidFill>
                  <a:srgbClr val="FF0000"/>
                </a:solidFill>
                <a:latin typeface="Algerian" pitchFamily="82" charset="0"/>
              </a:rPr>
              <a:t>2,300 Years</a:t>
            </a:r>
            <a:endParaRPr lang="en-US" i="1" u="sng" dirty="0">
              <a:solidFill>
                <a:srgbClr val="FF0000"/>
              </a:solidFill>
              <a:latin typeface="Algerian" pitchFamily="82" charset="0"/>
            </a:endParaRPr>
          </a:p>
        </p:txBody>
      </p:sp>
      <p:sp>
        <p:nvSpPr>
          <p:cNvPr id="3" name="Content Placeholder 2"/>
          <p:cNvSpPr>
            <a:spLocks noGrp="1"/>
          </p:cNvSpPr>
          <p:nvPr>
            <p:ph idx="1"/>
          </p:nvPr>
        </p:nvSpPr>
        <p:spPr>
          <a:xfrm>
            <a:off x="0" y="762000"/>
            <a:ext cx="9144000" cy="6096000"/>
          </a:xfrm>
        </p:spPr>
        <p:txBody>
          <a:bodyPr>
            <a:normAutofit/>
          </a:bodyPr>
          <a:lstStyle/>
          <a:p>
            <a:r>
              <a:rPr lang="en-US" sz="3600" dirty="0" smtClean="0"/>
              <a:t>Daniel 8 is fascinating.  The only part of the prophecy that Daniel didn’t understand was the 2,300 years.  “And the vision of the evening and the morning which was told is true: wherefore shut thou up the vision; for it shall be for many days.  And I Daniel fainted, and was sick certain days; afterward I rose up, and did the king's business; and </a:t>
            </a:r>
            <a:r>
              <a:rPr lang="en-US" sz="3600" u="sng" dirty="0" smtClean="0"/>
              <a:t>I was astonished at the vision, but none understood it.”  </a:t>
            </a:r>
            <a:r>
              <a:rPr lang="en-US" sz="3600" dirty="0" smtClean="0"/>
              <a:t>Daniel 9 would give us the answer.</a:t>
            </a:r>
            <a:endParaRPr lang="en-US" sz="3600" u="sng"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smtClean="0">
                <a:solidFill>
                  <a:srgbClr val="FF0000"/>
                </a:solidFill>
                <a:latin typeface="Algerian" pitchFamily="82" charset="0"/>
              </a:rPr>
              <a:t>A Starting Date</a:t>
            </a:r>
            <a:endParaRPr lang="en-US" b="1" i="1" u="sng" dirty="0">
              <a:solidFill>
                <a:srgbClr val="FF0000"/>
              </a:solidFill>
              <a:latin typeface="Algerian" pitchFamily="82" charset="0"/>
            </a:endParaRPr>
          </a:p>
        </p:txBody>
      </p:sp>
      <p:sp>
        <p:nvSpPr>
          <p:cNvPr id="3" name="Content Placeholder 2"/>
          <p:cNvSpPr>
            <a:spLocks noGrp="1"/>
          </p:cNvSpPr>
          <p:nvPr>
            <p:ph idx="1"/>
          </p:nvPr>
        </p:nvSpPr>
        <p:spPr>
          <a:xfrm>
            <a:off x="0" y="685800"/>
            <a:ext cx="9144000" cy="6172200"/>
          </a:xfrm>
        </p:spPr>
        <p:txBody>
          <a:bodyPr>
            <a:normAutofit fontScale="70000" lnSpcReduction="20000"/>
          </a:bodyPr>
          <a:lstStyle/>
          <a:p>
            <a:r>
              <a:rPr lang="en-US" sz="3800" dirty="0" smtClean="0"/>
              <a:t>“And he informed me, and talked with me, and said, O Daniel, I am now come forth to give thee </a:t>
            </a:r>
            <a:r>
              <a:rPr lang="en-US" sz="3800" u="sng" dirty="0" smtClean="0"/>
              <a:t>skill and understanding.</a:t>
            </a:r>
            <a:r>
              <a:rPr lang="en-US" sz="3800" dirty="0" smtClean="0"/>
              <a:t>  At the beginning of thy supplications the commandment came forth, and I am come to shew thee; for thou art greatly beloved: therefore </a:t>
            </a:r>
            <a:r>
              <a:rPr lang="en-US" sz="3800" u="sng" dirty="0" smtClean="0"/>
              <a:t>understand the matter, and consider the vision.  </a:t>
            </a:r>
            <a:r>
              <a:rPr lang="en-US" sz="3800" dirty="0" smtClean="0"/>
              <a:t>Seventy weeks are determined upon thy people and upon thy holy city, to finish the transgression, and to make an end of sins, and to make reconciliation for iniquity, and to bring in everlasting righteousness, and to seal up the vision and prophecy, and to anoint the most Holy</a:t>
            </a:r>
            <a:r>
              <a:rPr lang="en-US" sz="3800" u="sng" dirty="0" smtClean="0"/>
              <a:t>.  Know therefore and understand, that from the going forth of the commandment to restore and to build Jerusalem </a:t>
            </a:r>
            <a:r>
              <a:rPr lang="en-US" sz="3800" dirty="0" smtClean="0"/>
              <a:t>unto the Messiah the Prince shall be seven weeks, and threescore and two weeks: the street shall be built again, and the wall, even in troublous times.” Daniel 9:22-25   Gabriel comes back to explain the 2,300.  He begins by saying that a period of 490 years are cut off from the 2,300.  He then says that the starting point is the command to restore and build Jerusalem</a:t>
            </a:r>
            <a:r>
              <a:rPr lang="en-US" dirty="0" smtClean="0"/>
              <a:t>.</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0070C0"/>
                </a:solidFill>
                <a:latin typeface="Algerian" pitchFamily="82" charset="0"/>
              </a:rPr>
              <a:t>The Time Explained</a:t>
            </a:r>
            <a:endParaRPr lang="en-US" u="sng" dirty="0">
              <a:solidFill>
                <a:srgbClr val="0070C0"/>
              </a:solidFill>
              <a:latin typeface="Algerian" pitchFamily="82"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0" y="685800"/>
            <a:ext cx="8991600" cy="61722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0070C0"/>
                </a:solidFill>
                <a:latin typeface="Algerian" pitchFamily="82" charset="0"/>
              </a:rPr>
              <a:t>Confirmation</a:t>
            </a:r>
            <a:endParaRPr lang="en-US" u="sng" dirty="0">
              <a:solidFill>
                <a:srgbClr val="0070C0"/>
              </a:solidFill>
              <a:latin typeface="Algerian" pitchFamily="82" charset="0"/>
            </a:endParaRPr>
          </a:p>
        </p:txBody>
      </p:sp>
      <p:sp>
        <p:nvSpPr>
          <p:cNvPr id="3" name="Content Placeholder 2"/>
          <p:cNvSpPr>
            <a:spLocks noGrp="1"/>
          </p:cNvSpPr>
          <p:nvPr>
            <p:ph idx="1"/>
          </p:nvPr>
        </p:nvSpPr>
        <p:spPr>
          <a:xfrm>
            <a:off x="0" y="685800"/>
            <a:ext cx="9144000" cy="6172200"/>
          </a:xfrm>
        </p:spPr>
        <p:txBody>
          <a:bodyPr>
            <a:normAutofit fontScale="77500" lnSpcReduction="20000"/>
          </a:bodyPr>
          <a:lstStyle/>
          <a:p>
            <a:r>
              <a:rPr lang="en-US" dirty="0" smtClean="0"/>
              <a:t>“The 2300 days had been found to begin when the commandment of Artaxerxes for the restoration and building of Jerusalem went into effect, in the autumn of 457 B.C. Taking this as the starting point, there was perfect harmony in the application of all the events foretold in the explanation of that period in Daniel 9:25-27. Sixty-nine weeks, the first 483 of the 2300 years, were to reach to the Messiah, the Anointed One; and Christ's baptism and anointing by the Holy Spirit, A.D. 27, exactly fulfilled the specification. In the midst of the seventieth week, Messiah was to be cut off. Three and a half years after His baptism, Christ was crucified, in the spring of A.D. 31. The seventy weeks, or 490 years, were to pertain especially to the Jews. At the expiration of this period the nation sealed its rejection of Christ by the persecution of His disciples, and the apostles turned to the Gentiles, A.D. 34. The first 490 years of the 2300 having then ended, 1810 years would remain. From A.D. 34, 1810 years extend to 1844. "Then," said the angel, "shall the sanctuary be cleansed." All the preceding specifications of the prophecy had been unquestionably fulfilled at the time appointed.”  GC, pg. 410</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i="1" u="sng" dirty="0" smtClean="0">
                <a:solidFill>
                  <a:srgbClr val="C00000"/>
                </a:solidFill>
              </a:rPr>
              <a:t>Three Angels Speaking</a:t>
            </a:r>
            <a:endParaRPr lang="en-US" b="1" i="1" u="sng" dirty="0">
              <a:solidFill>
                <a:srgbClr val="C00000"/>
              </a:solidFill>
            </a:endParaRPr>
          </a:p>
        </p:txBody>
      </p:sp>
      <p:sp>
        <p:nvSpPr>
          <p:cNvPr id="4" name="Content Placeholder 3"/>
          <p:cNvSpPr>
            <a:spLocks noGrp="1"/>
          </p:cNvSpPr>
          <p:nvPr>
            <p:ph sz="half" idx="2"/>
          </p:nvPr>
        </p:nvSpPr>
        <p:spPr>
          <a:xfrm>
            <a:off x="4648200" y="685800"/>
            <a:ext cx="4495800" cy="6172200"/>
          </a:xfrm>
        </p:spPr>
        <p:txBody>
          <a:bodyPr>
            <a:normAutofit fontScale="85000" lnSpcReduction="20000"/>
          </a:bodyPr>
          <a:lstStyle/>
          <a:p>
            <a:r>
              <a:rPr lang="en-US" dirty="0" smtClean="0"/>
              <a:t>   “These three angels represent the people who accept the light of God's messages, and go forth as His agents to sound the warning throughout the length and breadth of the earth. Christ declared to His followers, "Ye are the light of the world." To every soul that accepts Jesus, the cross of Calvary speaks: "Behold the worth of the soul. 'Go ye into all the world, and preach the Gospel to every creature.'" </a:t>
            </a:r>
            <a:r>
              <a:rPr lang="en-US" u="sng" dirty="0" smtClean="0"/>
              <a:t>Nothing is to be permitted to hinder this work. It is the all-important work for this time, and it is to be far-reaching as eternity. </a:t>
            </a:r>
            <a:r>
              <a:rPr lang="en-US" dirty="0" smtClean="0"/>
              <a:t>“{ST, January 25, 1910 par. 5}</a:t>
            </a:r>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685800"/>
            <a:ext cx="4800600" cy="61722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i="1" u="sng" dirty="0" smtClean="0">
                <a:solidFill>
                  <a:srgbClr val="FF0000"/>
                </a:solidFill>
                <a:latin typeface="Algerian" pitchFamily="82" charset="0"/>
              </a:rPr>
              <a:t>Summary</a:t>
            </a:r>
            <a:endParaRPr lang="en-US" b="1" i="1" u="sng" dirty="0">
              <a:solidFill>
                <a:srgbClr val="FF0000"/>
              </a:solidFill>
              <a:latin typeface="Algerian" pitchFamily="82" charset="0"/>
            </a:endParaRPr>
          </a:p>
        </p:txBody>
      </p:sp>
      <p:sp>
        <p:nvSpPr>
          <p:cNvPr id="3" name="Content Placeholder 2"/>
          <p:cNvSpPr>
            <a:spLocks noGrp="1"/>
          </p:cNvSpPr>
          <p:nvPr>
            <p:ph idx="1"/>
          </p:nvPr>
        </p:nvSpPr>
        <p:spPr>
          <a:xfrm>
            <a:off x="0" y="609600"/>
            <a:ext cx="9144000" cy="6248400"/>
          </a:xfrm>
        </p:spPr>
        <p:txBody>
          <a:bodyPr>
            <a:normAutofit lnSpcReduction="10000"/>
          </a:bodyPr>
          <a:lstStyle/>
          <a:p>
            <a:r>
              <a:rPr lang="en-US" sz="3600" dirty="0" smtClean="0"/>
              <a:t>1.  The investigative judgment began in 1844.</a:t>
            </a:r>
          </a:p>
          <a:p>
            <a:r>
              <a:rPr lang="en-US" sz="3600" dirty="0" smtClean="0"/>
              <a:t>2.  The time frame for the three angels messages to be given is from around 1844 to the end of time.</a:t>
            </a:r>
          </a:p>
          <a:p>
            <a:r>
              <a:rPr lang="en-US" sz="3600" dirty="0" smtClean="0"/>
              <a:t>3.  This Biblical and beautiful teaching is clearly marked in Scripture.</a:t>
            </a:r>
          </a:p>
          <a:p>
            <a:r>
              <a:rPr lang="en-US" sz="3600" dirty="0" smtClean="0"/>
              <a:t>4.  God raised up a people at that time to give these messages.  These messages make the people who they are.</a:t>
            </a:r>
          </a:p>
          <a:p>
            <a:r>
              <a:rPr lang="en-US" sz="3600" dirty="0" smtClean="0"/>
              <a:t>5. By how people respond to these messages will determine their/our destiny!  (Rev. 6)</a:t>
            </a:r>
            <a:endParaRPr lang="en-US" sz="3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smtClean="0">
                <a:solidFill>
                  <a:srgbClr val="0070C0"/>
                </a:solidFill>
              </a:rPr>
              <a:t>‘Worship Him’</a:t>
            </a:r>
            <a:endParaRPr lang="en-US" b="1" i="1" u="sng" dirty="0">
              <a:solidFill>
                <a:srgbClr val="0070C0"/>
              </a:solidFill>
            </a:endParaRPr>
          </a:p>
        </p:txBody>
      </p:sp>
      <p:sp>
        <p:nvSpPr>
          <p:cNvPr id="3" name="Content Placeholder 2"/>
          <p:cNvSpPr>
            <a:spLocks noGrp="1"/>
          </p:cNvSpPr>
          <p:nvPr>
            <p:ph idx="1"/>
          </p:nvPr>
        </p:nvSpPr>
        <p:spPr>
          <a:xfrm>
            <a:off x="0" y="685800"/>
            <a:ext cx="9144000" cy="6172200"/>
          </a:xfrm>
        </p:spPr>
        <p:txBody>
          <a:bodyPr>
            <a:noAutofit/>
          </a:bodyPr>
          <a:lstStyle/>
          <a:p>
            <a:r>
              <a:rPr lang="en-US" sz="4000" dirty="0" smtClean="0"/>
              <a:t>“Fear God, and give glory to him; for the hour of his judgment is come: and </a:t>
            </a:r>
            <a:r>
              <a:rPr lang="en-US" sz="4000" u="sng" dirty="0" smtClean="0"/>
              <a:t>worship him that made heaven, and earth, and the sea, and the fountains of waters.”</a:t>
            </a:r>
            <a:r>
              <a:rPr lang="en-US" sz="4000" dirty="0" smtClean="0"/>
              <a:t>  We are called upon to worship the Creator.  As we have seen, worship is tied to the 10 commandments.  True worship is honoring God’s commands and false worship is honoring man made traditions.</a:t>
            </a:r>
            <a:endParaRPr lang="en-US" sz="4000" u="sng"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0070C0"/>
                </a:solidFill>
                <a:latin typeface="Algerian" pitchFamily="82" charset="0"/>
              </a:rPr>
              <a:t>Christ and worship</a:t>
            </a:r>
            <a:endParaRPr lang="en-US" u="sng" dirty="0">
              <a:solidFill>
                <a:srgbClr val="0070C0"/>
              </a:solidFill>
              <a:latin typeface="Algerian" pitchFamily="82" charset="0"/>
            </a:endParaRPr>
          </a:p>
        </p:txBody>
      </p:sp>
      <p:sp>
        <p:nvSpPr>
          <p:cNvPr id="3" name="Content Placeholder 2"/>
          <p:cNvSpPr>
            <a:spLocks noGrp="1"/>
          </p:cNvSpPr>
          <p:nvPr>
            <p:ph sz="half" idx="1"/>
          </p:nvPr>
        </p:nvSpPr>
        <p:spPr>
          <a:xfrm>
            <a:off x="0" y="762000"/>
            <a:ext cx="4876800" cy="6096000"/>
          </a:xfrm>
        </p:spPr>
        <p:txBody>
          <a:bodyPr>
            <a:noAutofit/>
          </a:bodyPr>
          <a:lstStyle/>
          <a:p>
            <a:r>
              <a:rPr lang="en-US" sz="3400" dirty="0" smtClean="0"/>
              <a:t>“But he answered and said unto them, Why do ye also transgress the </a:t>
            </a:r>
            <a:r>
              <a:rPr lang="en-US" sz="3400" u="sng" dirty="0" smtClean="0"/>
              <a:t>commandment of God by your tradition?... </a:t>
            </a:r>
            <a:r>
              <a:rPr lang="en-US" sz="3400" dirty="0" smtClean="0"/>
              <a:t>But </a:t>
            </a:r>
            <a:r>
              <a:rPr lang="en-US" sz="3400" u="sng" dirty="0" smtClean="0"/>
              <a:t>in vain they do worship me, teaching for doctrines the commandments of men.”   </a:t>
            </a:r>
            <a:r>
              <a:rPr lang="en-US" sz="3400" dirty="0" smtClean="0"/>
              <a:t>Matthew 15:2,9</a:t>
            </a:r>
            <a:endParaRPr lang="en-US" sz="3400" u="sng" dirty="0"/>
          </a:p>
        </p:txBody>
      </p:sp>
      <p:sp>
        <p:nvSpPr>
          <p:cNvPr id="4" name="Content Placeholder 3"/>
          <p:cNvSpPr>
            <a:spLocks noGrp="1"/>
          </p:cNvSpPr>
          <p:nvPr>
            <p:ph sz="half" idx="2"/>
          </p:nvPr>
        </p:nvSpPr>
        <p:spPr>
          <a:xfrm>
            <a:off x="4953000" y="685800"/>
            <a:ext cx="4191000" cy="6172200"/>
          </a:xfrm>
        </p:spPr>
        <p:txBody>
          <a:bodyPr>
            <a:normAutofit/>
          </a:bodyPr>
          <a:lstStyle/>
          <a:p>
            <a:r>
              <a:rPr lang="en-US" dirty="0" smtClean="0"/>
              <a:t>Again……………………………</a:t>
            </a:r>
          </a:p>
          <a:p>
            <a:r>
              <a:rPr lang="en-US" dirty="0" smtClean="0"/>
              <a:t>True Worship-honoring God’s commandments.</a:t>
            </a:r>
          </a:p>
          <a:p>
            <a:r>
              <a:rPr lang="en-US" dirty="0" smtClean="0"/>
              <a:t>False Worship-honoring man’s traditions.</a:t>
            </a:r>
          </a:p>
          <a:p>
            <a:r>
              <a:rPr lang="en-US" dirty="0" smtClean="0"/>
              <a:t>Revelation 14:7 calls upon the world to honor the commandment that reveals God as the Creator.  Which commandment is that?</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7030A0"/>
                </a:solidFill>
                <a:latin typeface="Algerian" pitchFamily="82" charset="0"/>
              </a:rPr>
              <a:t>The Sabbath</a:t>
            </a:r>
            <a:endParaRPr lang="en-US" u="sng" dirty="0">
              <a:solidFill>
                <a:srgbClr val="7030A0"/>
              </a:solidFill>
              <a:latin typeface="Algerian" pitchFamily="82" charset="0"/>
            </a:endParaRPr>
          </a:p>
        </p:txBody>
      </p:sp>
      <p:sp>
        <p:nvSpPr>
          <p:cNvPr id="3" name="Content Placeholder 2"/>
          <p:cNvSpPr>
            <a:spLocks noGrp="1"/>
          </p:cNvSpPr>
          <p:nvPr>
            <p:ph sz="half" idx="1"/>
          </p:nvPr>
        </p:nvSpPr>
        <p:spPr>
          <a:xfrm>
            <a:off x="0" y="762000"/>
            <a:ext cx="4495800" cy="6096000"/>
          </a:xfrm>
        </p:spPr>
        <p:txBody>
          <a:bodyPr>
            <a:normAutofit fontScale="85000" lnSpcReduction="10000"/>
          </a:bodyPr>
          <a:lstStyle/>
          <a:p>
            <a:r>
              <a:rPr lang="en-US" dirty="0" smtClean="0"/>
              <a:t>“Remember the sabbath day, to keep it holy.  Six days shalt thou labour, and do all thy work:  But the seventh day is the sabbath of the LORD thy God: in it thou shalt not do any work, thou, nor thy son, nor thy daughter, thy manservant, nor thy maidservant, nor thy cattle, nor thy stranger that is within thy gates</a:t>
            </a:r>
            <a:r>
              <a:rPr lang="en-US" u="sng" dirty="0" smtClean="0"/>
              <a:t>:  For in six days the LORD made heaven and earth, the sea, and all that in them is, and rested the seventh day:</a:t>
            </a:r>
            <a:r>
              <a:rPr lang="en-US" dirty="0" smtClean="0"/>
              <a:t> wherefore the LORD blessed the sabbath day, and hallowed it.”    Exodus 20:8-11</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648200" y="762000"/>
            <a:ext cx="4495800" cy="60960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smtClean="0">
                <a:solidFill>
                  <a:srgbClr val="FF0000"/>
                </a:solidFill>
              </a:rPr>
              <a:t>The Beneficent Creator</a:t>
            </a:r>
            <a:endParaRPr lang="en-US" b="1" i="1" u="sng" dirty="0">
              <a:solidFill>
                <a:srgbClr val="FF0000"/>
              </a:solidFill>
            </a:endParaRPr>
          </a:p>
        </p:txBody>
      </p:sp>
      <p:sp>
        <p:nvSpPr>
          <p:cNvPr id="4" name="Content Placeholder 3"/>
          <p:cNvSpPr>
            <a:spLocks noGrp="1"/>
          </p:cNvSpPr>
          <p:nvPr>
            <p:ph sz="half" idx="2"/>
          </p:nvPr>
        </p:nvSpPr>
        <p:spPr>
          <a:xfrm>
            <a:off x="4495800" y="762000"/>
            <a:ext cx="4648200" cy="6096000"/>
          </a:xfrm>
        </p:spPr>
        <p:txBody>
          <a:bodyPr>
            <a:normAutofit fontScale="85000" lnSpcReduction="10000"/>
          </a:bodyPr>
          <a:lstStyle/>
          <a:p>
            <a:pPr>
              <a:buNone/>
            </a:pPr>
            <a:r>
              <a:rPr lang="en-US" dirty="0" smtClean="0"/>
              <a:t>     “ To all who receive the Sabbath as a sign of Christ's creative and redeeming power, it will be a delight. Seeing Christ in it, they delight themselves in Him. </a:t>
            </a:r>
            <a:r>
              <a:rPr lang="en-US" u="sng" dirty="0" smtClean="0"/>
              <a:t>The Sabbath points them to the works of creation as an evidence of His mighty power in redemption. While it calls to mind the lost peace of Eden, it tells of peace restored through the Saviour.</a:t>
            </a:r>
            <a:r>
              <a:rPr lang="en-US" dirty="0" smtClean="0"/>
              <a:t> And every object in nature repeats His invitation, "Come unto Me, all ye that labor and are heavy-laden, and I will give you rest." Matt 11:28.  DA, 289</a:t>
            </a:r>
            <a:endParaRPr lang="en-US"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0" y="685800"/>
            <a:ext cx="4495800" cy="61722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smtClean="0">
                <a:solidFill>
                  <a:srgbClr val="FF0000"/>
                </a:solidFill>
              </a:rPr>
              <a:t>Worship the Creator</a:t>
            </a:r>
            <a:endParaRPr lang="en-US" b="1" i="1" u="sng" dirty="0">
              <a:solidFill>
                <a:srgbClr val="FF0000"/>
              </a:solidFill>
            </a:endParaRPr>
          </a:p>
        </p:txBody>
      </p:sp>
      <p:sp>
        <p:nvSpPr>
          <p:cNvPr id="3" name="Content Placeholder 2"/>
          <p:cNvSpPr>
            <a:spLocks noGrp="1"/>
          </p:cNvSpPr>
          <p:nvPr>
            <p:ph sz="half" idx="1"/>
          </p:nvPr>
        </p:nvSpPr>
        <p:spPr>
          <a:xfrm>
            <a:off x="0" y="685800"/>
            <a:ext cx="4495800" cy="6172200"/>
          </a:xfrm>
        </p:spPr>
        <p:txBody>
          <a:bodyPr>
            <a:normAutofit/>
          </a:bodyPr>
          <a:lstStyle/>
          <a:p>
            <a:r>
              <a:rPr lang="en-US" dirty="0" smtClean="0"/>
              <a:t>The Sabbath reveals Christ as Creator/Redeemer.  It reveals His power to create and recreate.  “ Speak thou also unto the children of Israel, saying, Verily </a:t>
            </a:r>
            <a:r>
              <a:rPr lang="en-US" u="sng" dirty="0" smtClean="0"/>
              <a:t>my sabbaths </a:t>
            </a:r>
            <a:r>
              <a:rPr lang="en-US" dirty="0" smtClean="0"/>
              <a:t>ye shall keep: for it is a sign between me and you throughout your generations</a:t>
            </a:r>
            <a:r>
              <a:rPr lang="en-US" u="sng" dirty="0" smtClean="0"/>
              <a:t>; that ye may know that I am the LORD that doth sanctify you. </a:t>
            </a:r>
            <a:r>
              <a:rPr lang="en-US" dirty="0" smtClean="0"/>
              <a:t>“  Exodus 31:13</a:t>
            </a:r>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572000" y="685800"/>
            <a:ext cx="4572000" cy="61722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i="1" u="sng" dirty="0" smtClean="0">
                <a:solidFill>
                  <a:srgbClr val="0070C0"/>
                </a:solidFill>
                <a:latin typeface="Algerian" pitchFamily="82" charset="0"/>
              </a:rPr>
              <a:t>The Sabbath/Saturday</a:t>
            </a:r>
            <a:endParaRPr lang="en-US" b="1" i="1" u="sng" dirty="0">
              <a:solidFill>
                <a:srgbClr val="0070C0"/>
              </a:solidFill>
              <a:latin typeface="Algerian" pitchFamily="82" charset="0"/>
            </a:endParaRPr>
          </a:p>
        </p:txBody>
      </p:sp>
      <p:pic>
        <p:nvPicPr>
          <p:cNvPr id="5" name="Content Placeholder 4" descr="images.jpg"/>
          <p:cNvPicPr>
            <a:picLocks noGrp="1" noChangeAspect="1"/>
          </p:cNvPicPr>
          <p:nvPr>
            <p:ph sz="half" idx="1"/>
          </p:nvPr>
        </p:nvPicPr>
        <p:blipFill>
          <a:blip r:embed="rId2" cstate="print"/>
          <a:stretch>
            <a:fillRect/>
          </a:stretch>
        </p:blipFill>
        <p:spPr>
          <a:xfrm>
            <a:off x="0" y="838200"/>
            <a:ext cx="4648200" cy="6019800"/>
          </a:xfrm>
        </p:spPr>
      </p:pic>
      <p:sp>
        <p:nvSpPr>
          <p:cNvPr id="4" name="Content Placeholder 3"/>
          <p:cNvSpPr>
            <a:spLocks noGrp="1"/>
          </p:cNvSpPr>
          <p:nvPr>
            <p:ph sz="half" idx="2"/>
          </p:nvPr>
        </p:nvSpPr>
        <p:spPr>
          <a:xfrm>
            <a:off x="4648200" y="762000"/>
            <a:ext cx="4495800" cy="6096000"/>
          </a:xfrm>
        </p:spPr>
        <p:txBody>
          <a:bodyPr>
            <a:normAutofit/>
          </a:bodyPr>
          <a:lstStyle/>
          <a:p>
            <a:r>
              <a:rPr lang="en-US" dirty="0" smtClean="0"/>
              <a:t>1.  The Sabbath is not convenient.</a:t>
            </a:r>
          </a:p>
          <a:p>
            <a:r>
              <a:rPr lang="en-US" dirty="0" smtClean="0"/>
              <a:t>2.  The Sabbath does not fit into Friday night dances, games, or graduations.</a:t>
            </a:r>
          </a:p>
          <a:p>
            <a:r>
              <a:rPr lang="en-US" dirty="0" smtClean="0"/>
              <a:t>3.  The Sabbath goes completely opposite the world.</a:t>
            </a:r>
          </a:p>
          <a:p>
            <a:r>
              <a:rPr lang="en-US" dirty="0" smtClean="0"/>
              <a:t>4.  The Sabbath is still the way of peace, rest, and contentment!</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smtClean="0">
                <a:solidFill>
                  <a:srgbClr val="00B050"/>
                </a:solidFill>
              </a:rPr>
              <a:t>The First Angels Message</a:t>
            </a:r>
            <a:endParaRPr lang="en-US" b="1" i="1" u="sng" dirty="0">
              <a:solidFill>
                <a:srgbClr val="00B050"/>
              </a:solidFill>
            </a:endParaRPr>
          </a:p>
        </p:txBody>
      </p:sp>
      <p:sp>
        <p:nvSpPr>
          <p:cNvPr id="3" name="Content Placeholder 2"/>
          <p:cNvSpPr>
            <a:spLocks noGrp="1"/>
          </p:cNvSpPr>
          <p:nvPr>
            <p:ph idx="1"/>
          </p:nvPr>
        </p:nvSpPr>
        <p:spPr>
          <a:xfrm>
            <a:off x="0" y="685800"/>
            <a:ext cx="9144000" cy="6172200"/>
          </a:xfrm>
        </p:spPr>
        <p:txBody>
          <a:bodyPr>
            <a:normAutofit/>
          </a:bodyPr>
          <a:lstStyle/>
          <a:p>
            <a:r>
              <a:rPr lang="en-US" dirty="0" smtClean="0"/>
              <a:t>1.  Exalts Christ and the ten commandments.  Christ alone can help the helpless to obey.</a:t>
            </a:r>
          </a:p>
          <a:p>
            <a:r>
              <a:rPr lang="en-US" dirty="0" smtClean="0"/>
              <a:t>2.  Exalts health principles and their importance to keep the mind/body clear to discern the voice of Christ.</a:t>
            </a:r>
          </a:p>
          <a:p>
            <a:r>
              <a:rPr lang="en-US" dirty="0" smtClean="0"/>
              <a:t>3.  Exalts Christ as our High Priest in the Most Holy Place since 1844 and His desire to cleanse us from all sin.</a:t>
            </a:r>
          </a:p>
          <a:p>
            <a:r>
              <a:rPr lang="en-US" dirty="0" smtClean="0"/>
              <a:t>4.  Exalts the Sabbath as Christ’s sign in Creation/Redemption.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i="1" u="sng" dirty="0" smtClean="0">
                <a:solidFill>
                  <a:srgbClr val="0070C0"/>
                </a:solidFill>
              </a:rPr>
              <a:t>Potent</a:t>
            </a:r>
            <a:endParaRPr lang="en-US" b="1" i="1" u="sng" dirty="0">
              <a:solidFill>
                <a:srgbClr val="0070C0"/>
              </a:solidFill>
            </a:endParaRPr>
          </a:p>
        </p:txBody>
      </p:sp>
      <p:sp>
        <p:nvSpPr>
          <p:cNvPr id="3" name="Content Placeholder 2"/>
          <p:cNvSpPr>
            <a:spLocks noGrp="1"/>
          </p:cNvSpPr>
          <p:nvPr>
            <p:ph idx="1"/>
          </p:nvPr>
        </p:nvSpPr>
        <p:spPr>
          <a:xfrm>
            <a:off x="0" y="685800"/>
            <a:ext cx="9144000" cy="6172200"/>
          </a:xfrm>
        </p:spPr>
        <p:txBody>
          <a:bodyPr>
            <a:normAutofit fontScale="92500"/>
          </a:bodyPr>
          <a:lstStyle/>
          <a:p>
            <a:r>
              <a:rPr lang="en-US" dirty="0" smtClean="0"/>
              <a:t>“Prophecy declares that the first angel would make his announcement to "every nation, and kindred, and tongue, and people." The warning of the third angel, which forms a part of the same threefold message, and is the message for this time, will be no less widespread. The banner on which is inscribed, "The commandments of God and the faith of Jesus," is to be raised aloft. The power of the first and second messages is to be intensified in the third. It is represented in the prophecy as being proclaimed with a loud voice by an angel flying in the midst of heaven, </a:t>
            </a:r>
            <a:r>
              <a:rPr lang="en-US" u="sng" dirty="0" smtClean="0"/>
              <a:t>and it will command the attention of the world.” </a:t>
            </a:r>
            <a:r>
              <a:rPr lang="en-US" dirty="0" smtClean="0"/>
              <a:t>{ST, January 25, 1910 par. 12}</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smtClean="0">
                <a:solidFill>
                  <a:srgbClr val="FF0000"/>
                </a:solidFill>
                <a:latin typeface="Algerian" pitchFamily="82" charset="0"/>
              </a:rPr>
              <a:t>The Cleaver</a:t>
            </a:r>
            <a:endParaRPr lang="en-US" b="1" i="1" u="sng" dirty="0">
              <a:solidFill>
                <a:srgbClr val="FF0000"/>
              </a:solidFill>
              <a:latin typeface="Algerian" pitchFamily="82" charset="0"/>
            </a:endParaRPr>
          </a:p>
        </p:txBody>
      </p:sp>
      <p:sp>
        <p:nvSpPr>
          <p:cNvPr id="3" name="Content Placeholder 2"/>
          <p:cNvSpPr>
            <a:spLocks noGrp="1"/>
          </p:cNvSpPr>
          <p:nvPr>
            <p:ph idx="1"/>
          </p:nvPr>
        </p:nvSpPr>
        <p:spPr>
          <a:xfrm>
            <a:off x="0" y="685800"/>
            <a:ext cx="9144000" cy="6172200"/>
          </a:xfrm>
        </p:spPr>
        <p:txBody>
          <a:bodyPr>
            <a:normAutofit/>
          </a:bodyPr>
          <a:lstStyle/>
          <a:p>
            <a:r>
              <a:rPr lang="en-US" dirty="0" smtClean="0"/>
              <a:t>In this day, God has called His church, as He called ancient Israel, to stand as a light in the earth. </a:t>
            </a:r>
            <a:r>
              <a:rPr lang="en-US" u="sng" dirty="0" smtClean="0"/>
              <a:t>By the mighty cleaver of truth,--the messages of the first, second, and third angels,--He has separated a people from the churches and from the world, to bring them into a sacred nearness to Himself. </a:t>
            </a:r>
            <a:r>
              <a:rPr lang="en-US" dirty="0" smtClean="0"/>
              <a:t>He has made them the depositories of His law, and has committed to them the great truths of prophecy for this time. Like the holy oracles committed to ancient Israel</a:t>
            </a:r>
            <a:r>
              <a:rPr lang="en-US" u="sng" dirty="0" smtClean="0"/>
              <a:t>, these are a sacred trust to be communicated to the world. </a:t>
            </a:r>
            <a:r>
              <a:rPr lang="en-US" dirty="0" smtClean="0"/>
              <a:t>{ST, January 25, 1910 par. 11}</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038600" cy="762000"/>
          </a:xfrm>
        </p:spPr>
        <p:txBody>
          <a:bodyPr/>
          <a:lstStyle/>
          <a:p>
            <a:r>
              <a:rPr lang="en-US" b="1" i="1" u="sng" dirty="0" smtClean="0">
                <a:solidFill>
                  <a:srgbClr val="FF0000"/>
                </a:solidFill>
              </a:rPr>
              <a:t>“Fear God”</a:t>
            </a:r>
            <a:endParaRPr lang="en-US" b="1" i="1" u="sng" dirty="0">
              <a:solidFill>
                <a:srgbClr val="FF0000"/>
              </a:solidFill>
            </a:endParaRPr>
          </a:p>
        </p:txBody>
      </p:sp>
      <p:pic>
        <p:nvPicPr>
          <p:cNvPr id="5" name="Content Placeholder 4" descr="images.jpg"/>
          <p:cNvPicPr>
            <a:picLocks noGrp="1" noChangeAspect="1"/>
          </p:cNvPicPr>
          <p:nvPr>
            <p:ph sz="half" idx="1"/>
          </p:nvPr>
        </p:nvPicPr>
        <p:blipFill>
          <a:blip r:embed="rId2" cstate="print"/>
          <a:stretch>
            <a:fillRect/>
          </a:stretch>
        </p:blipFill>
        <p:spPr>
          <a:xfrm>
            <a:off x="0" y="685800"/>
            <a:ext cx="4952999" cy="6172200"/>
          </a:xfrm>
        </p:spPr>
      </p:pic>
      <p:sp>
        <p:nvSpPr>
          <p:cNvPr id="4" name="Content Placeholder 3"/>
          <p:cNvSpPr>
            <a:spLocks noGrp="1"/>
          </p:cNvSpPr>
          <p:nvPr>
            <p:ph sz="half" idx="2"/>
          </p:nvPr>
        </p:nvSpPr>
        <p:spPr>
          <a:xfrm>
            <a:off x="4648200" y="0"/>
            <a:ext cx="4495800" cy="6858000"/>
          </a:xfrm>
        </p:spPr>
        <p:txBody>
          <a:bodyPr>
            <a:normAutofit lnSpcReduction="10000"/>
          </a:bodyPr>
          <a:lstStyle/>
          <a:p>
            <a:r>
              <a:rPr lang="en-US" dirty="0" smtClean="0"/>
              <a:t>“And unto man he said, Behold, </a:t>
            </a:r>
            <a:r>
              <a:rPr lang="en-US" u="sng" dirty="0" smtClean="0"/>
              <a:t>the fear of the Lord,</a:t>
            </a:r>
            <a:r>
              <a:rPr lang="en-US" dirty="0" smtClean="0"/>
              <a:t> that is wisdom; and to </a:t>
            </a:r>
            <a:r>
              <a:rPr lang="en-US" u="sng" dirty="0" smtClean="0"/>
              <a:t>depart from evil </a:t>
            </a:r>
            <a:r>
              <a:rPr lang="en-US" dirty="0" smtClean="0"/>
              <a:t>is understanding. “  Job 28:28</a:t>
            </a:r>
          </a:p>
          <a:p>
            <a:r>
              <a:rPr lang="en-US" dirty="0" smtClean="0"/>
              <a:t>“</a:t>
            </a:r>
            <a:r>
              <a:rPr lang="en-US" u="sng" dirty="0" smtClean="0"/>
              <a:t>The fear of the LORD is to hate evil</a:t>
            </a:r>
            <a:r>
              <a:rPr lang="en-US" dirty="0" smtClean="0"/>
              <a:t>: pride, and arrogancy, and the evil way, and the froward mouth, do I hate. “ Proverbs 8:13</a:t>
            </a:r>
          </a:p>
          <a:p>
            <a:r>
              <a:rPr lang="en-US" dirty="0" smtClean="0"/>
              <a:t>“Let us hear the conclusion of the whole matter: Fear God, and keep his commandments: for this </a:t>
            </a:r>
            <a:r>
              <a:rPr lang="en-US" i="1" dirty="0" smtClean="0"/>
              <a:t>is</a:t>
            </a:r>
            <a:r>
              <a:rPr lang="en-US" dirty="0" smtClean="0"/>
              <a:t> the whole </a:t>
            </a:r>
            <a:r>
              <a:rPr lang="en-US" i="1" dirty="0" smtClean="0"/>
              <a:t>duty</a:t>
            </a:r>
            <a:r>
              <a:rPr lang="en-US" dirty="0" smtClean="0"/>
              <a:t> of man.”  Eccl. 12:13</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i="1" u="sng" dirty="0" smtClean="0">
                <a:solidFill>
                  <a:srgbClr val="FF0000"/>
                </a:solidFill>
                <a:latin typeface="Algerian" pitchFamily="82" charset="0"/>
              </a:rPr>
              <a:t>Hate Evil and keep……..</a:t>
            </a:r>
            <a:endParaRPr lang="en-US" b="1" i="1" u="sng" dirty="0">
              <a:solidFill>
                <a:srgbClr val="FF0000"/>
              </a:solidFill>
              <a:latin typeface="Algerian" pitchFamily="82" charset="0"/>
            </a:endParaRPr>
          </a:p>
        </p:txBody>
      </p:sp>
      <p:pic>
        <p:nvPicPr>
          <p:cNvPr id="5" name="Content Placeholder 4" descr="images.jpg"/>
          <p:cNvPicPr>
            <a:picLocks noGrp="1" noChangeAspect="1"/>
          </p:cNvPicPr>
          <p:nvPr>
            <p:ph sz="half" idx="1"/>
          </p:nvPr>
        </p:nvPicPr>
        <p:blipFill>
          <a:blip r:embed="rId2" cstate="print"/>
          <a:stretch>
            <a:fillRect/>
          </a:stretch>
        </p:blipFill>
        <p:spPr>
          <a:xfrm>
            <a:off x="0" y="609600"/>
            <a:ext cx="4953000" cy="6248400"/>
          </a:xfrm>
        </p:spPr>
      </p:pic>
      <p:sp>
        <p:nvSpPr>
          <p:cNvPr id="4" name="Content Placeholder 3"/>
          <p:cNvSpPr>
            <a:spLocks noGrp="1"/>
          </p:cNvSpPr>
          <p:nvPr>
            <p:ph sz="half" idx="2"/>
          </p:nvPr>
        </p:nvSpPr>
        <p:spPr>
          <a:xfrm>
            <a:off x="4648200" y="685800"/>
            <a:ext cx="4495800" cy="6172200"/>
          </a:xfrm>
        </p:spPr>
        <p:txBody>
          <a:bodyPr>
            <a:normAutofit fontScale="92500" lnSpcReduction="20000"/>
          </a:bodyPr>
          <a:lstStyle/>
          <a:p>
            <a:r>
              <a:rPr lang="en-US" dirty="0" smtClean="0"/>
              <a:t>The phrase ‘Fear God’ calls us to forsake sin and keep all of God’s commands.  Since this is an impossibility for a person to do by themselves, it behooves us to look outside of ourselves for Someone to help us.  “For what the law could not do, in that it was weak through the flesh, God sending his own Son in the likeness of sinful flesh, and for sin, condemned sin in the flesh: </a:t>
            </a:r>
            <a:br>
              <a:rPr lang="en-US" dirty="0" smtClean="0"/>
            </a:br>
            <a:r>
              <a:rPr lang="en-US" dirty="0" smtClean="0"/>
              <a:t> That the righteousness of the law might be fulfilled in us, who walk not after the flesh, but after the Spirit. “  Romans 8:3,4</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b="1" i="1" u="sng" dirty="0" smtClean="0">
                <a:solidFill>
                  <a:srgbClr val="0070C0"/>
                </a:solidFill>
                <a:latin typeface="Algerian" pitchFamily="82" charset="0"/>
              </a:rPr>
              <a:t>Obedience Comes Through Faith</a:t>
            </a:r>
            <a:endParaRPr lang="en-US" b="1" i="1" u="sng" dirty="0">
              <a:solidFill>
                <a:srgbClr val="0070C0"/>
              </a:solidFill>
              <a:latin typeface="Algerian" pitchFamily="82" charset="0"/>
            </a:endParaRPr>
          </a:p>
        </p:txBody>
      </p:sp>
      <p:sp>
        <p:nvSpPr>
          <p:cNvPr id="3" name="Content Placeholder 2"/>
          <p:cNvSpPr>
            <a:spLocks noGrp="1"/>
          </p:cNvSpPr>
          <p:nvPr>
            <p:ph idx="1"/>
          </p:nvPr>
        </p:nvSpPr>
        <p:spPr>
          <a:xfrm>
            <a:off x="0" y="609600"/>
            <a:ext cx="9144000" cy="6248400"/>
          </a:xfrm>
        </p:spPr>
        <p:txBody>
          <a:bodyPr>
            <a:normAutofit fontScale="92500" lnSpcReduction="10000"/>
          </a:bodyPr>
          <a:lstStyle/>
          <a:p>
            <a:r>
              <a:rPr lang="en-US" dirty="0" smtClean="0"/>
              <a:t>“Is the law then against the promises of God? God forbid: for if there had been a law given which could have given life, verily righteousness should have been by the law. </a:t>
            </a:r>
          </a:p>
          <a:p>
            <a:r>
              <a:rPr lang="en-US" dirty="0" smtClean="0"/>
              <a:t> But the scripture hath concluded all under sin, that the promise by faith of Jesus Christ might be given to them that believe. </a:t>
            </a:r>
          </a:p>
          <a:p>
            <a:r>
              <a:rPr lang="en-US" dirty="0" smtClean="0"/>
              <a:t> But before faith came, we were kept under the law, shut up unto the faith which should afterwards be revealed. </a:t>
            </a:r>
            <a:br>
              <a:rPr lang="en-US" dirty="0" smtClean="0"/>
            </a:br>
            <a:r>
              <a:rPr lang="en-US" dirty="0" smtClean="0"/>
              <a:t> Wherefore the law was our schoolmaster to bring us unto Christ, that we might be justified by faith. </a:t>
            </a:r>
            <a:br>
              <a:rPr lang="en-US" dirty="0" smtClean="0"/>
            </a:br>
            <a:r>
              <a:rPr lang="en-US" dirty="0" smtClean="0"/>
              <a:t> But after that faith is come, we are no longer under a schoolmaster. “  Galatians 3:21-25</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i="1" u="sng" dirty="0" smtClean="0">
                <a:solidFill>
                  <a:srgbClr val="FF0000"/>
                </a:solidFill>
                <a:latin typeface="Algerian" pitchFamily="82" charset="0"/>
              </a:rPr>
              <a:t>Our Glory in the Dust</a:t>
            </a:r>
            <a:endParaRPr lang="en-US" b="1" i="1" u="sng" dirty="0">
              <a:solidFill>
                <a:srgbClr val="FF0000"/>
              </a:solidFill>
              <a:latin typeface="Algerian" pitchFamily="82" charset="0"/>
            </a:endParaRPr>
          </a:p>
        </p:txBody>
      </p:sp>
      <p:sp>
        <p:nvSpPr>
          <p:cNvPr id="3" name="Content Placeholder 2"/>
          <p:cNvSpPr>
            <a:spLocks noGrp="1"/>
          </p:cNvSpPr>
          <p:nvPr>
            <p:ph idx="1"/>
          </p:nvPr>
        </p:nvSpPr>
        <p:spPr>
          <a:xfrm>
            <a:off x="0" y="685800"/>
            <a:ext cx="9144000" cy="6172200"/>
          </a:xfrm>
        </p:spPr>
        <p:txBody>
          <a:bodyPr>
            <a:noAutofit/>
          </a:bodyPr>
          <a:lstStyle/>
          <a:p>
            <a:r>
              <a:rPr lang="en-US" sz="6000" dirty="0" smtClean="0"/>
              <a:t>“What is justification by faith?  It is the work of God in laying the glory of man in the dust, and doing for man that which it is not in his power to do for himself.” TM 456</a:t>
            </a:r>
            <a:endParaRPr lang="en-US" sz="6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3698</Words>
  <Application>Microsoft Office PowerPoint</Application>
  <PresentationFormat>On-screen Show (4:3)</PresentationFormat>
  <Paragraphs>116</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The Three Angels Messages pt. 1</vt:lpstr>
      <vt:lpstr>The Verses</vt:lpstr>
      <vt:lpstr>Three Angels Speaking</vt:lpstr>
      <vt:lpstr>Potent</vt:lpstr>
      <vt:lpstr>The Cleaver</vt:lpstr>
      <vt:lpstr>“Fear God”</vt:lpstr>
      <vt:lpstr>Hate Evil and keep……..</vt:lpstr>
      <vt:lpstr>Obedience Comes Through Faith</vt:lpstr>
      <vt:lpstr>Our Glory in the Dust</vt:lpstr>
      <vt:lpstr>Give Glory to Him</vt:lpstr>
      <vt:lpstr>Follow Health Principles</vt:lpstr>
      <vt:lpstr>Not Just What We Eat…</vt:lpstr>
      <vt:lpstr>Temperance</vt:lpstr>
      <vt:lpstr>Health</vt:lpstr>
      <vt:lpstr>His Future Rested Here!</vt:lpstr>
      <vt:lpstr>Decisive Test!</vt:lpstr>
      <vt:lpstr>Another Way to Give God Glory</vt:lpstr>
      <vt:lpstr>Impossible To Do This!</vt:lpstr>
      <vt:lpstr>‘For the hour of His Judgment</vt:lpstr>
      <vt:lpstr>Judgment/Atonement/Cleansing</vt:lpstr>
      <vt:lpstr>Cleansing</vt:lpstr>
      <vt:lpstr>The Mystery unveiled</vt:lpstr>
      <vt:lpstr>The Final Atonement</vt:lpstr>
      <vt:lpstr>No Room for Lip Service Christianity</vt:lpstr>
      <vt:lpstr>The Time Prophecy</vt:lpstr>
      <vt:lpstr>2,300 Years</vt:lpstr>
      <vt:lpstr>A Starting Date</vt:lpstr>
      <vt:lpstr>The Time Explained</vt:lpstr>
      <vt:lpstr>Confirmation</vt:lpstr>
      <vt:lpstr>Summary</vt:lpstr>
      <vt:lpstr>‘Worship Him’</vt:lpstr>
      <vt:lpstr>Christ and worship</vt:lpstr>
      <vt:lpstr>The Sabbath</vt:lpstr>
      <vt:lpstr>The Beneficent Creator</vt:lpstr>
      <vt:lpstr>Worship the Creator</vt:lpstr>
      <vt:lpstr>The Sabbath/Saturday</vt:lpstr>
      <vt:lpstr>The First Angels Message</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Three Angels Messages</dc:title>
  <dc:creator>Dad</dc:creator>
  <cp:lastModifiedBy>Dad</cp:lastModifiedBy>
  <cp:revision>13</cp:revision>
  <dcterms:created xsi:type="dcterms:W3CDTF">2008-12-03T10:53:43Z</dcterms:created>
  <dcterms:modified xsi:type="dcterms:W3CDTF">2016-07-08T21:14:47Z</dcterms:modified>
</cp:coreProperties>
</file>