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75" r:id="rId5"/>
    <p:sldId id="259" r:id="rId6"/>
    <p:sldId id="260" r:id="rId7"/>
    <p:sldId id="271" r:id="rId8"/>
    <p:sldId id="261" r:id="rId9"/>
    <p:sldId id="272" r:id="rId10"/>
    <p:sldId id="262" r:id="rId11"/>
    <p:sldId id="263" r:id="rId12"/>
    <p:sldId id="264" r:id="rId13"/>
    <p:sldId id="265" r:id="rId14"/>
    <p:sldId id="266" r:id="rId15"/>
    <p:sldId id="267" r:id="rId16"/>
    <p:sldId id="268" r:id="rId17"/>
    <p:sldId id="269" r:id="rId18"/>
    <p:sldId id="270" r:id="rId19"/>
    <p:sldId id="273" r:id="rId20"/>
    <p:sldId id="27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6" d="100"/>
          <a:sy n="76" d="100"/>
        </p:scale>
        <p:origin x="126" y="7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F59AF46-B32C-43F6-88E9-E77FD3CA1D37}" type="datetimeFigureOut">
              <a:rPr lang="en-US" smtClean="0"/>
              <a:t>5/22/2018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104F6B-4C29-4E38-87BF-60847AC13F20}" type="slidenum">
              <a:rPr lang="en-US" smtClean="0"/>
              <a:t>‹#›</a:t>
            </a:fld>
            <a:endParaRPr lang="en-US"/>
          </a:p>
        </p:txBody>
      </p:sp>
    </p:spTree>
    <p:extLst>
      <p:ext uri="{BB962C8B-B14F-4D97-AF65-F5344CB8AC3E}">
        <p14:creationId xmlns:p14="http://schemas.microsoft.com/office/powerpoint/2010/main" val="1683431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59AF46-B32C-43F6-88E9-E77FD3CA1D37}" type="datetimeFigureOut">
              <a:rPr lang="en-US" smtClean="0"/>
              <a:t>5/22/2018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104F6B-4C29-4E38-87BF-60847AC13F20}" type="slidenum">
              <a:rPr lang="en-US" smtClean="0"/>
              <a:t>‹#›</a:t>
            </a:fld>
            <a:endParaRPr lang="en-US"/>
          </a:p>
        </p:txBody>
      </p:sp>
    </p:spTree>
    <p:extLst>
      <p:ext uri="{BB962C8B-B14F-4D97-AF65-F5344CB8AC3E}">
        <p14:creationId xmlns:p14="http://schemas.microsoft.com/office/powerpoint/2010/main" val="641318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59AF46-B32C-43F6-88E9-E77FD3CA1D37}" type="datetimeFigureOut">
              <a:rPr lang="en-US" smtClean="0"/>
              <a:t>5/22/2018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104F6B-4C29-4E38-87BF-60847AC13F20}" type="slidenum">
              <a:rPr lang="en-US" smtClean="0"/>
              <a:t>‹#›</a:t>
            </a:fld>
            <a:endParaRPr lang="en-US"/>
          </a:p>
        </p:txBody>
      </p:sp>
    </p:spTree>
    <p:extLst>
      <p:ext uri="{BB962C8B-B14F-4D97-AF65-F5344CB8AC3E}">
        <p14:creationId xmlns:p14="http://schemas.microsoft.com/office/powerpoint/2010/main" val="2894746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59AF46-B32C-43F6-88E9-E77FD3CA1D37}" type="datetimeFigureOut">
              <a:rPr lang="en-US" smtClean="0"/>
              <a:t>5/22/2018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104F6B-4C29-4E38-87BF-60847AC13F20}" type="slidenum">
              <a:rPr lang="en-US" smtClean="0"/>
              <a:t>‹#›</a:t>
            </a:fld>
            <a:endParaRPr lang="en-US"/>
          </a:p>
        </p:txBody>
      </p:sp>
    </p:spTree>
    <p:extLst>
      <p:ext uri="{BB962C8B-B14F-4D97-AF65-F5344CB8AC3E}">
        <p14:creationId xmlns:p14="http://schemas.microsoft.com/office/powerpoint/2010/main" val="815172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F59AF46-B32C-43F6-88E9-E77FD3CA1D37}" type="datetimeFigureOut">
              <a:rPr lang="en-US" smtClean="0"/>
              <a:t>5/22/2018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104F6B-4C29-4E38-87BF-60847AC13F20}" type="slidenum">
              <a:rPr lang="en-US" smtClean="0"/>
              <a:t>‹#›</a:t>
            </a:fld>
            <a:endParaRPr lang="en-US"/>
          </a:p>
        </p:txBody>
      </p:sp>
    </p:spTree>
    <p:extLst>
      <p:ext uri="{BB962C8B-B14F-4D97-AF65-F5344CB8AC3E}">
        <p14:creationId xmlns:p14="http://schemas.microsoft.com/office/powerpoint/2010/main" val="4188536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F59AF46-B32C-43F6-88E9-E77FD3CA1D37}" type="datetimeFigureOut">
              <a:rPr lang="en-US" smtClean="0"/>
              <a:t>5/22/2018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104F6B-4C29-4E38-87BF-60847AC13F20}" type="slidenum">
              <a:rPr lang="en-US" smtClean="0"/>
              <a:t>‹#›</a:t>
            </a:fld>
            <a:endParaRPr lang="en-US"/>
          </a:p>
        </p:txBody>
      </p:sp>
    </p:spTree>
    <p:extLst>
      <p:ext uri="{BB962C8B-B14F-4D97-AF65-F5344CB8AC3E}">
        <p14:creationId xmlns:p14="http://schemas.microsoft.com/office/powerpoint/2010/main" val="3932752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F59AF46-B32C-43F6-88E9-E77FD3CA1D37}" type="datetimeFigureOut">
              <a:rPr lang="en-US" smtClean="0"/>
              <a:t>5/22/2018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104F6B-4C29-4E38-87BF-60847AC13F20}" type="slidenum">
              <a:rPr lang="en-US" smtClean="0"/>
              <a:t>‹#›</a:t>
            </a:fld>
            <a:endParaRPr lang="en-US"/>
          </a:p>
        </p:txBody>
      </p:sp>
    </p:spTree>
    <p:extLst>
      <p:ext uri="{BB962C8B-B14F-4D97-AF65-F5344CB8AC3E}">
        <p14:creationId xmlns:p14="http://schemas.microsoft.com/office/powerpoint/2010/main" val="1953165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F59AF46-B32C-43F6-88E9-E77FD3CA1D37}" type="datetimeFigureOut">
              <a:rPr lang="en-US" smtClean="0"/>
              <a:t>5/22/2018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104F6B-4C29-4E38-87BF-60847AC13F20}" type="slidenum">
              <a:rPr lang="en-US" smtClean="0"/>
              <a:t>‹#›</a:t>
            </a:fld>
            <a:endParaRPr lang="en-US"/>
          </a:p>
        </p:txBody>
      </p:sp>
    </p:spTree>
    <p:extLst>
      <p:ext uri="{BB962C8B-B14F-4D97-AF65-F5344CB8AC3E}">
        <p14:creationId xmlns:p14="http://schemas.microsoft.com/office/powerpoint/2010/main" val="1694095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59AF46-B32C-43F6-88E9-E77FD3CA1D37}" type="datetimeFigureOut">
              <a:rPr lang="en-US" smtClean="0"/>
              <a:t>5/22/2018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104F6B-4C29-4E38-87BF-60847AC13F20}" type="slidenum">
              <a:rPr lang="en-US" smtClean="0"/>
              <a:t>‹#›</a:t>
            </a:fld>
            <a:endParaRPr lang="en-US"/>
          </a:p>
        </p:txBody>
      </p:sp>
    </p:spTree>
    <p:extLst>
      <p:ext uri="{BB962C8B-B14F-4D97-AF65-F5344CB8AC3E}">
        <p14:creationId xmlns:p14="http://schemas.microsoft.com/office/powerpoint/2010/main" val="143796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F59AF46-B32C-43F6-88E9-E77FD3CA1D37}" type="datetimeFigureOut">
              <a:rPr lang="en-US" smtClean="0"/>
              <a:t>5/22/2018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104F6B-4C29-4E38-87BF-60847AC13F20}" type="slidenum">
              <a:rPr lang="en-US" smtClean="0"/>
              <a:t>‹#›</a:t>
            </a:fld>
            <a:endParaRPr lang="en-US"/>
          </a:p>
        </p:txBody>
      </p:sp>
    </p:spTree>
    <p:extLst>
      <p:ext uri="{BB962C8B-B14F-4D97-AF65-F5344CB8AC3E}">
        <p14:creationId xmlns:p14="http://schemas.microsoft.com/office/powerpoint/2010/main" val="2363342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F59AF46-B32C-43F6-88E9-E77FD3CA1D37}" type="datetimeFigureOut">
              <a:rPr lang="en-US" smtClean="0"/>
              <a:t>5/22/2018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104F6B-4C29-4E38-87BF-60847AC13F20}" type="slidenum">
              <a:rPr lang="en-US" smtClean="0"/>
              <a:t>‹#›</a:t>
            </a:fld>
            <a:endParaRPr lang="en-US"/>
          </a:p>
        </p:txBody>
      </p:sp>
    </p:spTree>
    <p:extLst>
      <p:ext uri="{BB962C8B-B14F-4D97-AF65-F5344CB8AC3E}">
        <p14:creationId xmlns:p14="http://schemas.microsoft.com/office/powerpoint/2010/main" val="3275313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59AF46-B32C-43F6-88E9-E77FD3CA1D37}" type="datetimeFigureOut">
              <a:rPr lang="en-US" smtClean="0"/>
              <a:t>5/22/2018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104F6B-4C29-4E38-87BF-60847AC13F20}" type="slidenum">
              <a:rPr lang="en-US" smtClean="0"/>
              <a:t>‹#›</a:t>
            </a:fld>
            <a:endParaRPr lang="en-US"/>
          </a:p>
        </p:txBody>
      </p:sp>
    </p:spTree>
    <p:extLst>
      <p:ext uri="{BB962C8B-B14F-4D97-AF65-F5344CB8AC3E}">
        <p14:creationId xmlns:p14="http://schemas.microsoft.com/office/powerpoint/2010/main" val="4198290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2336799"/>
          </a:xfrm>
        </p:spPr>
        <p:txBody>
          <a:bodyPr/>
          <a:lstStyle/>
          <a:p>
            <a:r>
              <a:rPr lang="en-US" b="1" i="1" u="sng" dirty="0" smtClean="0">
                <a:solidFill>
                  <a:srgbClr val="7030A0"/>
                </a:solidFill>
              </a:rPr>
              <a:t>The Right Arm, pt. 2  “Diet” </a:t>
            </a:r>
            <a:endParaRPr lang="en-US" b="1" i="1" u="sng" dirty="0">
              <a:solidFill>
                <a:srgbClr val="7030A0"/>
              </a:solidFill>
            </a:endParaRP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6643139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4"/>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686382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2"/>
          <a:stretch>
            <a:fillRect/>
          </a:stretch>
        </p:blipFill>
        <p:spPr>
          <a:xfrm>
            <a:off x="0" y="0"/>
            <a:ext cx="12192000" cy="6858000"/>
          </a:xfrm>
          <a:prstGeom prst="rect">
            <a:avLst/>
          </a:prstGeom>
        </p:spPr>
      </p:pic>
      <p:sp>
        <p:nvSpPr>
          <p:cNvPr id="4" name="Content Placeholder 3"/>
          <p:cNvSpPr>
            <a:spLocks noGrp="1"/>
          </p:cNvSpPr>
          <p:nvPr>
            <p:ph sz="half" idx="2"/>
          </p:nvPr>
        </p:nvSpPr>
        <p:spPr>
          <a:xfrm flipH="1">
            <a:off x="11353800" y="-45720"/>
            <a:ext cx="838200" cy="45719"/>
          </a:xfrm>
        </p:spPr>
        <p:txBody>
          <a:bodyPr>
            <a:normAutofit fontScale="25000" lnSpcReduction="20000"/>
          </a:bodyPr>
          <a:lstStyle/>
          <a:p>
            <a:endParaRPr lang="en-US" dirty="0"/>
          </a:p>
        </p:txBody>
      </p:sp>
    </p:spTree>
    <p:extLst>
      <p:ext uri="{BB962C8B-B14F-4D97-AF65-F5344CB8AC3E}">
        <p14:creationId xmlns:p14="http://schemas.microsoft.com/office/powerpoint/2010/main" val="17097515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8900" y="0"/>
            <a:ext cx="12280900" cy="6858000"/>
          </a:xfrm>
          <a:prstGeom prst="rect">
            <a:avLst/>
          </a:prstGeom>
        </p:spPr>
      </p:pic>
    </p:spTree>
    <p:extLst>
      <p:ext uri="{BB962C8B-B14F-4D97-AF65-F5344CB8AC3E}">
        <p14:creationId xmlns:p14="http://schemas.microsoft.com/office/powerpoint/2010/main" val="3403798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876300"/>
          </a:xfrm>
        </p:spPr>
        <p:txBody>
          <a:bodyPr>
            <a:normAutofit/>
          </a:bodyPr>
          <a:lstStyle/>
          <a:p>
            <a:r>
              <a:rPr lang="en-US" dirty="0" smtClean="0"/>
              <a:t>                     </a:t>
            </a:r>
            <a:r>
              <a:rPr lang="en-US" b="1" i="1" u="sng" dirty="0" smtClean="0">
                <a:solidFill>
                  <a:srgbClr val="C00000"/>
                </a:solidFill>
              </a:rPr>
              <a:t>Eating Between Meals</a:t>
            </a:r>
            <a:endParaRPr lang="en-US" b="1" i="1" u="sng" dirty="0">
              <a:solidFill>
                <a:srgbClr val="C00000"/>
              </a:solidFill>
            </a:endParaRPr>
          </a:p>
        </p:txBody>
      </p:sp>
      <p:sp>
        <p:nvSpPr>
          <p:cNvPr id="3" name="Content Placeholder 2"/>
          <p:cNvSpPr>
            <a:spLocks noGrp="1"/>
          </p:cNvSpPr>
          <p:nvPr>
            <p:ph sz="half" idx="1"/>
          </p:nvPr>
        </p:nvSpPr>
        <p:spPr>
          <a:xfrm>
            <a:off x="0" y="685800"/>
            <a:ext cx="6019800" cy="6172200"/>
          </a:xfrm>
        </p:spPr>
        <p:txBody>
          <a:bodyPr/>
          <a:lstStyle/>
          <a:p>
            <a:r>
              <a:rPr lang="en-US" sz="4000" dirty="0" smtClean="0"/>
              <a:t> “After the regular meal is eaten, the stomach should be allowed to rest for five hours. Not a particle of food should be introduced into the stomach till the next meal. In this interval the stomach will perform its work, and will then be in a condition to receive more food.”  CD, pg. 179 </a:t>
            </a:r>
          </a:p>
          <a:p>
            <a:endParaRPr lang="en-US" dirty="0"/>
          </a:p>
        </p:txBody>
      </p:sp>
      <p:pic>
        <p:nvPicPr>
          <p:cNvPr id="5" name="Content Placeholder 4"/>
          <p:cNvPicPr>
            <a:picLocks noGrp="1" noChangeAspect="1"/>
          </p:cNvPicPr>
          <p:nvPr>
            <p:ph sz="half" idx="2"/>
          </p:nvPr>
        </p:nvPicPr>
        <p:blipFill>
          <a:blip r:embed="rId2"/>
          <a:stretch>
            <a:fillRect/>
          </a:stretch>
        </p:blipFill>
        <p:spPr>
          <a:xfrm>
            <a:off x="6368600" y="685800"/>
            <a:ext cx="5823399" cy="6172200"/>
          </a:xfrm>
          <a:prstGeom prst="rect">
            <a:avLst/>
          </a:prstGeom>
        </p:spPr>
      </p:pic>
    </p:spTree>
    <p:extLst>
      <p:ext uri="{BB962C8B-B14F-4D97-AF65-F5344CB8AC3E}">
        <p14:creationId xmlns:p14="http://schemas.microsoft.com/office/powerpoint/2010/main" val="16893172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761999"/>
          </a:xfrm>
        </p:spPr>
        <p:txBody>
          <a:bodyPr/>
          <a:lstStyle/>
          <a:p>
            <a:r>
              <a:rPr lang="en-US" dirty="0" smtClean="0"/>
              <a:t>                             </a:t>
            </a:r>
            <a:r>
              <a:rPr lang="en-US" b="1" i="1" u="sng" dirty="0" smtClean="0">
                <a:solidFill>
                  <a:srgbClr val="C00000"/>
                </a:solidFill>
              </a:rPr>
              <a:t>Not a Morsel!</a:t>
            </a:r>
            <a:endParaRPr lang="en-US" b="1" i="1" u="sng" dirty="0">
              <a:solidFill>
                <a:srgbClr val="C00000"/>
              </a:solidFill>
            </a:endParaRPr>
          </a:p>
        </p:txBody>
      </p:sp>
      <p:sp>
        <p:nvSpPr>
          <p:cNvPr id="3" name="Content Placeholder 2"/>
          <p:cNvSpPr>
            <a:spLocks noGrp="1"/>
          </p:cNvSpPr>
          <p:nvPr>
            <p:ph idx="1"/>
          </p:nvPr>
        </p:nvSpPr>
        <p:spPr>
          <a:xfrm>
            <a:off x="0" y="635000"/>
            <a:ext cx="12192000" cy="6222999"/>
          </a:xfrm>
        </p:spPr>
        <p:txBody>
          <a:bodyPr>
            <a:normAutofit/>
          </a:bodyPr>
          <a:lstStyle/>
          <a:p>
            <a:r>
              <a:rPr lang="en-US" sz="3200" dirty="0" smtClean="0"/>
              <a:t> “I am astonished to learn that, after all the light that has been given in this place, many of you eat between meals! You should never let a morsel pass your lips between your regular meals. Eat what you ought, but eat it at one meal, and then wait until the next.—Testimonies for the Church 2:373</a:t>
            </a:r>
          </a:p>
          <a:p>
            <a:r>
              <a:rPr lang="en-US" sz="3200" dirty="0" smtClean="0"/>
              <a:t>  “Many turn from light and knowledge, and sacrifice principle to taste. They eat when the system needs no food, and at irregular intervals, because they have no moral stamina to resist inclination. As the result, the abused stomach rebels, and suffering follows. Regularity in eating is very important for health of body and serenity of mind. Never should a morsel of food pass the lips between meals.—[Christian Temperance and Bible Hygiene, 50] Counsels on Health, 118, 1890 </a:t>
            </a:r>
          </a:p>
          <a:p>
            <a:endParaRPr lang="en-US" dirty="0"/>
          </a:p>
        </p:txBody>
      </p:sp>
    </p:spTree>
    <p:extLst>
      <p:ext uri="{BB962C8B-B14F-4D97-AF65-F5344CB8AC3E}">
        <p14:creationId xmlns:p14="http://schemas.microsoft.com/office/powerpoint/2010/main" val="347607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2200" y="365125"/>
            <a:ext cx="5181600" cy="1325563"/>
          </a:xfrm>
        </p:spPr>
        <p:txBody>
          <a:bodyPr/>
          <a:lstStyle/>
          <a:p>
            <a:endParaRPr lang="en-US" dirty="0"/>
          </a:p>
        </p:txBody>
      </p:sp>
      <p:sp>
        <p:nvSpPr>
          <p:cNvPr id="3" name="Content Placeholder 2"/>
          <p:cNvSpPr>
            <a:spLocks noGrp="1"/>
          </p:cNvSpPr>
          <p:nvPr>
            <p:ph sz="half" idx="1"/>
          </p:nvPr>
        </p:nvSpPr>
        <p:spPr>
          <a:xfrm>
            <a:off x="0" y="0"/>
            <a:ext cx="6019800" cy="6857999"/>
          </a:xfrm>
        </p:spPr>
        <p:txBody>
          <a:bodyPr>
            <a:normAutofit fontScale="92500" lnSpcReduction="20000"/>
          </a:bodyPr>
          <a:lstStyle/>
          <a:p>
            <a:r>
              <a:rPr lang="en-US" dirty="0" smtClean="0"/>
              <a:t> “Many indulge in the pernicious habit of eating just before sleeping hours. They may have taken three regular meals; yet because they feel a sense of faintness, as though hungry, will eat a lunch or fourth meal. By indulging this wrong practice, it has become a habit, and they feel as though they could not sleep without taking a lunch before retiring. In many cases, the cause of this faintness is because the digestive organs have been already too severely taxed through the day in disposing of unwholesome food forced upon the stomach too frequently, and in too great quantities. The digestive organs thus taxed become weary, and need a period of entire rest from labor to recover their exhausted energies. A second meal should never be eaten until the stomach has had time to rest from the labor of digesting the preceding meal. If a third meal be eaten at all, it should be light, and several hours before going to bed.”  CD, pg. 174</a:t>
            </a:r>
          </a:p>
          <a:p>
            <a:endParaRPr lang="en-US" dirty="0"/>
          </a:p>
        </p:txBody>
      </p:sp>
      <p:pic>
        <p:nvPicPr>
          <p:cNvPr id="5" name="Content Placeholder 4"/>
          <p:cNvPicPr>
            <a:picLocks noGrp="1" noChangeAspect="1"/>
          </p:cNvPicPr>
          <p:nvPr>
            <p:ph sz="half" idx="2"/>
          </p:nvPr>
        </p:nvPicPr>
        <p:blipFill>
          <a:blip r:embed="rId2"/>
          <a:stretch>
            <a:fillRect/>
          </a:stretch>
        </p:blipFill>
        <p:spPr>
          <a:xfrm>
            <a:off x="6019800" y="0"/>
            <a:ext cx="6172200" cy="6857999"/>
          </a:xfrm>
          <a:prstGeom prst="rect">
            <a:avLst/>
          </a:prstGeom>
        </p:spPr>
      </p:pic>
    </p:spTree>
    <p:extLst>
      <p:ext uri="{BB962C8B-B14F-4D97-AF65-F5344CB8AC3E}">
        <p14:creationId xmlns:p14="http://schemas.microsoft.com/office/powerpoint/2010/main" val="38569187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800099"/>
          </a:xfrm>
        </p:spPr>
        <p:txBody>
          <a:bodyPr/>
          <a:lstStyle/>
          <a:p>
            <a:r>
              <a:rPr lang="en-US" dirty="0" smtClean="0"/>
              <a:t>                            </a:t>
            </a:r>
            <a:r>
              <a:rPr lang="en-US" b="1" i="1" u="sng" dirty="0" smtClean="0">
                <a:solidFill>
                  <a:srgbClr val="00B0F0"/>
                </a:solidFill>
              </a:rPr>
              <a:t>Unrefreshed!</a:t>
            </a:r>
            <a:endParaRPr lang="en-US" b="1" i="1" u="sng" dirty="0">
              <a:solidFill>
                <a:srgbClr val="00B0F0"/>
              </a:solidFill>
            </a:endParaRPr>
          </a:p>
        </p:txBody>
      </p:sp>
      <p:sp>
        <p:nvSpPr>
          <p:cNvPr id="3" name="Content Placeholder 2"/>
          <p:cNvSpPr>
            <a:spLocks noGrp="1"/>
          </p:cNvSpPr>
          <p:nvPr>
            <p:ph idx="1"/>
          </p:nvPr>
        </p:nvSpPr>
        <p:spPr>
          <a:xfrm>
            <a:off x="0" y="635000"/>
            <a:ext cx="12192000" cy="6223000"/>
          </a:xfrm>
        </p:spPr>
        <p:txBody>
          <a:bodyPr>
            <a:normAutofit/>
          </a:bodyPr>
          <a:lstStyle/>
          <a:p>
            <a:r>
              <a:rPr lang="en-US" dirty="0" smtClean="0"/>
              <a:t>“But with many, the poor, tired stomach may complain of weariness in vain. More food is forced upon it, which sets the digestive organs in motion, again to perform the same round of labor through the sleeping hours. The sleep of such is generally disturbed with unpleasant dreams, and in the morning they awake unrefreshed. There is a sense of languor and loss of appetite. A lack of energy is felt through the entire system. In a short time the digestive organs are worn out, for they have had no time to rest. These become miserable dyspeptics, and wonder what has made them so. The cause has brought the sure result. If this practice be indulged in a great length of time, the health will become seriously impaired. The blood becomes impure, the complexion sallow, and eruptions will frequently appear. You will often hear complaints from such, of frequent pains and soreness in the region of the stomach, and while performing labor, the stomach becomes so tired that they are obliged to desist from work, and rest. They seem to be at loss to account for this state of things; for, setting this aside, they are apparently healthy.—How to Live 1:55-57, 1865. </a:t>
            </a:r>
          </a:p>
          <a:p>
            <a:endParaRPr lang="en-US" dirty="0"/>
          </a:p>
        </p:txBody>
      </p:sp>
    </p:spTree>
    <p:extLst>
      <p:ext uri="{BB962C8B-B14F-4D97-AF65-F5344CB8AC3E}">
        <p14:creationId xmlns:p14="http://schemas.microsoft.com/office/powerpoint/2010/main" val="5722842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6375400" cy="774699"/>
          </a:xfrm>
        </p:spPr>
        <p:txBody>
          <a:bodyPr/>
          <a:lstStyle/>
          <a:p>
            <a:r>
              <a:rPr lang="en-US" dirty="0" smtClean="0"/>
              <a:t>         </a:t>
            </a:r>
            <a:r>
              <a:rPr lang="en-US" b="1" i="1" u="sng" dirty="0" smtClean="0">
                <a:solidFill>
                  <a:srgbClr val="00B0F0"/>
                </a:solidFill>
              </a:rPr>
              <a:t>Animal Products???</a:t>
            </a:r>
            <a:endParaRPr lang="en-US" b="1" i="1" u="sng" dirty="0">
              <a:solidFill>
                <a:srgbClr val="00B0F0"/>
              </a:solidFill>
            </a:endParaRPr>
          </a:p>
        </p:txBody>
      </p:sp>
      <p:pic>
        <p:nvPicPr>
          <p:cNvPr id="5" name="Content Placeholder 4"/>
          <p:cNvPicPr>
            <a:picLocks noGrp="1" noChangeAspect="1"/>
          </p:cNvPicPr>
          <p:nvPr>
            <p:ph sz="half" idx="1"/>
          </p:nvPr>
        </p:nvPicPr>
        <p:blipFill>
          <a:blip r:embed="rId2"/>
          <a:stretch>
            <a:fillRect/>
          </a:stretch>
        </p:blipFill>
        <p:spPr>
          <a:xfrm>
            <a:off x="0" y="660400"/>
            <a:ext cx="6375400" cy="6197600"/>
          </a:xfrm>
          <a:prstGeom prst="rect">
            <a:avLst/>
          </a:prstGeom>
        </p:spPr>
      </p:pic>
      <p:sp>
        <p:nvSpPr>
          <p:cNvPr id="4" name="Content Placeholder 3"/>
          <p:cNvSpPr>
            <a:spLocks noGrp="1"/>
          </p:cNvSpPr>
          <p:nvPr>
            <p:ph sz="half" idx="2"/>
          </p:nvPr>
        </p:nvSpPr>
        <p:spPr>
          <a:xfrm>
            <a:off x="6172200" y="0"/>
            <a:ext cx="6019800" cy="6946899"/>
          </a:xfrm>
        </p:spPr>
        <p:txBody>
          <a:bodyPr>
            <a:normAutofit fontScale="70000" lnSpcReduction="20000"/>
          </a:bodyPr>
          <a:lstStyle/>
          <a:p>
            <a:r>
              <a:rPr lang="en-US" dirty="0" smtClean="0"/>
              <a:t>"The diet reform should be progressive. As disease in animals increases, the use of milk and eggs will become more and more unsafe. An effort should be made to supply their place with other things that are healthful and inexpensive. The people everywhere should be taught how to cook without milk and eggs, so far as possible, and yet have their food wholesome and palatable." {CD 365.2} {MH 320.2}</a:t>
            </a:r>
          </a:p>
          <a:p>
            <a:endParaRPr lang="en-US" dirty="0" smtClean="0"/>
          </a:p>
          <a:p>
            <a:r>
              <a:rPr lang="en-US" dirty="0" smtClean="0"/>
              <a:t>"But I wish to say that when the time comes that it is no longer safe to use milk, cream, butter and eggs, God will reveal this. No extremes in health reform are to be advocated. The question of using milk and butter and eggs will work out its own problem. At present we have no burden on this line. Let your moderation be known unto all men. {TSDF 11.8}</a:t>
            </a:r>
          </a:p>
          <a:p>
            <a:endParaRPr lang="en-US" dirty="0" smtClean="0"/>
          </a:p>
          <a:p>
            <a:r>
              <a:rPr lang="en-US" dirty="0" smtClean="0"/>
              <a:t>"The time has not come to say that the use of milk and eggs should be wholly discarded. There are poor families whose diet consists largely of bread and milk. They have little fruit, and can not afford to purchase the nut foods. In teaching health reform, as in all other gospel work, we are to meet the people where they are. Until we can teach them how to prepare health-reform foods that are palatable, nourishing, and yet inexpensive, we are not at liberty to present the most advanced propositions regarding health-reform diet. "{TSDF 13.4}</a:t>
            </a:r>
          </a:p>
          <a:p>
            <a:endParaRPr lang="en-US" dirty="0"/>
          </a:p>
        </p:txBody>
      </p:sp>
    </p:spTree>
    <p:extLst>
      <p:ext uri="{BB962C8B-B14F-4D97-AF65-F5344CB8AC3E}">
        <p14:creationId xmlns:p14="http://schemas.microsoft.com/office/powerpoint/2010/main" val="19038158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2200" y="365125"/>
            <a:ext cx="5181600" cy="1325563"/>
          </a:xfrm>
        </p:spPr>
        <p:txBody>
          <a:bodyPr/>
          <a:lstStyle/>
          <a:p>
            <a:endParaRPr lang="en-US" dirty="0"/>
          </a:p>
        </p:txBody>
      </p:sp>
      <p:sp>
        <p:nvSpPr>
          <p:cNvPr id="3" name="Content Placeholder 2"/>
          <p:cNvSpPr>
            <a:spLocks noGrp="1"/>
          </p:cNvSpPr>
          <p:nvPr>
            <p:ph sz="half" idx="1"/>
          </p:nvPr>
        </p:nvSpPr>
        <p:spPr>
          <a:xfrm>
            <a:off x="0" y="0"/>
            <a:ext cx="6019800" cy="6857999"/>
          </a:xfrm>
        </p:spPr>
        <p:txBody>
          <a:bodyPr>
            <a:normAutofit fontScale="92500" lnSpcReduction="20000"/>
          </a:bodyPr>
          <a:lstStyle/>
          <a:p>
            <a:r>
              <a:rPr lang="en-US" dirty="0" smtClean="0"/>
              <a:t>“Do not go to extremes in regard to the health reform. Some of our people are very careless in regard to health reform. But because some are far behind, you must not, in order to be an example to them, be an extremist. You must not deprive yourself of that class of food which makes good blood. Your devotion to true principles is leading you to submit yourself to a diet which is giving you an experience that will not recommend health reform. This is your danger. When you see that you are becoming weak physically, it is essential for you to make changes, and at once. Put into your diet something you have left out. It is your duty to do this. Get eggs of healthy fowls. Use these eggs cooked or raw. Drop them uncooked into the best unfermented wine you can find. This will supply that which is necessary to your system. Do not for a moment suppose that it will not be right to do this. . . .”  CDF, pg. 204</a:t>
            </a:r>
          </a:p>
          <a:p>
            <a:endParaRPr lang="en-US" dirty="0"/>
          </a:p>
        </p:txBody>
      </p:sp>
      <p:pic>
        <p:nvPicPr>
          <p:cNvPr id="5" name="Content Placeholder 4"/>
          <p:cNvPicPr>
            <a:picLocks noGrp="1" noChangeAspect="1"/>
          </p:cNvPicPr>
          <p:nvPr>
            <p:ph sz="half" idx="2"/>
          </p:nvPr>
        </p:nvPicPr>
        <p:blipFill>
          <a:blip r:embed="rId2"/>
          <a:stretch>
            <a:fillRect/>
          </a:stretch>
        </p:blipFill>
        <p:spPr>
          <a:xfrm>
            <a:off x="6019801" y="0"/>
            <a:ext cx="6172200" cy="6857999"/>
          </a:xfrm>
          <a:prstGeom prst="rect">
            <a:avLst/>
          </a:prstGeom>
        </p:spPr>
      </p:pic>
    </p:spTree>
    <p:extLst>
      <p:ext uri="{BB962C8B-B14F-4D97-AF65-F5344CB8AC3E}">
        <p14:creationId xmlns:p14="http://schemas.microsoft.com/office/powerpoint/2010/main" val="2241203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172200" cy="774700"/>
          </a:xfrm>
        </p:spPr>
        <p:txBody>
          <a:bodyPr>
            <a:normAutofit/>
          </a:bodyPr>
          <a:lstStyle/>
          <a:p>
            <a:r>
              <a:rPr lang="en-US" dirty="0" smtClean="0"/>
              <a:t>             </a:t>
            </a:r>
            <a:r>
              <a:rPr lang="en-US" b="1" i="1" u="sng" dirty="0" smtClean="0">
                <a:solidFill>
                  <a:srgbClr val="0070C0"/>
                </a:solidFill>
                <a:latin typeface="Algerian" panose="04020705040A02060702" pitchFamily="82" charset="0"/>
              </a:rPr>
              <a:t>Cheese!</a:t>
            </a:r>
            <a:endParaRPr lang="en-US" b="1" i="1" u="sng" dirty="0">
              <a:solidFill>
                <a:srgbClr val="0070C0"/>
              </a:solidFill>
              <a:latin typeface="Algerian" panose="04020705040A02060702" pitchFamily="82" charset="0"/>
            </a:endParaRPr>
          </a:p>
        </p:txBody>
      </p:sp>
      <p:pic>
        <p:nvPicPr>
          <p:cNvPr id="5" name="Content Placeholder 4"/>
          <p:cNvPicPr>
            <a:picLocks noGrp="1" noChangeAspect="1"/>
          </p:cNvPicPr>
          <p:nvPr>
            <p:ph sz="half" idx="1"/>
          </p:nvPr>
        </p:nvPicPr>
        <p:blipFill>
          <a:blip r:embed="rId2"/>
          <a:stretch>
            <a:fillRect/>
          </a:stretch>
        </p:blipFill>
        <p:spPr>
          <a:xfrm>
            <a:off x="0" y="660400"/>
            <a:ext cx="6172200" cy="6197600"/>
          </a:xfrm>
          <a:prstGeom prst="rect">
            <a:avLst/>
          </a:prstGeom>
        </p:spPr>
      </p:pic>
      <p:sp>
        <p:nvSpPr>
          <p:cNvPr id="4" name="Content Placeholder 3"/>
          <p:cNvSpPr>
            <a:spLocks noGrp="1"/>
          </p:cNvSpPr>
          <p:nvPr>
            <p:ph sz="half" idx="2"/>
          </p:nvPr>
        </p:nvSpPr>
        <p:spPr>
          <a:xfrm>
            <a:off x="6172200" y="0"/>
            <a:ext cx="6019800" cy="6858000"/>
          </a:xfrm>
        </p:spPr>
        <p:txBody>
          <a:bodyPr>
            <a:normAutofit fontScale="92500" lnSpcReduction="20000"/>
          </a:bodyPr>
          <a:lstStyle/>
          <a:p>
            <a:r>
              <a:rPr lang="en-US" dirty="0" smtClean="0"/>
              <a:t>“Cheese </a:t>
            </a:r>
            <a:r>
              <a:rPr lang="en-US" dirty="0"/>
              <a:t>should never be introduced into the stomach</a:t>
            </a:r>
            <a:r>
              <a:rPr lang="en-US" dirty="0" smtClean="0"/>
              <a:t>.— Testimonies </a:t>
            </a:r>
            <a:r>
              <a:rPr lang="en-US" dirty="0"/>
              <a:t>for the Church 2:68, 1868</a:t>
            </a:r>
          </a:p>
          <a:p>
            <a:r>
              <a:rPr lang="en-US" dirty="0" smtClean="0"/>
              <a:t>“Butter </a:t>
            </a:r>
            <a:r>
              <a:rPr lang="en-US" dirty="0"/>
              <a:t>is less harmful when eaten on cold bread than </a:t>
            </a:r>
            <a:r>
              <a:rPr lang="en-US" dirty="0" smtClean="0"/>
              <a:t>when used </a:t>
            </a:r>
            <a:r>
              <a:rPr lang="en-US" dirty="0"/>
              <a:t>in cooking; but, as a rule, it is better to dispense with it </a:t>
            </a:r>
            <a:r>
              <a:rPr lang="en-US" dirty="0" smtClean="0"/>
              <a:t>altogether. Cheese </a:t>
            </a:r>
            <a:r>
              <a:rPr lang="en-US" dirty="0"/>
              <a:t>is still </a:t>
            </a:r>
            <a:r>
              <a:rPr lang="en-US" dirty="0" smtClean="0"/>
              <a:t>more objectionable</a:t>
            </a:r>
            <a:r>
              <a:rPr lang="en-US" dirty="0"/>
              <a:t>; it is wholly unfit for food</a:t>
            </a:r>
            <a:r>
              <a:rPr lang="en-US" dirty="0" smtClean="0"/>
              <a:t>. </a:t>
            </a:r>
            <a:r>
              <a:rPr lang="en-US" dirty="0"/>
              <a:t>Many a mother sets a table that is a snare to her </a:t>
            </a:r>
            <a:r>
              <a:rPr lang="en-US" dirty="0" smtClean="0"/>
              <a:t>family. Flesh </a:t>
            </a:r>
            <a:r>
              <a:rPr lang="en-US" dirty="0"/>
              <a:t>meats, butter, cheese, rich pastry, spiced foods, and </a:t>
            </a:r>
            <a:r>
              <a:rPr lang="en-US" dirty="0" smtClean="0"/>
              <a:t>condiments </a:t>
            </a:r>
            <a:r>
              <a:rPr lang="en-US" dirty="0"/>
              <a:t>are freely partaken of by both old and young. These </a:t>
            </a:r>
            <a:r>
              <a:rPr lang="en-US" dirty="0" smtClean="0"/>
              <a:t>things do </a:t>
            </a:r>
            <a:r>
              <a:rPr lang="en-US" dirty="0"/>
              <a:t>their work in deranging the stomach, exciting the nerves, </a:t>
            </a:r>
            <a:r>
              <a:rPr lang="en-US" dirty="0" smtClean="0"/>
              <a:t>and enfeebling </a:t>
            </a:r>
            <a:r>
              <a:rPr lang="en-US" dirty="0"/>
              <a:t>the intellect. The blood-making organs cannot </a:t>
            </a:r>
            <a:r>
              <a:rPr lang="en-US" dirty="0" smtClean="0"/>
              <a:t>convert such </a:t>
            </a:r>
            <a:r>
              <a:rPr lang="en-US" dirty="0"/>
              <a:t>things into good blood. The grease cooked in the food </a:t>
            </a:r>
            <a:r>
              <a:rPr lang="en-US" dirty="0" smtClean="0"/>
              <a:t>renders it </a:t>
            </a:r>
            <a:r>
              <a:rPr lang="en-US" dirty="0"/>
              <a:t>difficult of digestion. The effect of cheese is deleterious.—[</a:t>
            </a:r>
            <a:r>
              <a:rPr lang="en-US" dirty="0" smtClean="0"/>
              <a:t>Christian Temperance </a:t>
            </a:r>
            <a:r>
              <a:rPr lang="en-US" dirty="0"/>
              <a:t>and Bible Hygiene, 46, 47] Counsels on </a:t>
            </a:r>
            <a:r>
              <a:rPr lang="en-US" dirty="0" smtClean="0"/>
              <a:t>Health,114</a:t>
            </a:r>
            <a:r>
              <a:rPr lang="en-US" dirty="0"/>
              <a:t>, </a:t>
            </a:r>
            <a:r>
              <a:rPr lang="en-US" dirty="0" smtClean="0"/>
              <a:t>1890</a:t>
            </a:r>
            <a:endParaRPr lang="en-US" dirty="0"/>
          </a:p>
        </p:txBody>
      </p:sp>
    </p:spTree>
    <p:extLst>
      <p:ext uri="{BB962C8B-B14F-4D97-AF65-F5344CB8AC3E}">
        <p14:creationId xmlns:p14="http://schemas.microsoft.com/office/powerpoint/2010/main" val="912851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939800"/>
          </a:xfrm>
        </p:spPr>
        <p:txBody>
          <a:bodyPr>
            <a:normAutofit/>
          </a:bodyPr>
          <a:lstStyle/>
          <a:p>
            <a:r>
              <a:rPr lang="en-US" dirty="0" smtClean="0"/>
              <a:t>                              </a:t>
            </a:r>
            <a:r>
              <a:rPr lang="en-US" b="1" i="1" u="sng" dirty="0" smtClean="0">
                <a:solidFill>
                  <a:srgbClr val="7030A0"/>
                </a:solidFill>
              </a:rPr>
              <a:t>What To Eat!</a:t>
            </a:r>
            <a:endParaRPr lang="en-US" b="1" i="1" u="sng" dirty="0">
              <a:solidFill>
                <a:srgbClr val="7030A0"/>
              </a:solidFill>
            </a:endParaRPr>
          </a:p>
        </p:txBody>
      </p:sp>
      <p:sp>
        <p:nvSpPr>
          <p:cNvPr id="3" name="Content Placeholder 2"/>
          <p:cNvSpPr>
            <a:spLocks noGrp="1"/>
          </p:cNvSpPr>
          <p:nvPr>
            <p:ph idx="1"/>
          </p:nvPr>
        </p:nvSpPr>
        <p:spPr>
          <a:xfrm>
            <a:off x="0" y="711200"/>
            <a:ext cx="12192000" cy="6146799"/>
          </a:xfrm>
        </p:spPr>
        <p:txBody>
          <a:bodyPr>
            <a:normAutofit lnSpcReduction="10000"/>
          </a:bodyPr>
          <a:lstStyle/>
          <a:p>
            <a:r>
              <a:rPr lang="en-US" dirty="0" smtClean="0"/>
              <a:t>“Those foods should be chosen that best supply the elements needed for building up the body. In this choice, appetite is not a safe guide. Through wrong habits of eating, the appetite has become perverted. Often it demands food that impairs health and causes weakness instead of strength. We cannot safely be guided by the customs of society. The disease and suffering that everywhere prevail are largely due to popular errors in regard to </a:t>
            </a:r>
            <a:r>
              <a:rPr lang="en-US" dirty="0" smtClean="0"/>
              <a:t>diet. In </a:t>
            </a:r>
            <a:r>
              <a:rPr lang="en-US" dirty="0" smtClean="0"/>
              <a:t>order to know what are the best foods, we must study God's original plan for man's diet. He who created man and who understands his needs appointed Adam his food. "Behold," He said, "I have given you every herb yielding seed, . . . and every tree, in which is the fruit of a tree yielding seed; to you it shall be for food." Genesis 1:29, A.R.V. Upon leaving Eden to gain his livelihood by tilling the earth under the curse of sin, man received permission to eat also "the herb of the field." Genesis </a:t>
            </a:r>
            <a:r>
              <a:rPr lang="en-US" dirty="0" smtClean="0"/>
              <a:t>3:18. Grains</a:t>
            </a:r>
            <a:r>
              <a:rPr lang="en-US" dirty="0" smtClean="0"/>
              <a:t>, fruits, nuts, and vegetables constitute the diet chosen for us by our Creator. These foods, prepared in as simple and natural a manner as possible, are the most healthful and nourishing. They impart a strength, a power of endurance, and a vigor of intellect that are not afforded by a more complex and stimulating diet.”  MH 296</a:t>
            </a:r>
          </a:p>
          <a:p>
            <a:endParaRPr lang="en-US" dirty="0"/>
          </a:p>
        </p:txBody>
      </p:sp>
    </p:spTree>
    <p:extLst>
      <p:ext uri="{BB962C8B-B14F-4D97-AF65-F5344CB8AC3E}">
        <p14:creationId xmlns:p14="http://schemas.microsoft.com/office/powerpoint/2010/main" val="42091105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647699"/>
          </a:xfrm>
        </p:spPr>
        <p:txBody>
          <a:bodyPr>
            <a:normAutofit fontScale="90000"/>
          </a:bodyPr>
          <a:lstStyle/>
          <a:p>
            <a:r>
              <a:rPr lang="en-US" dirty="0" smtClean="0"/>
              <a:t>                               </a:t>
            </a:r>
            <a:r>
              <a:rPr lang="en-US" b="1" i="1" u="sng" dirty="0" smtClean="0">
                <a:solidFill>
                  <a:srgbClr val="0070C0"/>
                </a:solidFill>
                <a:latin typeface="Algerian" panose="04020705040A02060702" pitchFamily="82" charset="0"/>
              </a:rPr>
              <a:t>Plant Based Diet</a:t>
            </a:r>
            <a:endParaRPr lang="en-US" b="1" i="1" u="sng" dirty="0">
              <a:solidFill>
                <a:srgbClr val="0070C0"/>
              </a:solidFill>
              <a:latin typeface="Algerian" panose="04020705040A02060702" pitchFamily="82" charset="0"/>
            </a:endParaRPr>
          </a:p>
        </p:txBody>
      </p:sp>
      <p:sp>
        <p:nvSpPr>
          <p:cNvPr id="3" name="Content Placeholder 2"/>
          <p:cNvSpPr>
            <a:spLocks noGrp="1"/>
          </p:cNvSpPr>
          <p:nvPr>
            <p:ph sz="half" idx="1"/>
          </p:nvPr>
        </p:nvSpPr>
        <p:spPr>
          <a:xfrm>
            <a:off x="0" y="647700"/>
            <a:ext cx="6019800" cy="6210299"/>
          </a:xfrm>
        </p:spPr>
        <p:txBody>
          <a:bodyPr>
            <a:normAutofit/>
          </a:bodyPr>
          <a:lstStyle/>
          <a:p>
            <a:r>
              <a:rPr lang="en-US" sz="3200" dirty="0" smtClean="0"/>
              <a:t>The focus of a healthy diet should </a:t>
            </a:r>
            <a:r>
              <a:rPr lang="en-US" sz="3200" dirty="0" smtClean="0"/>
              <a:t>be plant </a:t>
            </a:r>
            <a:r>
              <a:rPr lang="en-US" sz="3200" dirty="0" smtClean="0"/>
              <a:t>based.  One can be a vegetarian and consist on potato chips, ice cream, cake, and  processed foods.  The bulk of what we eat, in order to ensure health, should be plant based.  This is the original diet given in Eden</a:t>
            </a:r>
            <a:r>
              <a:rPr lang="en-US" sz="3200" smtClean="0"/>
              <a:t>;  </a:t>
            </a:r>
            <a:r>
              <a:rPr lang="en-US" sz="3200" smtClean="0"/>
              <a:t>fruits</a:t>
            </a:r>
            <a:r>
              <a:rPr lang="en-US" sz="3200" dirty="0" smtClean="0"/>
              <a:t>, nuts, grains, and vegetables. The more simple the diet and the closer we come to the Edenic ideal will ensure health!!!</a:t>
            </a:r>
            <a:endParaRPr lang="en-US" sz="3200" dirty="0"/>
          </a:p>
        </p:txBody>
      </p:sp>
      <p:pic>
        <p:nvPicPr>
          <p:cNvPr id="5" name="Content Placeholder 4"/>
          <p:cNvPicPr>
            <a:picLocks noGrp="1" noChangeAspect="1"/>
          </p:cNvPicPr>
          <p:nvPr>
            <p:ph sz="half" idx="2"/>
          </p:nvPr>
        </p:nvPicPr>
        <p:blipFill>
          <a:blip r:embed="rId2"/>
          <a:stretch>
            <a:fillRect/>
          </a:stretch>
        </p:blipFill>
        <p:spPr>
          <a:xfrm>
            <a:off x="6019800" y="647700"/>
            <a:ext cx="6172199" cy="6210300"/>
          </a:xfrm>
          <a:prstGeom prst="rect">
            <a:avLst/>
          </a:prstGeom>
        </p:spPr>
      </p:pic>
    </p:spTree>
    <p:extLst>
      <p:ext uri="{BB962C8B-B14F-4D97-AF65-F5344CB8AC3E}">
        <p14:creationId xmlns:p14="http://schemas.microsoft.com/office/powerpoint/2010/main" val="4108050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774700"/>
          </a:xfrm>
        </p:spPr>
        <p:txBody>
          <a:bodyPr>
            <a:normAutofit/>
          </a:bodyPr>
          <a:lstStyle/>
          <a:p>
            <a:r>
              <a:rPr lang="en-US" dirty="0" smtClean="0"/>
              <a:t>                              </a:t>
            </a:r>
            <a:r>
              <a:rPr lang="en-US" b="1" i="1" u="sng" dirty="0" smtClean="0">
                <a:solidFill>
                  <a:srgbClr val="7030A0"/>
                </a:solidFill>
              </a:rPr>
              <a:t>Eden’s Diet</a:t>
            </a:r>
            <a:endParaRPr lang="en-US" b="1" i="1" u="sng" dirty="0">
              <a:solidFill>
                <a:srgbClr val="7030A0"/>
              </a:solidFill>
            </a:endParaRPr>
          </a:p>
        </p:txBody>
      </p:sp>
      <p:sp>
        <p:nvSpPr>
          <p:cNvPr id="3" name="Content Placeholder 2"/>
          <p:cNvSpPr>
            <a:spLocks noGrp="1"/>
          </p:cNvSpPr>
          <p:nvPr>
            <p:ph idx="1"/>
          </p:nvPr>
        </p:nvSpPr>
        <p:spPr>
          <a:xfrm>
            <a:off x="0" y="660400"/>
            <a:ext cx="12192000" cy="6197599"/>
          </a:xfrm>
        </p:spPr>
        <p:txBody>
          <a:bodyPr>
            <a:normAutofit/>
          </a:bodyPr>
          <a:lstStyle/>
          <a:p>
            <a:r>
              <a:rPr lang="en-US" sz="3000" dirty="0" smtClean="0"/>
              <a:t>“God gave our first parents the food He designed that the race should eat. It was contrary to His plan to have the life of any creature taken. There was to be no death in Eden. The fruit of the trees in the garden, was the food man's wants required.” CDF 81</a:t>
            </a:r>
          </a:p>
          <a:p>
            <a:r>
              <a:rPr lang="en-US" sz="3000" dirty="0" smtClean="0"/>
              <a:t>“Adam and Eve came forth from the hand of their Creator in the perfection of every physical, mental, and spiritual endowment. God planted for them a garden and surrounded them with everything lovely and attractive to the eye and that which their necessities required. This holy pair looked out upon a world of unsurpassed loveliness and glory. A benevolent Creator had given them evidence of His goodness and love in providing them with fruits, vegetables, and grains, and had caused to grow out of the ground trees of every variety for usefulness and beauty.” R &amp; H, 2/24/1874</a:t>
            </a:r>
          </a:p>
          <a:p>
            <a:endParaRPr lang="en-US" sz="3000" dirty="0"/>
          </a:p>
        </p:txBody>
      </p:sp>
    </p:spTree>
    <p:extLst>
      <p:ext uri="{BB962C8B-B14F-4D97-AF65-F5344CB8AC3E}">
        <p14:creationId xmlns:p14="http://schemas.microsoft.com/office/powerpoint/2010/main" val="13649079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711199"/>
          </a:xfrm>
        </p:spPr>
        <p:txBody>
          <a:bodyPr>
            <a:normAutofit/>
          </a:bodyPr>
          <a:lstStyle/>
          <a:p>
            <a:r>
              <a:rPr lang="en-US" dirty="0" smtClean="0"/>
              <a:t>         </a:t>
            </a:r>
            <a:r>
              <a:rPr lang="en-US" b="1" i="1" u="sng" dirty="0" smtClean="0">
                <a:solidFill>
                  <a:srgbClr val="0070C0"/>
                </a:solidFill>
                <a:latin typeface="Algerian" panose="04020705040A02060702" pitchFamily="82" charset="0"/>
              </a:rPr>
              <a:t>Why Was Flesh Food Added?</a:t>
            </a:r>
            <a:endParaRPr lang="en-US" b="1" i="1" u="sng" dirty="0">
              <a:solidFill>
                <a:srgbClr val="0070C0"/>
              </a:solidFill>
              <a:latin typeface="Algerian" panose="04020705040A02060702" pitchFamily="82" charset="0"/>
            </a:endParaRPr>
          </a:p>
        </p:txBody>
      </p:sp>
      <p:pic>
        <p:nvPicPr>
          <p:cNvPr id="5" name="Content Placeholder 4"/>
          <p:cNvPicPr>
            <a:picLocks noGrp="1" noChangeAspect="1"/>
          </p:cNvPicPr>
          <p:nvPr>
            <p:ph sz="half" idx="1"/>
          </p:nvPr>
        </p:nvPicPr>
        <p:blipFill>
          <a:blip r:embed="rId2"/>
          <a:stretch>
            <a:fillRect/>
          </a:stretch>
        </p:blipFill>
        <p:spPr>
          <a:xfrm>
            <a:off x="0" y="596900"/>
            <a:ext cx="6413500" cy="6261100"/>
          </a:xfrm>
          <a:prstGeom prst="rect">
            <a:avLst/>
          </a:prstGeom>
        </p:spPr>
      </p:pic>
      <p:sp>
        <p:nvSpPr>
          <p:cNvPr id="4" name="Content Placeholder 3"/>
          <p:cNvSpPr>
            <a:spLocks noGrp="1"/>
          </p:cNvSpPr>
          <p:nvPr>
            <p:ph sz="half" idx="2"/>
          </p:nvPr>
        </p:nvSpPr>
        <p:spPr>
          <a:xfrm>
            <a:off x="6172200" y="596900"/>
            <a:ext cx="6019800" cy="6261100"/>
          </a:xfrm>
        </p:spPr>
        <p:txBody>
          <a:bodyPr>
            <a:normAutofit fontScale="92500" lnSpcReduction="20000"/>
          </a:bodyPr>
          <a:lstStyle/>
          <a:p>
            <a:r>
              <a:rPr lang="en-US" dirty="0" smtClean="0"/>
              <a:t>“Every </a:t>
            </a:r>
            <a:r>
              <a:rPr lang="en-US" dirty="0"/>
              <a:t>moving thing that liveth shall be meat for you; even as the green herb have I given you all </a:t>
            </a:r>
            <a:r>
              <a:rPr lang="en-US" dirty="0" smtClean="0"/>
              <a:t>things. But </a:t>
            </a:r>
            <a:r>
              <a:rPr lang="en-US" dirty="0"/>
              <a:t>flesh with the life thereof, which is the blood thereof, shall ye not eat</a:t>
            </a:r>
            <a:r>
              <a:rPr lang="en-US" dirty="0" smtClean="0"/>
              <a:t>.”  Gen. 9:3,4</a:t>
            </a:r>
          </a:p>
          <a:p>
            <a:r>
              <a:rPr lang="en-US" dirty="0"/>
              <a:t>“Therefore I said unto the children of Israel, No soul of you shall eat blood, neither shall any stranger that sojourneth among you eat blood</a:t>
            </a:r>
            <a:r>
              <a:rPr lang="en-US" dirty="0" smtClean="0"/>
              <a:t>. </a:t>
            </a:r>
            <a:r>
              <a:rPr lang="en-US" dirty="0"/>
              <a:t>And whatsoever man there be of the children of Israel, or of the strangers that sojourn among you, which hunteth and catcheth any beast or fowl that may be eaten; he shall even pour out the blood thereof, and cover it with dust</a:t>
            </a:r>
            <a:r>
              <a:rPr lang="en-US" dirty="0" smtClean="0"/>
              <a:t>. </a:t>
            </a:r>
            <a:r>
              <a:rPr lang="en-US" dirty="0"/>
              <a:t>For it is the life of all flesh; the blood of it is for the life thereof: therefore I said unto the children of Israel, Ye shall eat the blood of no manner of flesh: for the life of all flesh is the blood thereof: whosoever eateth it shall be cut off</a:t>
            </a:r>
            <a:r>
              <a:rPr lang="en-US" dirty="0" smtClean="0"/>
              <a:t>.”  Leviticus 17:12-14</a:t>
            </a:r>
            <a:endParaRPr lang="en-US" dirty="0"/>
          </a:p>
        </p:txBody>
      </p:sp>
    </p:spTree>
    <p:extLst>
      <p:ext uri="{BB962C8B-B14F-4D97-AF65-F5344CB8AC3E}">
        <p14:creationId xmlns:p14="http://schemas.microsoft.com/office/powerpoint/2010/main" val="4138846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774699"/>
          </a:xfrm>
        </p:spPr>
        <p:txBody>
          <a:bodyPr/>
          <a:lstStyle/>
          <a:p>
            <a:r>
              <a:rPr lang="en-US" dirty="0" smtClean="0"/>
              <a:t>                           </a:t>
            </a:r>
            <a:r>
              <a:rPr lang="en-US" b="1" i="1" u="sng" dirty="0" smtClean="0">
                <a:solidFill>
                  <a:srgbClr val="C00000"/>
                </a:solidFill>
              </a:rPr>
              <a:t>Eating Flesh!</a:t>
            </a:r>
            <a:endParaRPr lang="en-US" b="1" i="1" u="sng" dirty="0">
              <a:solidFill>
                <a:srgbClr val="C00000"/>
              </a:solidFill>
            </a:endParaRPr>
          </a:p>
        </p:txBody>
      </p:sp>
      <p:sp>
        <p:nvSpPr>
          <p:cNvPr id="3" name="Content Placeholder 2"/>
          <p:cNvSpPr>
            <a:spLocks noGrp="1"/>
          </p:cNvSpPr>
          <p:nvPr>
            <p:ph idx="1"/>
          </p:nvPr>
        </p:nvSpPr>
        <p:spPr>
          <a:xfrm>
            <a:off x="0" y="660400"/>
            <a:ext cx="12192000" cy="6197599"/>
          </a:xfrm>
        </p:spPr>
        <p:txBody>
          <a:bodyPr>
            <a:normAutofit/>
          </a:bodyPr>
          <a:lstStyle/>
          <a:p>
            <a:pPr marL="0" indent="0">
              <a:buNone/>
            </a:pPr>
            <a:r>
              <a:rPr lang="en-US" sz="3200" dirty="0" smtClean="0"/>
              <a:t>  </a:t>
            </a:r>
            <a:r>
              <a:rPr lang="en-US" sz="3200" dirty="0" smtClean="0"/>
              <a:t>"The liability to take disease is increased tenfold by meat-eating." Counsels on Diet and Foods, pg. 386. (1868). "The intellectual, the moral, and the physical powers are depreciated by the habitual use of flesh meats. Meat-eating deranges the system beclouds the intellect, and blunts the moral sensibilities. We say to you, dear brother and sister, your safest course is to let meat alone." Counsels on Diet and Foods, pg. 391 (1868). "The tissues of the swine swarm with parasites. Of the swine, God said, "It is unclean unto you; ye shall not eat of their flesh, or touch their dead carcass." This command was given because swine's flesh is unfit for food. Swine are scavengers, and this is the only use they were intended to serve. Never, under any circumstances, was their flesh to be eaten by human beings." Counsels on Diet an Foods, pg. 392</a:t>
            </a:r>
          </a:p>
          <a:p>
            <a:endParaRPr lang="en-US" dirty="0"/>
          </a:p>
        </p:txBody>
      </p:sp>
    </p:spTree>
    <p:extLst>
      <p:ext uri="{BB962C8B-B14F-4D97-AF65-F5344CB8AC3E}">
        <p14:creationId xmlns:p14="http://schemas.microsoft.com/office/powerpoint/2010/main" val="2084911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2"/>
          <a:stretch>
            <a:fillRect/>
          </a:stretch>
        </p:blipFill>
        <p:spPr>
          <a:xfrm>
            <a:off x="0" y="0"/>
            <a:ext cx="12192000" cy="6858000"/>
          </a:xfrm>
          <a:prstGeom prst="rect">
            <a:avLst/>
          </a:prstGeom>
        </p:spPr>
      </p:pic>
      <p:sp>
        <p:nvSpPr>
          <p:cNvPr id="4" name="Content Placeholder 3"/>
          <p:cNvSpPr>
            <a:spLocks noGrp="1"/>
          </p:cNvSpPr>
          <p:nvPr>
            <p:ph sz="half" idx="2"/>
          </p:nvPr>
        </p:nvSpPr>
        <p:spPr>
          <a:xfrm flipV="1">
            <a:off x="6172200" y="0"/>
            <a:ext cx="50800" cy="1825625"/>
          </a:xfrm>
        </p:spPr>
        <p:txBody>
          <a:bodyPr/>
          <a:lstStyle/>
          <a:p>
            <a:endParaRPr lang="en-US" dirty="0"/>
          </a:p>
        </p:txBody>
      </p:sp>
    </p:spTree>
    <p:extLst>
      <p:ext uri="{BB962C8B-B14F-4D97-AF65-F5344CB8AC3E}">
        <p14:creationId xmlns:p14="http://schemas.microsoft.com/office/powerpoint/2010/main" val="5805193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723899"/>
          </a:xfrm>
        </p:spPr>
        <p:txBody>
          <a:bodyPr/>
          <a:lstStyle/>
          <a:p>
            <a:r>
              <a:rPr lang="en-US" dirty="0" smtClean="0"/>
              <a:t>               </a:t>
            </a:r>
            <a:r>
              <a:rPr lang="en-US" b="1" i="1" u="sng" dirty="0" smtClean="0">
                <a:solidFill>
                  <a:srgbClr val="0070C0"/>
                </a:solidFill>
                <a:latin typeface="Algerian" panose="04020705040A02060702" pitchFamily="82" charset="0"/>
              </a:rPr>
              <a:t>Was/Is diet Salvational??</a:t>
            </a:r>
            <a:endParaRPr lang="en-US" b="1" i="1" u="sng" dirty="0">
              <a:solidFill>
                <a:srgbClr val="0070C0"/>
              </a:solidFill>
              <a:latin typeface="Algerian" panose="04020705040A02060702" pitchFamily="82" charset="0"/>
            </a:endParaRPr>
          </a:p>
        </p:txBody>
      </p:sp>
      <p:sp>
        <p:nvSpPr>
          <p:cNvPr id="3" name="Content Placeholder 2"/>
          <p:cNvSpPr>
            <a:spLocks noGrp="1"/>
          </p:cNvSpPr>
          <p:nvPr>
            <p:ph sz="half" idx="1"/>
          </p:nvPr>
        </p:nvSpPr>
        <p:spPr>
          <a:xfrm>
            <a:off x="0" y="622300"/>
            <a:ext cx="6019800" cy="6235700"/>
          </a:xfrm>
        </p:spPr>
        <p:txBody>
          <a:bodyPr/>
          <a:lstStyle/>
          <a:p>
            <a:r>
              <a:rPr lang="en-US" dirty="0" smtClean="0"/>
              <a:t>The Lord provided for His people a simple, vegetarian diet.  They lusted for flesh food and the Lord gave them up to their hearts desire.  As a result of this, those Israelites were cut off from entering the Promised Land!  Is our diet a salvation issue?  It was to the Israelites and it is to us!!  The coveting of flesh food, long cherished, made it impossible for the Israelites to be  spiritually ready to </a:t>
            </a:r>
            <a:r>
              <a:rPr lang="en-US" dirty="0" smtClean="0"/>
              <a:t>practice the </a:t>
            </a:r>
            <a:r>
              <a:rPr lang="en-US" dirty="0" smtClean="0"/>
              <a:t>moral law and they were cut off from the Promised Land!!!</a:t>
            </a:r>
            <a:endParaRPr lang="en-US" dirty="0"/>
          </a:p>
        </p:txBody>
      </p:sp>
      <p:pic>
        <p:nvPicPr>
          <p:cNvPr id="5" name="Content Placeholder 4"/>
          <p:cNvPicPr>
            <a:picLocks noGrp="1" noChangeAspect="1"/>
          </p:cNvPicPr>
          <p:nvPr>
            <p:ph sz="half" idx="2"/>
          </p:nvPr>
        </p:nvPicPr>
        <p:blipFill>
          <a:blip r:embed="rId2"/>
          <a:stretch>
            <a:fillRect/>
          </a:stretch>
        </p:blipFill>
        <p:spPr>
          <a:xfrm>
            <a:off x="6019800" y="622300"/>
            <a:ext cx="6172200" cy="6235700"/>
          </a:xfrm>
          <a:prstGeom prst="rect">
            <a:avLst/>
          </a:prstGeom>
        </p:spPr>
      </p:pic>
    </p:spTree>
    <p:extLst>
      <p:ext uri="{BB962C8B-B14F-4D97-AF65-F5344CB8AC3E}">
        <p14:creationId xmlns:p14="http://schemas.microsoft.com/office/powerpoint/2010/main" val="2198000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49564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914400"/>
          </a:xfrm>
        </p:spPr>
        <p:txBody>
          <a:bodyPr>
            <a:normAutofit/>
          </a:bodyPr>
          <a:lstStyle/>
          <a:p>
            <a:r>
              <a:rPr lang="en-US" dirty="0" smtClean="0"/>
              <a:t>               </a:t>
            </a:r>
            <a:r>
              <a:rPr lang="en-US" b="1" i="1" u="sng" dirty="0" smtClean="0">
                <a:solidFill>
                  <a:srgbClr val="0070C0"/>
                </a:solidFill>
              </a:rPr>
              <a:t>Eat Meat in Necessity</a:t>
            </a:r>
            <a:endParaRPr lang="en-US" b="1" i="1" u="sng" dirty="0">
              <a:solidFill>
                <a:srgbClr val="0070C0"/>
              </a:solidFill>
            </a:endParaRPr>
          </a:p>
        </p:txBody>
      </p:sp>
      <p:sp>
        <p:nvSpPr>
          <p:cNvPr id="3" name="Content Placeholder 2"/>
          <p:cNvSpPr>
            <a:spLocks noGrp="1"/>
          </p:cNvSpPr>
          <p:nvPr>
            <p:ph idx="1"/>
          </p:nvPr>
        </p:nvSpPr>
        <p:spPr>
          <a:xfrm>
            <a:off x="0" y="749300"/>
            <a:ext cx="12192000" cy="6108699"/>
          </a:xfrm>
        </p:spPr>
        <p:txBody>
          <a:bodyPr>
            <a:noAutofit/>
          </a:bodyPr>
          <a:lstStyle/>
          <a:p>
            <a:r>
              <a:rPr lang="en-US" sz="3400" dirty="0" smtClean="0"/>
              <a:t>“God </a:t>
            </a:r>
            <a:r>
              <a:rPr lang="en-US" sz="3400" dirty="0"/>
              <a:t>gave our first parents the food He designed that </a:t>
            </a:r>
            <a:r>
              <a:rPr lang="en-US" sz="3400" dirty="0" smtClean="0"/>
              <a:t>the race </a:t>
            </a:r>
            <a:r>
              <a:rPr lang="en-US" sz="3400" dirty="0"/>
              <a:t>should eat. It was contrary to His plan to have the life of </a:t>
            </a:r>
            <a:r>
              <a:rPr lang="en-US" sz="3400" dirty="0" smtClean="0"/>
              <a:t>any creature </a:t>
            </a:r>
            <a:r>
              <a:rPr lang="en-US" sz="3400" dirty="0"/>
              <a:t>taken. There was to be no death in Eden. The fruit </a:t>
            </a:r>
            <a:r>
              <a:rPr lang="en-US" sz="3400" dirty="0" smtClean="0"/>
              <a:t>of the </a:t>
            </a:r>
            <a:r>
              <a:rPr lang="en-US" sz="3400" dirty="0"/>
              <a:t>trees in the garden, was the food man’s wants required. </a:t>
            </a:r>
            <a:r>
              <a:rPr lang="en-US" sz="3400" dirty="0" smtClean="0"/>
              <a:t>God gave </a:t>
            </a:r>
            <a:r>
              <a:rPr lang="en-US" sz="3400" dirty="0"/>
              <a:t>man no permission to eat animal food until after the </a:t>
            </a:r>
            <a:r>
              <a:rPr lang="en-US" sz="3400" dirty="0" smtClean="0"/>
              <a:t>flood. Everything </a:t>
            </a:r>
            <a:r>
              <a:rPr lang="en-US" sz="3400" dirty="0"/>
              <a:t>had been destroyed upon which man could subsist, </a:t>
            </a:r>
            <a:r>
              <a:rPr lang="en-US" sz="3400" dirty="0" smtClean="0"/>
              <a:t>and therefore </a:t>
            </a:r>
            <a:r>
              <a:rPr lang="en-US" sz="3400" dirty="0"/>
              <a:t>the Lord in their necessity gave Noah permission to </a:t>
            </a:r>
            <a:r>
              <a:rPr lang="en-US" sz="3400" dirty="0" smtClean="0"/>
              <a:t>eat of </a:t>
            </a:r>
            <a:r>
              <a:rPr lang="en-US" sz="3400" dirty="0"/>
              <a:t>the clean animals which he had taken with him into the ark. </a:t>
            </a:r>
            <a:r>
              <a:rPr lang="en-US" sz="3400" dirty="0" smtClean="0"/>
              <a:t>But animal </a:t>
            </a:r>
            <a:r>
              <a:rPr lang="en-US" sz="3400" dirty="0"/>
              <a:t>food was not the most healthful article of food for </a:t>
            </a:r>
            <a:r>
              <a:rPr lang="en-US" sz="3400" dirty="0" smtClean="0"/>
              <a:t>man. The </a:t>
            </a:r>
            <a:r>
              <a:rPr lang="en-US" sz="3400" dirty="0"/>
              <a:t>people who lived before the flood ate animal food and </a:t>
            </a:r>
            <a:r>
              <a:rPr lang="en-US" sz="3400" dirty="0" smtClean="0"/>
              <a:t>gratified their </a:t>
            </a:r>
            <a:r>
              <a:rPr lang="en-US" sz="3400" dirty="0"/>
              <a:t>lusts until their cup of iniquity was full, and God </a:t>
            </a:r>
            <a:r>
              <a:rPr lang="en-US" sz="3400" dirty="0" smtClean="0"/>
              <a:t>cleansed the </a:t>
            </a:r>
            <a:r>
              <a:rPr lang="en-US" sz="3400" dirty="0"/>
              <a:t>earth of its moral pollution by a flood</a:t>
            </a:r>
            <a:r>
              <a:rPr lang="en-US" sz="3400" dirty="0" smtClean="0"/>
              <a:t>.”  CDF, pg. 373 </a:t>
            </a:r>
            <a:endParaRPr lang="en-US" sz="3400" dirty="0"/>
          </a:p>
        </p:txBody>
      </p:sp>
    </p:spTree>
    <p:extLst>
      <p:ext uri="{BB962C8B-B14F-4D97-AF65-F5344CB8AC3E}">
        <p14:creationId xmlns:p14="http://schemas.microsoft.com/office/powerpoint/2010/main" val="34591960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TotalTime>
  <Words>2480</Words>
  <Application>Microsoft Office PowerPoint</Application>
  <PresentationFormat>Widescreen</PresentationFormat>
  <Paragraphs>35</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Algerian</vt:lpstr>
      <vt:lpstr>Arial</vt:lpstr>
      <vt:lpstr>Calibri</vt:lpstr>
      <vt:lpstr>Calibri Light</vt:lpstr>
      <vt:lpstr>Office Theme</vt:lpstr>
      <vt:lpstr>The Right Arm, pt. 2  “Diet” </vt:lpstr>
      <vt:lpstr>                              What To Eat!</vt:lpstr>
      <vt:lpstr>                              Eden’s Diet</vt:lpstr>
      <vt:lpstr>         Why Was Flesh Food Added?</vt:lpstr>
      <vt:lpstr>                           Eating Flesh!</vt:lpstr>
      <vt:lpstr>PowerPoint Presentation</vt:lpstr>
      <vt:lpstr>               Was/Is diet Salvational??</vt:lpstr>
      <vt:lpstr>PowerPoint Presentation</vt:lpstr>
      <vt:lpstr>               Eat Meat in Necessity</vt:lpstr>
      <vt:lpstr>PowerPoint Presentation</vt:lpstr>
      <vt:lpstr>PowerPoint Presentation</vt:lpstr>
      <vt:lpstr>PowerPoint Presentation</vt:lpstr>
      <vt:lpstr>                     Eating Between Meals</vt:lpstr>
      <vt:lpstr>                             Not a Morsel!</vt:lpstr>
      <vt:lpstr>PowerPoint Presentation</vt:lpstr>
      <vt:lpstr>                            Unrefreshed!</vt:lpstr>
      <vt:lpstr>         Animal Products???</vt:lpstr>
      <vt:lpstr>PowerPoint Presentation</vt:lpstr>
      <vt:lpstr>             Cheese!</vt:lpstr>
      <vt:lpstr>                               Plant Based Diet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Right Arm, pt. 2  “Diet”</dc:title>
  <dc:creator>All Public</dc:creator>
  <cp:lastModifiedBy>All Public</cp:lastModifiedBy>
  <cp:revision>9</cp:revision>
  <dcterms:created xsi:type="dcterms:W3CDTF">2018-05-08T18:16:46Z</dcterms:created>
  <dcterms:modified xsi:type="dcterms:W3CDTF">2018-05-22T18:57:59Z</dcterms:modified>
</cp:coreProperties>
</file>