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CF51-3A22-4232-B93C-520BE86E38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FDDA09-0490-49CE-81FD-816CB90DA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443978-0FDD-4BFB-B31C-6071D24DBD77}"/>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90EFDBAD-AB89-4A92-A890-38D08FB14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0170D-E8FF-4E32-88FD-A6AE9F158621}"/>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343973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AFEA0-D6C3-4529-A947-28C189BF47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C93095-28EC-4238-ADEE-C99EAF0F0F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8CF93-36BA-41C6-9927-F7E6B2CBA561}"/>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834D7127-0AEC-40AE-A90E-EEBABFFC9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40CD9-2B17-4EB2-AAB3-961E8FB3EAF4}"/>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166441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9F7A60-F009-4162-A94B-FBF3668C8A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534464-930C-4190-A9DC-552F4D5F9C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80A2A-586F-4459-AF9E-96322880509C}"/>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D3B89E42-A779-48D8-86C3-F0B8C0796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AFA1E-4A42-48B3-B0AE-6D99E2F9DC45}"/>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215200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840A5-6461-4216-9944-31E4A5BF5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085862-DC14-4E30-B60D-F528DFBF13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11063-2F37-4AA4-87E1-8CDEC22A3240}"/>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39C8E5C7-2F35-4DF1-A44B-0F1EDA242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71015-501E-40E8-8AC8-679E6A5E05AE}"/>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343125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CBCB-6D8D-447F-BF02-E1B2EB1E3D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243773-B6A4-45A3-AFE2-D5639660FF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F1FC1A-7A0A-41B3-8458-E7C77AFFD2C0}"/>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3B69E445-314F-4126-BFE2-76D55EF92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715FF-DA73-4A19-828B-8B1DB36F1DC2}"/>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256587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4018-AACA-4FAF-B875-881D2ECFD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DC1AB6-1A40-4706-B220-2D5D092AD7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5A104B-4ADB-4487-BDDB-4A64DB9CE9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7C3680-F40F-4A6A-84CA-7560B2732A09}"/>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6" name="Footer Placeholder 5">
            <a:extLst>
              <a:ext uri="{FF2B5EF4-FFF2-40B4-BE49-F238E27FC236}">
                <a16:creationId xmlns:a16="http://schemas.microsoft.com/office/drawing/2014/main" id="{F80054AA-4AA3-4BA7-8A84-7C90177DB6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44F34-E274-45EE-A2A0-638CEF7FD5ED}"/>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286602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81CB-99A6-481C-B868-D16FBCF7CA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E7C33A-7227-4695-9EE8-9A0EDE53C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37B8BF-9D39-4BB5-8DD0-7FC6B26C38F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74D7B-C402-4A09-87E8-5DB60C6EF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597A74-47D5-42CD-AA7C-AD8B66A8FA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1FDC9C-D2EB-4F93-92EB-222AD1E2154B}"/>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8" name="Footer Placeholder 7">
            <a:extLst>
              <a:ext uri="{FF2B5EF4-FFF2-40B4-BE49-F238E27FC236}">
                <a16:creationId xmlns:a16="http://schemas.microsoft.com/office/drawing/2014/main" id="{0D6D9D9A-1F74-4DBF-A8DB-DC9C65C73F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321EAC-827E-4857-93F6-DCE16A5C62FB}"/>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170780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D1A4-8B1D-4A9D-BA4B-55F6A3D826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F9235E-A3BD-4582-83FF-3E92DFBEF5F3}"/>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4" name="Footer Placeholder 3">
            <a:extLst>
              <a:ext uri="{FF2B5EF4-FFF2-40B4-BE49-F238E27FC236}">
                <a16:creationId xmlns:a16="http://schemas.microsoft.com/office/drawing/2014/main" id="{EE2894AE-2FFA-44E4-A675-6DB1F7E25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90C7D6-E17B-433B-B814-BA04B1FE8518}"/>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352034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05F77-DBAC-48B6-9C91-C08F924E0FDD}"/>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3" name="Footer Placeholder 2">
            <a:extLst>
              <a:ext uri="{FF2B5EF4-FFF2-40B4-BE49-F238E27FC236}">
                <a16:creationId xmlns:a16="http://schemas.microsoft.com/office/drawing/2014/main" id="{3A26CFF9-EFC7-4355-9712-1F93B8A4AE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60A374-EC7C-4B96-91D3-4783A8B27AE6}"/>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220057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354C-24B3-49F3-8725-F915177B12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1BB3A4-1B29-45E4-862E-3CD710925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0FCD2B-FEDF-408B-9BE0-4F965E1FA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F5A34E-1208-49E2-BFA3-7A8BC23CC75D}"/>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6" name="Footer Placeholder 5">
            <a:extLst>
              <a:ext uri="{FF2B5EF4-FFF2-40B4-BE49-F238E27FC236}">
                <a16:creationId xmlns:a16="http://schemas.microsoft.com/office/drawing/2014/main" id="{69BE2F1B-E874-4B7B-A771-BFCEE834C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0C734-F36C-45D0-800B-35D853B03807}"/>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424149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9B97-7962-4456-8D88-BB0856D51F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A176B6-F9B6-4027-8AFB-729FBB2CAC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EC21EB-1DF7-4E06-A27C-818748DFB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2ED48E-7610-4BE4-B2D8-F750659121BE}"/>
              </a:ext>
            </a:extLst>
          </p:cNvPr>
          <p:cNvSpPr>
            <a:spLocks noGrp="1"/>
          </p:cNvSpPr>
          <p:nvPr>
            <p:ph type="dt" sz="half" idx="10"/>
          </p:nvPr>
        </p:nvSpPr>
        <p:spPr/>
        <p:txBody>
          <a:bodyPr/>
          <a:lstStyle/>
          <a:p>
            <a:fld id="{C4BC8338-6775-44FD-A1BC-8B2A4C66E9AB}" type="datetimeFigureOut">
              <a:rPr lang="en-US" smtClean="0"/>
              <a:t>4/15/2022</a:t>
            </a:fld>
            <a:endParaRPr lang="en-US"/>
          </a:p>
        </p:txBody>
      </p:sp>
      <p:sp>
        <p:nvSpPr>
          <p:cNvPr id="6" name="Footer Placeholder 5">
            <a:extLst>
              <a:ext uri="{FF2B5EF4-FFF2-40B4-BE49-F238E27FC236}">
                <a16:creationId xmlns:a16="http://schemas.microsoft.com/office/drawing/2014/main" id="{FD3F9D59-2448-41A8-8879-E71E34727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58F1F2-1392-4CCD-918F-DDEEB5DD594B}"/>
              </a:ext>
            </a:extLst>
          </p:cNvPr>
          <p:cNvSpPr>
            <a:spLocks noGrp="1"/>
          </p:cNvSpPr>
          <p:nvPr>
            <p:ph type="sldNum" sz="quarter" idx="12"/>
          </p:nvPr>
        </p:nvSpPr>
        <p:spPr/>
        <p:txBody>
          <a:bodyPr/>
          <a:lstStyle/>
          <a:p>
            <a:fld id="{0A6B428D-5377-487D-A867-0616B46BEE46}" type="slidenum">
              <a:rPr lang="en-US" smtClean="0"/>
              <a:t>‹#›</a:t>
            </a:fld>
            <a:endParaRPr lang="en-US"/>
          </a:p>
        </p:txBody>
      </p:sp>
    </p:spTree>
    <p:extLst>
      <p:ext uri="{BB962C8B-B14F-4D97-AF65-F5344CB8AC3E}">
        <p14:creationId xmlns:p14="http://schemas.microsoft.com/office/powerpoint/2010/main" val="238393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140CB1-7F27-4A30-983B-5A271865F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D8D5F6-617F-4213-B23A-59928DB69C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23D89-50E6-451E-9443-5008D61DC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C8338-6775-44FD-A1BC-8B2A4C66E9AB}" type="datetimeFigureOut">
              <a:rPr lang="en-US" smtClean="0"/>
              <a:t>4/15/2022</a:t>
            </a:fld>
            <a:endParaRPr lang="en-US"/>
          </a:p>
        </p:txBody>
      </p:sp>
      <p:sp>
        <p:nvSpPr>
          <p:cNvPr id="5" name="Footer Placeholder 4">
            <a:extLst>
              <a:ext uri="{FF2B5EF4-FFF2-40B4-BE49-F238E27FC236}">
                <a16:creationId xmlns:a16="http://schemas.microsoft.com/office/drawing/2014/main" id="{FF876E32-697A-4AD6-834F-5E23E6836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1E723E-CED9-46E5-8848-76FCC0657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428D-5377-487D-A867-0616B46BEE46}" type="slidenum">
              <a:rPr lang="en-US" smtClean="0"/>
              <a:t>‹#›</a:t>
            </a:fld>
            <a:endParaRPr lang="en-US"/>
          </a:p>
        </p:txBody>
      </p:sp>
    </p:spTree>
    <p:extLst>
      <p:ext uri="{BB962C8B-B14F-4D97-AF65-F5344CB8AC3E}">
        <p14:creationId xmlns:p14="http://schemas.microsoft.com/office/powerpoint/2010/main" val="3365559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66F4-E4C7-4A36-B745-01B0F8EB7241}"/>
              </a:ext>
            </a:extLst>
          </p:cNvPr>
          <p:cNvSpPr>
            <a:spLocks noGrp="1"/>
          </p:cNvSpPr>
          <p:nvPr>
            <p:ph type="ctrTitle"/>
          </p:nvPr>
        </p:nvSpPr>
        <p:spPr>
          <a:xfrm>
            <a:off x="0" y="1122363"/>
            <a:ext cx="12192000" cy="2387600"/>
          </a:xfrm>
        </p:spPr>
        <p:txBody>
          <a:bodyPr/>
          <a:lstStyle/>
          <a:p>
            <a:r>
              <a:rPr lang="en-US" b="1" i="1" u="sng" dirty="0">
                <a:solidFill>
                  <a:srgbClr val="FF0000"/>
                </a:solidFill>
                <a:latin typeface="Algerian" panose="04020705040A02060702" pitchFamily="82" charset="0"/>
              </a:rPr>
              <a:t>War -Ukraine, pt. 3</a:t>
            </a:r>
          </a:p>
        </p:txBody>
      </p:sp>
      <p:sp>
        <p:nvSpPr>
          <p:cNvPr id="3" name="Subtitle 2">
            <a:extLst>
              <a:ext uri="{FF2B5EF4-FFF2-40B4-BE49-F238E27FC236}">
                <a16:creationId xmlns:a16="http://schemas.microsoft.com/office/drawing/2014/main" id="{4CA4FA40-7B9E-4AFC-9DC5-1152C5B90B4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554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3D5C-562E-4955-AEF9-B8C7912D9B14}"/>
              </a:ext>
            </a:extLst>
          </p:cNvPr>
          <p:cNvSpPr>
            <a:spLocks noGrp="1"/>
          </p:cNvSpPr>
          <p:nvPr>
            <p:ph type="title"/>
          </p:nvPr>
        </p:nvSpPr>
        <p:spPr>
          <a:xfrm>
            <a:off x="0" y="1"/>
            <a:ext cx="6057900" cy="901699"/>
          </a:xfrm>
        </p:spPr>
        <p:txBody>
          <a:bodyPr/>
          <a:lstStyle/>
          <a:p>
            <a:r>
              <a:rPr lang="en-US" b="1" i="1" u="sng" dirty="0">
                <a:solidFill>
                  <a:srgbClr val="00B050"/>
                </a:solidFill>
              </a:rPr>
              <a:t>  Didn’t Get it; Try Again!</a:t>
            </a:r>
          </a:p>
        </p:txBody>
      </p:sp>
      <p:sp>
        <p:nvSpPr>
          <p:cNvPr id="3" name="Content Placeholder 2">
            <a:extLst>
              <a:ext uri="{FF2B5EF4-FFF2-40B4-BE49-F238E27FC236}">
                <a16:creationId xmlns:a16="http://schemas.microsoft.com/office/drawing/2014/main" id="{D0F6AA6A-C8AB-4B60-819E-447717234123}"/>
              </a:ext>
            </a:extLst>
          </p:cNvPr>
          <p:cNvSpPr>
            <a:spLocks noGrp="1"/>
          </p:cNvSpPr>
          <p:nvPr>
            <p:ph sz="half" idx="1"/>
          </p:nvPr>
        </p:nvSpPr>
        <p:spPr>
          <a:xfrm>
            <a:off x="0" y="736600"/>
            <a:ext cx="6019800" cy="6121399"/>
          </a:xfrm>
        </p:spPr>
        <p:txBody>
          <a:bodyPr>
            <a:normAutofit/>
          </a:bodyPr>
          <a:lstStyle/>
          <a:p>
            <a:r>
              <a:rPr lang="en-US" sz="3000" dirty="0"/>
              <a:t>“Klaus Schwab and the WEF happily announced that the pandemic was the beginning of the “Great Reset” and the 4th Industrial Revolution, stating that the </a:t>
            </a:r>
            <a:r>
              <a:rPr lang="en-US" sz="3000" dirty="0" err="1"/>
              <a:t>covid</a:t>
            </a:r>
            <a:r>
              <a:rPr lang="en-US" sz="3000" dirty="0"/>
              <a:t> crisis presented a perfect “opportunity” for change… Imagine if they had the power to simply shut down your ability to get a job, to shop in grocery stores and even shut down access to your money?” ,” What Is The “Great Reset” And What Do the Globalists Actually Want?  Brandon Smith  </a:t>
            </a:r>
          </a:p>
        </p:txBody>
      </p:sp>
      <p:pic>
        <p:nvPicPr>
          <p:cNvPr id="5" name="Content Placeholder 4">
            <a:extLst>
              <a:ext uri="{FF2B5EF4-FFF2-40B4-BE49-F238E27FC236}">
                <a16:creationId xmlns:a16="http://schemas.microsoft.com/office/drawing/2014/main" id="{DF20C747-AA0E-4970-82B2-3D15DB22A425}"/>
              </a:ext>
            </a:extLst>
          </p:cNvPr>
          <p:cNvPicPr>
            <a:picLocks noGrp="1" noChangeAspect="1"/>
          </p:cNvPicPr>
          <p:nvPr>
            <p:ph sz="half" idx="2"/>
          </p:nvPr>
        </p:nvPicPr>
        <p:blipFill>
          <a:blip r:embed="rId2"/>
          <a:stretch>
            <a:fillRect/>
          </a:stretch>
        </p:blipFill>
        <p:spPr>
          <a:xfrm>
            <a:off x="6057900" y="0"/>
            <a:ext cx="6134100" cy="6858000"/>
          </a:xfrm>
          <a:prstGeom prst="rect">
            <a:avLst/>
          </a:prstGeom>
        </p:spPr>
      </p:pic>
    </p:spTree>
    <p:extLst>
      <p:ext uri="{BB962C8B-B14F-4D97-AF65-F5344CB8AC3E}">
        <p14:creationId xmlns:p14="http://schemas.microsoft.com/office/powerpoint/2010/main" val="23696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B62B-CA24-40D8-9195-36A3C238B210}"/>
              </a:ext>
            </a:extLst>
          </p:cNvPr>
          <p:cNvSpPr>
            <a:spLocks noGrp="1"/>
          </p:cNvSpPr>
          <p:nvPr>
            <p:ph type="title"/>
          </p:nvPr>
        </p:nvSpPr>
        <p:spPr>
          <a:xfrm>
            <a:off x="0" y="1"/>
            <a:ext cx="12192000" cy="800099"/>
          </a:xfrm>
        </p:spPr>
        <p:txBody>
          <a:bodyPr>
            <a:normAutofit fontScale="90000"/>
          </a:bodyPr>
          <a:lstStyle/>
          <a:p>
            <a:r>
              <a:rPr lang="en-US" dirty="0"/>
              <a:t>       </a:t>
            </a:r>
            <a:r>
              <a:rPr lang="en-US" b="1" i="1" u="sng" dirty="0">
                <a:solidFill>
                  <a:srgbClr val="00B050"/>
                </a:solidFill>
                <a:latin typeface="Algerian" panose="04020705040A02060702" pitchFamily="82" charset="0"/>
              </a:rPr>
              <a:t>CoVid:  The Beginning:  The War phase Two</a:t>
            </a:r>
          </a:p>
        </p:txBody>
      </p:sp>
      <p:pic>
        <p:nvPicPr>
          <p:cNvPr id="5" name="Content Placeholder 4">
            <a:extLst>
              <a:ext uri="{FF2B5EF4-FFF2-40B4-BE49-F238E27FC236}">
                <a16:creationId xmlns:a16="http://schemas.microsoft.com/office/drawing/2014/main" id="{8D5BF843-7410-481E-B859-B71403A8AE0A}"/>
              </a:ext>
            </a:extLst>
          </p:cNvPr>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a:extLst>
              <a:ext uri="{FF2B5EF4-FFF2-40B4-BE49-F238E27FC236}">
                <a16:creationId xmlns:a16="http://schemas.microsoft.com/office/drawing/2014/main" id="{031F2F74-12AC-4386-8175-A7C0832D18E0}"/>
              </a:ext>
            </a:extLst>
          </p:cNvPr>
          <p:cNvSpPr>
            <a:spLocks noGrp="1"/>
          </p:cNvSpPr>
          <p:nvPr>
            <p:ph sz="half" idx="2"/>
          </p:nvPr>
        </p:nvSpPr>
        <p:spPr>
          <a:xfrm>
            <a:off x="6172200" y="673100"/>
            <a:ext cx="6019800" cy="6184899"/>
          </a:xfrm>
        </p:spPr>
        <p:txBody>
          <a:bodyPr>
            <a:normAutofit fontScale="92500"/>
          </a:bodyPr>
          <a:lstStyle/>
          <a:p>
            <a:r>
              <a:rPr lang="en-US" dirty="0"/>
              <a:t>For 2 plus years, it was virus, virus, and more virus!  All of a sudden, the virus virtually died, and the war in the Ukraine took front and center! A gentleman from Ghana asked me this question, “What suddenly has just happened that Covid-19 has disappeared and now Russia vs Ukraine. Where are we heading?”  </a:t>
            </a:r>
            <a:r>
              <a:rPr lang="en-US" dirty="0" err="1"/>
              <a:t>CoVid</a:t>
            </a:r>
            <a:r>
              <a:rPr lang="en-US" dirty="0"/>
              <a:t> 19 was headline news for a few years and then, all of a sudden, it is virtually gone! I’m talking about the virus.  Where did it go?  And then, out of the blue, there is a war in the Ukraine.  Front page headlines for weeks now.  This seemed very choreographed, planned to the hilt.  Is there a connection to </a:t>
            </a:r>
            <a:r>
              <a:rPr lang="en-US" dirty="0" err="1"/>
              <a:t>covid</a:t>
            </a:r>
            <a:r>
              <a:rPr lang="en-US" dirty="0"/>
              <a:t> 19 and the war in the Ukraine?</a:t>
            </a:r>
          </a:p>
        </p:txBody>
      </p:sp>
    </p:spTree>
    <p:extLst>
      <p:ext uri="{BB962C8B-B14F-4D97-AF65-F5344CB8AC3E}">
        <p14:creationId xmlns:p14="http://schemas.microsoft.com/office/powerpoint/2010/main" val="97167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C752-9071-469D-B916-1CC8D5AB0489}"/>
              </a:ext>
            </a:extLst>
          </p:cNvPr>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How War in Ukraine Threatens the World’s Economic Recovery</a:t>
            </a:r>
            <a:br>
              <a:rPr lang="en-US" dirty="0"/>
            </a:br>
            <a:r>
              <a:rPr lang="en-US" dirty="0"/>
              <a:t>Bloomberg Economics examines how the conflict could impact growth, inflation and monetary policy.</a:t>
            </a:r>
            <a:br>
              <a:rPr lang="en-US" dirty="0"/>
            </a:br>
            <a:br>
              <a:rPr lang="en-US" dirty="0"/>
            </a:br>
            <a:r>
              <a:rPr lang="en-US" dirty="0" err="1"/>
              <a:t>ByBen</a:t>
            </a:r>
            <a:r>
              <a:rPr lang="en-US" dirty="0"/>
              <a:t> Holland, Scott Johnson, Jamie Rush, Anna Wong, and Tom </a:t>
            </a:r>
            <a:r>
              <a:rPr lang="en-US" dirty="0" err="1"/>
              <a:t>Orlik</a:t>
            </a:r>
            <a:br>
              <a:rPr lang="en-US" dirty="0"/>
            </a:br>
            <a:r>
              <a:rPr lang="en-US" dirty="0"/>
              <a:t>February 25, 2022</a:t>
            </a:r>
          </a:p>
        </p:txBody>
      </p:sp>
      <p:sp>
        <p:nvSpPr>
          <p:cNvPr id="3" name="Content Placeholder 2">
            <a:extLst>
              <a:ext uri="{FF2B5EF4-FFF2-40B4-BE49-F238E27FC236}">
                <a16:creationId xmlns:a16="http://schemas.microsoft.com/office/drawing/2014/main" id="{1A50CA4E-CC9B-4335-95DD-561200CAAA74}"/>
              </a:ext>
            </a:extLst>
          </p:cNvPr>
          <p:cNvSpPr>
            <a:spLocks noGrp="1"/>
          </p:cNvSpPr>
          <p:nvPr>
            <p:ph idx="1"/>
          </p:nvPr>
        </p:nvSpPr>
        <p:spPr>
          <a:xfrm>
            <a:off x="0" y="0"/>
            <a:ext cx="12192000" cy="6857999"/>
          </a:xfrm>
        </p:spPr>
        <p:txBody>
          <a:bodyPr/>
          <a:lstStyle/>
          <a:p>
            <a:endParaRPr lang="en-US" dirty="0"/>
          </a:p>
        </p:txBody>
      </p:sp>
    </p:spTree>
    <p:extLst>
      <p:ext uri="{BB962C8B-B14F-4D97-AF65-F5344CB8AC3E}">
        <p14:creationId xmlns:p14="http://schemas.microsoft.com/office/powerpoint/2010/main" val="288274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892F-CC0F-4779-8F0F-FABE4B8D4CDB}"/>
              </a:ext>
            </a:extLst>
          </p:cNvPr>
          <p:cNvSpPr>
            <a:spLocks noGrp="1"/>
          </p:cNvSpPr>
          <p:nvPr>
            <p:ph type="title"/>
          </p:nvPr>
        </p:nvSpPr>
        <p:spPr>
          <a:xfrm>
            <a:off x="838200" y="1"/>
            <a:ext cx="10515600" cy="838199"/>
          </a:xfrm>
        </p:spPr>
        <p:txBody>
          <a:bodyPr/>
          <a:lstStyle/>
          <a:p>
            <a:r>
              <a:rPr lang="en-US" dirty="0"/>
              <a:t>                       </a:t>
            </a:r>
            <a:r>
              <a:rPr lang="en-US" b="1" i="1" u="sng" dirty="0">
                <a:solidFill>
                  <a:srgbClr val="0070C0"/>
                </a:solidFill>
                <a:latin typeface="Algerian" panose="04020705040A02060702" pitchFamily="82" charset="0"/>
              </a:rPr>
              <a:t>Choreographed???</a:t>
            </a:r>
          </a:p>
        </p:txBody>
      </p:sp>
      <p:sp>
        <p:nvSpPr>
          <p:cNvPr id="3" name="Content Placeholder 2">
            <a:extLst>
              <a:ext uri="{FF2B5EF4-FFF2-40B4-BE49-F238E27FC236}">
                <a16:creationId xmlns:a16="http://schemas.microsoft.com/office/drawing/2014/main" id="{62910E0F-601D-433B-8D58-516F2F897845}"/>
              </a:ext>
            </a:extLst>
          </p:cNvPr>
          <p:cNvSpPr>
            <a:spLocks noGrp="1"/>
          </p:cNvSpPr>
          <p:nvPr>
            <p:ph idx="1"/>
          </p:nvPr>
        </p:nvSpPr>
        <p:spPr>
          <a:xfrm>
            <a:off x="0" y="673100"/>
            <a:ext cx="12192000" cy="6184899"/>
          </a:xfrm>
        </p:spPr>
        <p:txBody>
          <a:bodyPr>
            <a:normAutofit/>
          </a:bodyPr>
          <a:lstStyle/>
          <a:p>
            <a:r>
              <a:rPr lang="en-US" sz="3200" dirty="0"/>
              <a:t>“Russia’s invasion of Ukraine carries huge risks for a world economy that’s yet to fully recover from the pandemic shock…The assault followed weeks of tensions that already sent tremors through the world economy by ratcheting up energy prices. That accelerated on Thursday. Oil briefly climbed past $100 a barrel for the first time since 2014, while European natural gas jumped as much as 62%... As Ukraine fights for survival, Western governments are taking steps to punish Russia. They’re aware that by doing so, they could heighten the conflict’s impact on their own economies. U.S. President Joe Biden — who on Thursday announced new sanctions that target Russia’s banks and its ability to trade in dollars — has warned that there’ll be also a price to pay at home, where expensive gasoline is already eroding his support among voters.”</a:t>
            </a:r>
          </a:p>
        </p:txBody>
      </p:sp>
    </p:spTree>
    <p:extLst>
      <p:ext uri="{BB962C8B-B14F-4D97-AF65-F5344CB8AC3E}">
        <p14:creationId xmlns:p14="http://schemas.microsoft.com/office/powerpoint/2010/main" val="2330183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2F4E2-33FF-46A2-8200-11ECF73C58F1}"/>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E28C543-E88D-49F2-8428-2D4D4935DBBB}"/>
              </a:ext>
            </a:extLst>
          </p:cNvPr>
          <p:cNvSpPr>
            <a:spLocks noGrp="1"/>
          </p:cNvSpPr>
          <p:nvPr>
            <p:ph sz="half" idx="1"/>
          </p:nvPr>
        </p:nvSpPr>
        <p:spPr>
          <a:xfrm>
            <a:off x="0" y="203200"/>
            <a:ext cx="6096000" cy="6654800"/>
          </a:xfrm>
        </p:spPr>
        <p:txBody>
          <a:bodyPr>
            <a:normAutofit fontScale="85000" lnSpcReduction="20000"/>
          </a:bodyPr>
          <a:lstStyle/>
          <a:p>
            <a:r>
              <a:rPr lang="en-US" dirty="0"/>
              <a:t>The Economy of Pope Francis Will Transform the World in Preparation for the Coming Mark of the Beast</a:t>
            </a:r>
          </a:p>
          <a:p>
            <a:pPr marL="0" indent="0">
              <a:buNone/>
            </a:pPr>
            <a:r>
              <a:rPr lang="en-US" dirty="0"/>
              <a:t>    This is the actual image and message of the </a:t>
            </a:r>
            <a:r>
              <a:rPr lang="en-US" dirty="0" err="1"/>
              <a:t>Laudato</a:t>
            </a:r>
            <a:r>
              <a:rPr lang="en-US" dirty="0"/>
              <a:t> Si’ Action Platform. It reveals their global aspirations to unite the whole world on Catholic social doctrine (Revelation 13:3).</a:t>
            </a:r>
          </a:p>
          <a:p>
            <a:pPr marL="0" indent="0">
              <a:buNone/>
            </a:pPr>
            <a:r>
              <a:rPr lang="en-US" dirty="0"/>
              <a:t>Anthony M. Annett is a professor at Fordham Jesuit University’s Gabelli School of Business. [2] Jeffrey Sachs is an American economist who was recently named to the Vatican-based Pontifical Academy of Social Sciences by Pope Francis. [3] These two individuals collaborated on an essay that appeared in the National Catholic Reporter on March 29, 2022, and lays out the Vatican’s strategy for the future new economy and the construction of a “better world.” They claim that by embracing the “Economy of Francesco,” a global Catholic initiative based on Pope Francis’ teachings, notably </a:t>
            </a:r>
            <a:r>
              <a:rPr lang="en-US" dirty="0" err="1"/>
              <a:t>Laudato</a:t>
            </a:r>
            <a:r>
              <a:rPr lang="en-US" dirty="0"/>
              <a:t> Si’ and Fratelli </a:t>
            </a:r>
            <a:r>
              <a:rPr lang="en-US" dirty="0" err="1"/>
              <a:t>Tutti</a:t>
            </a:r>
            <a:r>
              <a:rPr lang="en-US" dirty="0"/>
              <a:t>, a better world with a new economic structure may be achieved.”  Advent Messenger</a:t>
            </a:r>
          </a:p>
        </p:txBody>
      </p:sp>
      <p:pic>
        <p:nvPicPr>
          <p:cNvPr id="5" name="Content Placeholder 4">
            <a:extLst>
              <a:ext uri="{FF2B5EF4-FFF2-40B4-BE49-F238E27FC236}">
                <a16:creationId xmlns:a16="http://schemas.microsoft.com/office/drawing/2014/main" id="{595DCA16-7D1F-4645-9787-A8B328996D96}"/>
              </a:ext>
            </a:extLst>
          </p:cNvPr>
          <p:cNvPicPr>
            <a:picLocks noGrp="1" noChangeAspect="1"/>
          </p:cNvPicPr>
          <p:nvPr>
            <p:ph sz="half" idx="2"/>
          </p:nvPr>
        </p:nvPicPr>
        <p:blipFill>
          <a:blip r:embed="rId2"/>
          <a:stretch>
            <a:fillRect/>
          </a:stretch>
        </p:blipFill>
        <p:spPr>
          <a:xfrm>
            <a:off x="6096000" y="0"/>
            <a:ext cx="6096000" cy="6858000"/>
          </a:xfrm>
          <a:prstGeom prst="rect">
            <a:avLst/>
          </a:prstGeom>
        </p:spPr>
      </p:pic>
    </p:spTree>
    <p:extLst>
      <p:ext uri="{BB962C8B-B14F-4D97-AF65-F5344CB8AC3E}">
        <p14:creationId xmlns:p14="http://schemas.microsoft.com/office/powerpoint/2010/main" val="1623909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9808-F608-4029-94D1-4FD96380DA07}"/>
              </a:ext>
            </a:extLst>
          </p:cNvPr>
          <p:cNvSpPr>
            <a:spLocks noGrp="1"/>
          </p:cNvSpPr>
          <p:nvPr>
            <p:ph type="title"/>
          </p:nvPr>
        </p:nvSpPr>
        <p:spPr>
          <a:xfrm>
            <a:off x="0" y="1"/>
            <a:ext cx="12192000" cy="1104899"/>
          </a:xfrm>
        </p:spPr>
        <p:txBody>
          <a:bodyPr>
            <a:normAutofit/>
          </a:bodyPr>
          <a:lstStyle/>
          <a:p>
            <a:r>
              <a:rPr lang="en-US" dirty="0"/>
              <a:t>   </a:t>
            </a:r>
            <a:r>
              <a:rPr lang="en-US" b="1" i="1" u="sng" dirty="0" err="1">
                <a:solidFill>
                  <a:srgbClr val="0070C0"/>
                </a:solidFill>
              </a:rPr>
              <a:t>CoVid</a:t>
            </a:r>
            <a:r>
              <a:rPr lang="en-US" b="1" i="1" u="sng" dirty="0">
                <a:solidFill>
                  <a:srgbClr val="0070C0"/>
                </a:solidFill>
              </a:rPr>
              <a:t> 19, War in Ukraine Set Up for New Economy?</a:t>
            </a:r>
          </a:p>
        </p:txBody>
      </p:sp>
      <p:pic>
        <p:nvPicPr>
          <p:cNvPr id="5" name="Content Placeholder 4">
            <a:extLst>
              <a:ext uri="{FF2B5EF4-FFF2-40B4-BE49-F238E27FC236}">
                <a16:creationId xmlns:a16="http://schemas.microsoft.com/office/drawing/2014/main" id="{4D6E6B77-4BF5-493A-A56A-6FE957CAE395}"/>
              </a:ext>
            </a:extLst>
          </p:cNvPr>
          <p:cNvPicPr>
            <a:picLocks noGrp="1" noChangeAspect="1"/>
          </p:cNvPicPr>
          <p:nvPr>
            <p:ph sz="half" idx="1"/>
          </p:nvPr>
        </p:nvPicPr>
        <p:blipFill>
          <a:blip r:embed="rId2"/>
          <a:stretch>
            <a:fillRect/>
          </a:stretch>
        </p:blipFill>
        <p:spPr>
          <a:xfrm>
            <a:off x="0" y="825500"/>
            <a:ext cx="6388100" cy="6032498"/>
          </a:xfrm>
          <a:prstGeom prst="rect">
            <a:avLst/>
          </a:prstGeom>
        </p:spPr>
      </p:pic>
      <p:sp>
        <p:nvSpPr>
          <p:cNvPr id="4" name="Content Placeholder 3">
            <a:extLst>
              <a:ext uri="{FF2B5EF4-FFF2-40B4-BE49-F238E27FC236}">
                <a16:creationId xmlns:a16="http://schemas.microsoft.com/office/drawing/2014/main" id="{92D3B689-92FD-4C2B-9B2C-6B4C87067C6F}"/>
              </a:ext>
            </a:extLst>
          </p:cNvPr>
          <p:cNvSpPr>
            <a:spLocks noGrp="1"/>
          </p:cNvSpPr>
          <p:nvPr>
            <p:ph sz="half" idx="2"/>
          </p:nvPr>
        </p:nvSpPr>
        <p:spPr>
          <a:xfrm>
            <a:off x="6172200" y="825500"/>
            <a:ext cx="6019800" cy="6032499"/>
          </a:xfrm>
        </p:spPr>
        <p:txBody>
          <a:bodyPr>
            <a:normAutofit fontScale="85000" lnSpcReduction="20000"/>
          </a:bodyPr>
          <a:lstStyle/>
          <a:p>
            <a:r>
              <a:rPr lang="en-US" dirty="0"/>
              <a:t>“And he exerciseth all the power of the first beast before him, and causeth the earth and them which dwell therein to worship the first beast, whose deadly wound was healed. And he doeth great wonders, so that he maketh fire come down from heaven on the earth in the sight of men, And deceiveth them that dwell on the earth by the means of those miracles which he had power to do in the sight of the beast; saying to them that dwell on the earth, that they should make an image to the beast, which had the wound by a sword, and did live. And he had power to give life unto the image of the beast, that the image of the beast should both speak, and cause that as many as would not worship the image of the beast should be killed. And he causeth all, both small and great, rich and poor, free and bond, to receive a mark in their right hand, or in their foreheads: And that no man might buy or sell, save he that had the mark, or the name of the beast, or the number of his name.”  Rev. 13:12-17</a:t>
            </a:r>
          </a:p>
        </p:txBody>
      </p:sp>
    </p:spTree>
    <p:extLst>
      <p:ext uri="{BB962C8B-B14F-4D97-AF65-F5344CB8AC3E}">
        <p14:creationId xmlns:p14="http://schemas.microsoft.com/office/powerpoint/2010/main" val="395536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FFCF-618F-4A38-ADE0-472F6340656E}"/>
              </a:ext>
            </a:extLst>
          </p:cNvPr>
          <p:cNvSpPr>
            <a:spLocks noGrp="1"/>
          </p:cNvSpPr>
          <p:nvPr>
            <p:ph type="title"/>
          </p:nvPr>
        </p:nvSpPr>
        <p:spPr>
          <a:xfrm>
            <a:off x="0" y="1"/>
            <a:ext cx="12192000" cy="977899"/>
          </a:xfrm>
        </p:spPr>
        <p:txBody>
          <a:bodyPr>
            <a:normAutofit/>
          </a:bodyPr>
          <a:lstStyle/>
          <a:p>
            <a:r>
              <a:rPr lang="en-US" dirty="0"/>
              <a:t>   </a:t>
            </a:r>
            <a:r>
              <a:rPr lang="en-US" b="1" i="1" u="sng" dirty="0">
                <a:solidFill>
                  <a:srgbClr val="FF0000"/>
                </a:solidFill>
              </a:rPr>
              <a:t>Ellen White and the Great Controversy’s End Look</a:t>
            </a:r>
          </a:p>
        </p:txBody>
      </p:sp>
      <p:sp>
        <p:nvSpPr>
          <p:cNvPr id="3" name="Content Placeholder 2">
            <a:extLst>
              <a:ext uri="{FF2B5EF4-FFF2-40B4-BE49-F238E27FC236}">
                <a16:creationId xmlns:a16="http://schemas.microsoft.com/office/drawing/2014/main" id="{D8B410F0-A7D8-4932-AE0B-4C5992B4E667}"/>
              </a:ext>
            </a:extLst>
          </p:cNvPr>
          <p:cNvSpPr>
            <a:spLocks noGrp="1"/>
          </p:cNvSpPr>
          <p:nvPr>
            <p:ph idx="1"/>
          </p:nvPr>
        </p:nvSpPr>
        <p:spPr>
          <a:xfrm>
            <a:off x="0" y="787400"/>
            <a:ext cx="12192000" cy="6070599"/>
          </a:xfrm>
        </p:spPr>
        <p:txBody>
          <a:bodyPr/>
          <a:lstStyle/>
          <a:p>
            <a:r>
              <a:rPr lang="en-US" dirty="0"/>
              <a:t>Over the last 45 years, Ellen white has come under satanic attack inside and outside the church!  Here are a few of the attacks:</a:t>
            </a:r>
          </a:p>
          <a:p>
            <a:r>
              <a:rPr lang="en-US" dirty="0"/>
              <a:t>1. Desmond Ford- 1970’s</a:t>
            </a:r>
          </a:p>
          <a:p>
            <a:r>
              <a:rPr lang="en-US" dirty="0"/>
              <a:t>2.  Walter Rea- 1980’s</a:t>
            </a:r>
          </a:p>
          <a:p>
            <a:r>
              <a:rPr lang="en-US" dirty="0"/>
              <a:t>3.  Neil Wilson, George </a:t>
            </a:r>
            <a:r>
              <a:rPr lang="en-US" dirty="0" err="1"/>
              <a:t>Vandemann</a:t>
            </a:r>
            <a:r>
              <a:rPr lang="en-US" dirty="0"/>
              <a:t>, also 1980’s</a:t>
            </a:r>
          </a:p>
          <a:p>
            <a:r>
              <a:rPr lang="en-US" dirty="0"/>
              <a:t>4.  William Johnson, Roy Adams, General Conference, 1990’s</a:t>
            </a:r>
          </a:p>
          <a:p>
            <a:r>
              <a:rPr lang="en-US" dirty="0"/>
              <a:t>5.  Ted Wilson, Jan Paulsen, </a:t>
            </a:r>
            <a:r>
              <a:rPr lang="en-US" dirty="0" err="1"/>
              <a:t>Guanone</a:t>
            </a:r>
            <a:r>
              <a:rPr lang="en-US" dirty="0"/>
              <a:t> Diop,  2,000’s</a:t>
            </a:r>
          </a:p>
          <a:p>
            <a:r>
              <a:rPr lang="en-US" dirty="0"/>
              <a:t>6.  Jan </a:t>
            </a:r>
            <a:r>
              <a:rPr lang="en-US" dirty="0" err="1"/>
              <a:t>Paulien</a:t>
            </a:r>
            <a:r>
              <a:rPr lang="en-US" dirty="0"/>
              <a:t>, Loren Seibold, 2,000’s</a:t>
            </a:r>
          </a:p>
          <a:p>
            <a:r>
              <a:rPr lang="en-US" dirty="0"/>
              <a:t>All have subtly or openly attacked Ellen White and her understanding of end time events.  All of them have been shown to be pretenders.  The great controversy theme still stands today!!</a:t>
            </a:r>
          </a:p>
        </p:txBody>
      </p:sp>
    </p:spTree>
    <p:extLst>
      <p:ext uri="{BB962C8B-B14F-4D97-AF65-F5344CB8AC3E}">
        <p14:creationId xmlns:p14="http://schemas.microsoft.com/office/powerpoint/2010/main" val="204006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E05C-FDEA-43E3-ACB3-273AA6C04111}"/>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2A21FB92-9990-4BA9-833A-8F36792054D4}"/>
              </a:ext>
            </a:extLst>
          </p:cNvPr>
          <p:cNvPicPr>
            <a:picLocks noGrp="1" noChangeAspect="1"/>
          </p:cNvPicPr>
          <p:nvPr>
            <p:ph sz="half" idx="1"/>
          </p:nvPr>
        </p:nvPicPr>
        <p:blipFill>
          <a:blip r:embed="rId2"/>
          <a:stretch>
            <a:fillRect/>
          </a:stretch>
        </p:blipFill>
        <p:spPr>
          <a:xfrm>
            <a:off x="0" y="0"/>
            <a:ext cx="6172199" cy="6858000"/>
          </a:xfrm>
          <a:prstGeom prst="rect">
            <a:avLst/>
          </a:prstGeom>
        </p:spPr>
      </p:pic>
      <p:sp>
        <p:nvSpPr>
          <p:cNvPr id="4" name="Content Placeholder 3">
            <a:extLst>
              <a:ext uri="{FF2B5EF4-FFF2-40B4-BE49-F238E27FC236}">
                <a16:creationId xmlns:a16="http://schemas.microsoft.com/office/drawing/2014/main" id="{26403CFF-B60B-4374-B1BD-AF627A3C780B}"/>
              </a:ext>
            </a:extLst>
          </p:cNvPr>
          <p:cNvSpPr>
            <a:spLocks noGrp="1"/>
          </p:cNvSpPr>
          <p:nvPr>
            <p:ph sz="half" idx="2"/>
          </p:nvPr>
        </p:nvSpPr>
        <p:spPr>
          <a:xfrm>
            <a:off x="6172200" y="45718"/>
            <a:ext cx="6019800" cy="6766561"/>
          </a:xfrm>
        </p:spPr>
        <p:txBody>
          <a:bodyPr>
            <a:normAutofit lnSpcReduction="10000"/>
          </a:bodyPr>
          <a:lstStyle/>
          <a:p>
            <a:r>
              <a:rPr lang="en-US" dirty="0"/>
              <a:t>She has been led of God to declare the following as key movers and shakers in end time events. These are all in harmony with Scripture!</a:t>
            </a:r>
          </a:p>
          <a:p>
            <a:r>
              <a:rPr lang="en-US" sz="3200" dirty="0"/>
              <a:t>1.  The papal power “The Roman Church is far-reaching in her plans and modes of operation. She is employing every device to extend her influence and increase her power in preparation for a fierce and determined conflict to regain control of the world, to re-establish persecution, and to undo all that Protestantism has done.” GC. Pg. 565</a:t>
            </a:r>
          </a:p>
          <a:p>
            <a:r>
              <a:rPr lang="en-US" sz="3200" dirty="0"/>
              <a:t>The papacy is rising today!!</a:t>
            </a:r>
          </a:p>
        </p:txBody>
      </p:sp>
    </p:spTree>
    <p:extLst>
      <p:ext uri="{BB962C8B-B14F-4D97-AF65-F5344CB8AC3E}">
        <p14:creationId xmlns:p14="http://schemas.microsoft.com/office/powerpoint/2010/main" val="385455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2BF3-9BED-4506-9A19-87419CEF1E0F}"/>
              </a:ext>
            </a:extLst>
          </p:cNvPr>
          <p:cNvSpPr>
            <a:spLocks noGrp="1"/>
          </p:cNvSpPr>
          <p:nvPr>
            <p:ph type="title"/>
          </p:nvPr>
        </p:nvSpPr>
        <p:spPr>
          <a:xfrm>
            <a:off x="838200" y="1"/>
            <a:ext cx="10515600" cy="711199"/>
          </a:xfrm>
        </p:spPr>
        <p:txBody>
          <a:bodyPr/>
          <a:lstStyle/>
          <a:p>
            <a:r>
              <a:rPr lang="en-US" dirty="0"/>
              <a:t>                    </a:t>
            </a:r>
            <a:r>
              <a:rPr lang="en-US" b="1" i="1" u="sng" dirty="0">
                <a:solidFill>
                  <a:srgbClr val="00B050"/>
                </a:solidFill>
                <a:latin typeface="Algerian" panose="04020705040A02060702" pitchFamily="82" charset="0"/>
              </a:rPr>
              <a:t>The Threefold Union!</a:t>
            </a:r>
          </a:p>
        </p:txBody>
      </p:sp>
      <p:sp>
        <p:nvSpPr>
          <p:cNvPr id="3" name="Content Placeholder 2">
            <a:extLst>
              <a:ext uri="{FF2B5EF4-FFF2-40B4-BE49-F238E27FC236}">
                <a16:creationId xmlns:a16="http://schemas.microsoft.com/office/drawing/2014/main" id="{3F183AFC-1F2D-4D2F-8FA5-E298A79C320D}"/>
              </a:ext>
            </a:extLst>
          </p:cNvPr>
          <p:cNvSpPr>
            <a:spLocks noGrp="1"/>
          </p:cNvSpPr>
          <p:nvPr>
            <p:ph idx="1"/>
          </p:nvPr>
        </p:nvSpPr>
        <p:spPr>
          <a:xfrm>
            <a:off x="0" y="622300"/>
            <a:ext cx="12192000" cy="6235699"/>
          </a:xfrm>
        </p:spPr>
        <p:txBody>
          <a:bodyPr>
            <a:normAutofit/>
          </a:bodyPr>
          <a:lstStyle/>
          <a:p>
            <a:r>
              <a:rPr lang="en-US" dirty="0"/>
              <a:t>2. Apostate Protestantism  “When the leading churches of the United States, uniting upon such points of doctrine as are held by them in common, shall influence the state to enforce their decrees and to sustain their institutions, then Protestant America will have formed an image of the Roman hierarchy, and the infliction of civil penalties upon dissenters will inevitably result.”  GC, pg. 445</a:t>
            </a:r>
          </a:p>
          <a:p>
            <a:r>
              <a:rPr lang="en-US" dirty="0"/>
              <a:t>This is happening!</a:t>
            </a:r>
          </a:p>
          <a:p>
            <a:r>
              <a:rPr lang="en-US" dirty="0"/>
              <a:t>3. Spiritualism “The Protestants of the United States will be foremost in stretching their hands across the gulf to grasp the hand of spiritualism; they will reach over the abyss to clasp hands with the Roman power; and under the influence of this threefold union, this country will follow in the steps of Rome in trampling on the rights of conscience.”</a:t>
            </a:r>
          </a:p>
          <a:p>
            <a:r>
              <a:rPr lang="en-US" dirty="0"/>
              <a:t>The Virgin Mary is being invoked bigtime over Ukraine!</a:t>
            </a:r>
          </a:p>
        </p:txBody>
      </p:sp>
    </p:spTree>
    <p:extLst>
      <p:ext uri="{BB962C8B-B14F-4D97-AF65-F5344CB8AC3E}">
        <p14:creationId xmlns:p14="http://schemas.microsoft.com/office/powerpoint/2010/main" val="43005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95C0B-269B-4BE9-B343-51D599F42467}"/>
              </a:ext>
            </a:extLst>
          </p:cNvPr>
          <p:cNvSpPr>
            <a:spLocks noGrp="1"/>
          </p:cNvSpPr>
          <p:nvPr>
            <p:ph type="title"/>
          </p:nvPr>
        </p:nvSpPr>
        <p:spPr>
          <a:xfrm>
            <a:off x="838200" y="1"/>
            <a:ext cx="10515600" cy="787399"/>
          </a:xfrm>
        </p:spPr>
        <p:txBody>
          <a:bodyPr>
            <a:normAutofit/>
          </a:bodyPr>
          <a:lstStyle/>
          <a:p>
            <a:r>
              <a:rPr lang="en-US" dirty="0"/>
              <a:t>                 </a:t>
            </a:r>
            <a:r>
              <a:rPr lang="en-US" b="1" i="1" u="sng" dirty="0">
                <a:solidFill>
                  <a:srgbClr val="00B050"/>
                </a:solidFill>
                <a:latin typeface="Algerian" panose="04020705040A02060702" pitchFamily="82" charset="0"/>
              </a:rPr>
              <a:t>Apostasy in Adventism</a:t>
            </a:r>
          </a:p>
        </p:txBody>
      </p:sp>
      <p:sp>
        <p:nvSpPr>
          <p:cNvPr id="3" name="Content Placeholder 2">
            <a:extLst>
              <a:ext uri="{FF2B5EF4-FFF2-40B4-BE49-F238E27FC236}">
                <a16:creationId xmlns:a16="http://schemas.microsoft.com/office/drawing/2014/main" id="{A0C3683F-7BE7-4316-AEBD-1F825CF150A7}"/>
              </a:ext>
            </a:extLst>
          </p:cNvPr>
          <p:cNvSpPr>
            <a:spLocks noGrp="1"/>
          </p:cNvSpPr>
          <p:nvPr>
            <p:ph idx="1"/>
          </p:nvPr>
        </p:nvSpPr>
        <p:spPr>
          <a:xfrm>
            <a:off x="0" y="622300"/>
            <a:ext cx="12192000" cy="6235699"/>
          </a:xfrm>
        </p:spPr>
        <p:txBody>
          <a:bodyPr>
            <a:normAutofit/>
          </a:bodyPr>
          <a:lstStyle/>
          <a:p>
            <a:r>
              <a:rPr lang="en-US" sz="3200" dirty="0"/>
              <a:t>“As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  GC, pg. 608   Right before our Eyes!!</a:t>
            </a:r>
          </a:p>
        </p:txBody>
      </p:sp>
    </p:spTree>
    <p:extLst>
      <p:ext uri="{BB962C8B-B14F-4D97-AF65-F5344CB8AC3E}">
        <p14:creationId xmlns:p14="http://schemas.microsoft.com/office/powerpoint/2010/main" val="377026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3068-9639-4AFC-8AD2-EAB587CC9A47}"/>
              </a:ext>
            </a:extLst>
          </p:cNvPr>
          <p:cNvSpPr>
            <a:spLocks noGrp="1"/>
          </p:cNvSpPr>
          <p:nvPr>
            <p:ph type="title"/>
          </p:nvPr>
        </p:nvSpPr>
        <p:spPr>
          <a:xfrm>
            <a:off x="838200" y="1"/>
            <a:ext cx="10515600" cy="812799"/>
          </a:xfrm>
        </p:spPr>
        <p:txBody>
          <a:bodyPr/>
          <a:lstStyle/>
          <a:p>
            <a:r>
              <a:rPr lang="en-US" dirty="0"/>
              <a:t>   </a:t>
            </a:r>
            <a:r>
              <a:rPr lang="en-US" b="1" i="1" u="sng" dirty="0">
                <a:solidFill>
                  <a:srgbClr val="C00000"/>
                </a:solidFill>
              </a:rPr>
              <a:t>Natural Disasters Used to bring in Sunday</a:t>
            </a:r>
          </a:p>
        </p:txBody>
      </p:sp>
      <p:sp>
        <p:nvSpPr>
          <p:cNvPr id="3" name="Content Placeholder 2">
            <a:extLst>
              <a:ext uri="{FF2B5EF4-FFF2-40B4-BE49-F238E27FC236}">
                <a16:creationId xmlns:a16="http://schemas.microsoft.com/office/drawing/2014/main" id="{CEB4245C-E888-49BB-A93A-50D1AC22362D}"/>
              </a:ext>
            </a:extLst>
          </p:cNvPr>
          <p:cNvSpPr>
            <a:spLocks noGrp="1"/>
          </p:cNvSpPr>
          <p:nvPr>
            <p:ph idx="1"/>
          </p:nvPr>
        </p:nvSpPr>
        <p:spPr>
          <a:xfrm>
            <a:off x="0" y="723900"/>
            <a:ext cx="12192000" cy="6134099"/>
          </a:xfrm>
        </p:spPr>
        <p:txBody>
          <a:bodyPr>
            <a:normAutofit fontScale="92500"/>
          </a:bodyPr>
          <a:lstStyle/>
          <a:p>
            <a:r>
              <a:rPr lang="en-US" dirty="0"/>
              <a:t>“In accidents and calamities by sea and by land, in great conflagrations, in fierce tornadoes and terrific hailstorms, in tempests, floods, cyclones, tidal waves, and earthquakes, in every place and in a thousand forms, Satan is exercising his power. He sweeps away the ripening harvest, and famine and distress follow. He imparts to the air a deadly taint, and thousands perish by the pestilence. These visitations are to become more and more frequent and disastrous. Destruction will be upon both man and beast. “The earth mourneth and fadeth away,” “the haughty people ... do languish. The earth also is defiled under the inhabitants thereof; because they have transgressed the laws, changed the ordinance, broken the everlasting covenant.” Isaiah 24:4, 5. </a:t>
            </a:r>
          </a:p>
          <a:p>
            <a:endParaRPr lang="en-US" dirty="0"/>
          </a:p>
          <a:p>
            <a:r>
              <a:rPr lang="en-US" dirty="0"/>
              <a:t>And then the great deceiver will persuade men that those who serve God are causing these evils. The class that have provoked the displeasure of Heaven will charge all their troubles upon those whose obedience to God's commandments is a perpetual reproof to transgressors. It will be declared that men are offending God by the violation of the Sunday sabbath; that this sin has brought calamities which will not cease until Sunday observance shall be strictly enforced;…”  GC, pg.589,590</a:t>
            </a:r>
          </a:p>
        </p:txBody>
      </p:sp>
    </p:spTree>
    <p:extLst>
      <p:ext uri="{BB962C8B-B14F-4D97-AF65-F5344CB8AC3E}">
        <p14:creationId xmlns:p14="http://schemas.microsoft.com/office/powerpoint/2010/main" val="31924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2020F-2888-43BC-936B-637425611D21}"/>
              </a:ext>
            </a:extLst>
          </p:cNvPr>
          <p:cNvSpPr>
            <a:spLocks noGrp="1"/>
          </p:cNvSpPr>
          <p:nvPr>
            <p:ph type="title"/>
          </p:nvPr>
        </p:nvSpPr>
        <p:spPr>
          <a:xfrm>
            <a:off x="838200" y="1"/>
            <a:ext cx="10515600" cy="787399"/>
          </a:xfrm>
        </p:spPr>
        <p:txBody>
          <a:bodyPr>
            <a:normAutofit fontScale="90000"/>
          </a:bodyPr>
          <a:lstStyle/>
          <a:p>
            <a:r>
              <a:rPr lang="en-US" dirty="0"/>
              <a:t>     </a:t>
            </a:r>
            <a:r>
              <a:rPr lang="en-US" b="1" i="1" u="sng" dirty="0">
                <a:solidFill>
                  <a:srgbClr val="7030A0"/>
                </a:solidFill>
              </a:rPr>
              <a:t>One Other Major Element- Financial Collapse</a:t>
            </a:r>
          </a:p>
        </p:txBody>
      </p:sp>
      <p:sp>
        <p:nvSpPr>
          <p:cNvPr id="3" name="Content Placeholder 2">
            <a:extLst>
              <a:ext uri="{FF2B5EF4-FFF2-40B4-BE49-F238E27FC236}">
                <a16:creationId xmlns:a16="http://schemas.microsoft.com/office/drawing/2014/main" id="{216EAA8D-BB0E-4BE7-AB79-D05CCA1C4AE4}"/>
              </a:ext>
            </a:extLst>
          </p:cNvPr>
          <p:cNvSpPr>
            <a:spLocks noGrp="1"/>
          </p:cNvSpPr>
          <p:nvPr>
            <p:ph sz="half" idx="1"/>
          </p:nvPr>
        </p:nvSpPr>
        <p:spPr>
          <a:xfrm>
            <a:off x="0" y="673100"/>
            <a:ext cx="6096000" cy="6184899"/>
          </a:xfrm>
        </p:spPr>
        <p:txBody>
          <a:bodyPr>
            <a:normAutofit fontScale="85000" lnSpcReduction="20000"/>
          </a:bodyPr>
          <a:lstStyle/>
          <a:p>
            <a:r>
              <a:rPr lang="en-US" dirty="0"/>
              <a:t>“And he causeth all, both small and great, rich and poor, free and bond, to receive a mark in their right hand, or in their foreheads: And that no man might buy or sell, save he that had the mark, or the name of the beast, or the number of his name.”  Rev. 13:16,17</a:t>
            </a:r>
          </a:p>
          <a:p>
            <a:r>
              <a:rPr lang="en-US" dirty="0"/>
              <a:t>“When our nation, in its legislative councils, shall enact laws to bind the consciences of men in regard to their religious privileges, enforcing Sunday observance, and bringing oppressive power to bear against those who keep the seventh-day Sabbath, the law of God will, to all intents and purposes, be made void in our land, and national apostasy will be followed by national ruin.--7BC 977 (1888). {LDE 133.5}</a:t>
            </a:r>
          </a:p>
          <a:p>
            <a:pPr marL="0" indent="0">
              <a:buNone/>
            </a:pPr>
            <a:r>
              <a:rPr lang="en-US" dirty="0"/>
              <a:t>    “It is at the time of the national apostasy when, acting on the policy of Satan, the rulers of the land will rank themselves on the side of the man of sin. It is then the measure of guilt is full. The national apostasy is the signal for national ruin.--2SM 373 (1891). {LDE 134.1}</a:t>
            </a:r>
          </a:p>
        </p:txBody>
      </p:sp>
      <p:pic>
        <p:nvPicPr>
          <p:cNvPr id="5" name="Content Placeholder 4">
            <a:extLst>
              <a:ext uri="{FF2B5EF4-FFF2-40B4-BE49-F238E27FC236}">
                <a16:creationId xmlns:a16="http://schemas.microsoft.com/office/drawing/2014/main" id="{1545A732-2E11-426F-A2A5-A7C644C8BF24}"/>
              </a:ext>
            </a:extLst>
          </p:cNvPr>
          <p:cNvPicPr>
            <a:picLocks noGrp="1" noChangeAspect="1"/>
          </p:cNvPicPr>
          <p:nvPr>
            <p:ph sz="half" idx="2"/>
          </p:nvPr>
        </p:nvPicPr>
        <p:blipFill>
          <a:blip r:embed="rId2"/>
          <a:stretch>
            <a:fillRect/>
          </a:stretch>
        </p:blipFill>
        <p:spPr>
          <a:xfrm>
            <a:off x="6096000" y="673100"/>
            <a:ext cx="6096000" cy="6184899"/>
          </a:xfrm>
          <a:prstGeom prst="rect">
            <a:avLst/>
          </a:prstGeom>
        </p:spPr>
      </p:pic>
    </p:spTree>
    <p:extLst>
      <p:ext uri="{BB962C8B-B14F-4D97-AF65-F5344CB8AC3E}">
        <p14:creationId xmlns:p14="http://schemas.microsoft.com/office/powerpoint/2010/main" val="272476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70A22-64CF-4E4C-B288-FE68FED80216}"/>
              </a:ext>
            </a:extLst>
          </p:cNvPr>
          <p:cNvSpPr>
            <a:spLocks noGrp="1"/>
          </p:cNvSpPr>
          <p:nvPr>
            <p:ph type="title"/>
          </p:nvPr>
        </p:nvSpPr>
        <p:spPr>
          <a:xfrm>
            <a:off x="838200" y="1"/>
            <a:ext cx="10515600" cy="774699"/>
          </a:xfrm>
        </p:spPr>
        <p:txBody>
          <a:bodyPr/>
          <a:lstStyle/>
          <a:p>
            <a:r>
              <a:rPr lang="en-US" dirty="0"/>
              <a:t>                   </a:t>
            </a:r>
            <a:r>
              <a:rPr lang="en-US" b="1" i="1" u="sng" dirty="0">
                <a:solidFill>
                  <a:srgbClr val="7030A0"/>
                </a:solidFill>
                <a:latin typeface="Algerian" panose="04020705040A02060702" pitchFamily="82" charset="0"/>
              </a:rPr>
              <a:t>First the Pandemic….</a:t>
            </a:r>
          </a:p>
        </p:txBody>
      </p:sp>
      <p:pic>
        <p:nvPicPr>
          <p:cNvPr id="5" name="Content Placeholder 4">
            <a:extLst>
              <a:ext uri="{FF2B5EF4-FFF2-40B4-BE49-F238E27FC236}">
                <a16:creationId xmlns:a16="http://schemas.microsoft.com/office/drawing/2014/main" id="{BC821B7D-3204-47AE-9F71-B3C7DF545C37}"/>
              </a:ext>
            </a:extLst>
          </p:cNvPr>
          <p:cNvPicPr>
            <a:picLocks noGrp="1" noChangeAspect="1"/>
          </p:cNvPicPr>
          <p:nvPr>
            <p:ph sz="half" idx="1"/>
          </p:nvPr>
        </p:nvPicPr>
        <p:blipFill>
          <a:blip r:embed="rId2"/>
          <a:stretch>
            <a:fillRect/>
          </a:stretch>
        </p:blipFill>
        <p:spPr>
          <a:xfrm>
            <a:off x="139700" y="660401"/>
            <a:ext cx="5956300" cy="6197598"/>
          </a:xfrm>
          <a:prstGeom prst="rect">
            <a:avLst/>
          </a:prstGeom>
        </p:spPr>
      </p:pic>
      <p:sp>
        <p:nvSpPr>
          <p:cNvPr id="4" name="Content Placeholder 3">
            <a:extLst>
              <a:ext uri="{FF2B5EF4-FFF2-40B4-BE49-F238E27FC236}">
                <a16:creationId xmlns:a16="http://schemas.microsoft.com/office/drawing/2014/main" id="{CAB072CE-D4C2-461B-95BB-E5568795FECB}"/>
              </a:ext>
            </a:extLst>
          </p:cNvPr>
          <p:cNvSpPr>
            <a:spLocks noGrp="1"/>
          </p:cNvSpPr>
          <p:nvPr>
            <p:ph sz="half" idx="2"/>
          </p:nvPr>
        </p:nvSpPr>
        <p:spPr>
          <a:xfrm>
            <a:off x="6172200" y="660401"/>
            <a:ext cx="6019800" cy="6197598"/>
          </a:xfrm>
        </p:spPr>
        <p:txBody>
          <a:bodyPr>
            <a:normAutofit fontScale="92500" lnSpcReduction="10000"/>
          </a:bodyPr>
          <a:lstStyle/>
          <a:p>
            <a:r>
              <a:rPr lang="en-US" dirty="0"/>
              <a:t>‘The economic fallout from COVID-19 dominates risk perceptions, but there is a unique opportunity to reshape the global economy.</a:t>
            </a:r>
          </a:p>
          <a:p>
            <a:r>
              <a:rPr lang="en-US" dirty="0"/>
              <a:t>Greenpeace International’s Jennifer Morgan, IMF chief economist Gita Gopinath and ITUC head Sharan Burrow discuss how they perceive a reset.</a:t>
            </a:r>
          </a:p>
          <a:p>
            <a:r>
              <a:rPr lang="en-US" dirty="0"/>
              <a:t>There won’t be many among the 7.7 billion people on Earth who haven’t been affected in some way by COVID-19.</a:t>
            </a:r>
          </a:p>
          <a:p>
            <a:r>
              <a:rPr lang="en-US" dirty="0"/>
              <a:t>From sickness and the death of loved ones to work shortages and school closures, the pandemic’s ramifications have touched every part of society – and thrown inequalities into sharp relief.’ World Economic Forum</a:t>
            </a:r>
          </a:p>
        </p:txBody>
      </p:sp>
    </p:spTree>
    <p:extLst>
      <p:ext uri="{BB962C8B-B14F-4D97-AF65-F5344CB8AC3E}">
        <p14:creationId xmlns:p14="http://schemas.microsoft.com/office/powerpoint/2010/main" val="1485305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C35B2-ABB7-4DD5-871B-7ACDD9E53FCA}"/>
              </a:ext>
            </a:extLst>
          </p:cNvPr>
          <p:cNvSpPr>
            <a:spLocks noGrp="1"/>
          </p:cNvSpPr>
          <p:nvPr>
            <p:ph type="title"/>
          </p:nvPr>
        </p:nvSpPr>
        <p:spPr>
          <a:xfrm>
            <a:off x="838200" y="1"/>
            <a:ext cx="10515600" cy="1104899"/>
          </a:xfrm>
        </p:spPr>
        <p:txBody>
          <a:bodyPr/>
          <a:lstStyle/>
          <a:p>
            <a:r>
              <a:rPr lang="en-US" dirty="0"/>
              <a:t>      </a:t>
            </a:r>
          </a:p>
        </p:txBody>
      </p:sp>
      <p:sp>
        <p:nvSpPr>
          <p:cNvPr id="3" name="Content Placeholder 2">
            <a:extLst>
              <a:ext uri="{FF2B5EF4-FFF2-40B4-BE49-F238E27FC236}">
                <a16:creationId xmlns:a16="http://schemas.microsoft.com/office/drawing/2014/main" id="{E80E3568-9994-4E8E-8E55-469A03561BB0}"/>
              </a:ext>
            </a:extLst>
          </p:cNvPr>
          <p:cNvSpPr>
            <a:spLocks noGrp="1"/>
          </p:cNvSpPr>
          <p:nvPr>
            <p:ph idx="1"/>
          </p:nvPr>
        </p:nvSpPr>
        <p:spPr>
          <a:xfrm>
            <a:off x="0" y="0"/>
            <a:ext cx="12192000" cy="6858000"/>
          </a:xfrm>
        </p:spPr>
        <p:txBody>
          <a:bodyPr>
            <a:normAutofit/>
          </a:bodyPr>
          <a:lstStyle/>
          <a:p>
            <a:r>
              <a:rPr lang="en-US" sz="3000" dirty="0"/>
              <a:t>“With the virus, Rome wanted to destroy the economies of the prosperous nations of earth and create the Great Reset whereby all people would become salves, basically, to the Vatican!  Listen to this, “Amid the 2020 global </a:t>
            </a:r>
            <a:r>
              <a:rPr lang="en-US" sz="3000" dirty="0" err="1"/>
              <a:t>covid</a:t>
            </a:r>
            <a:r>
              <a:rPr lang="en-US" sz="3000" dirty="0"/>
              <a:t> lockdowns and economic dislocations it has caused, Klaus Schwab, a previously low-profile founder of a Swiss-based business forum, emerged on the world stage calling for what he called a Great Reset of the entire world economy, using the pandemic as driver. He even published a book in July 2020 outlining his blueprint. It has been rightly called a technocratic society with global top-down central planning. Schwab uses global warming fears and the plight of the world's poor to justify what is in effect a plan for global totalitarianism where, as the Davos website puts it, nobody will own anything. What is not well-known is the fact that the inspiration for Schwab's dystopian plans comes from a Catholic bishop whom he met in Brazil in the 1970's. That bishop links Schwab's vast globalist network with the powerful political influence of the present Pope Francis.” F. William </a:t>
            </a:r>
            <a:r>
              <a:rPr lang="en-US" sz="3000" dirty="0" err="1"/>
              <a:t>Engdahl</a:t>
            </a:r>
            <a:r>
              <a:rPr lang="en-US" sz="3000" dirty="0"/>
              <a:t> New Eastern Outlook, Fri, 24 Dec 2021 </a:t>
            </a:r>
          </a:p>
        </p:txBody>
      </p:sp>
    </p:spTree>
    <p:extLst>
      <p:ext uri="{BB962C8B-B14F-4D97-AF65-F5344CB8AC3E}">
        <p14:creationId xmlns:p14="http://schemas.microsoft.com/office/powerpoint/2010/main" val="1185699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2225</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War -Ukraine, pt. 3</vt:lpstr>
      <vt:lpstr>   Ellen White and the Great Controversy’s End Look</vt:lpstr>
      <vt:lpstr>PowerPoint Presentation</vt:lpstr>
      <vt:lpstr>                    The Threefold Union!</vt:lpstr>
      <vt:lpstr>                 Apostasy in Adventism</vt:lpstr>
      <vt:lpstr>   Natural Disasters Used to bring in Sunday</vt:lpstr>
      <vt:lpstr>     One Other Major Element- Financial Collapse</vt:lpstr>
      <vt:lpstr>                   First the Pandemic….</vt:lpstr>
      <vt:lpstr>      </vt:lpstr>
      <vt:lpstr>  Didn’t Get it; Try Again!</vt:lpstr>
      <vt:lpstr>       CoVid:  The Beginning:  The War phase Two</vt:lpstr>
      <vt:lpstr>         How War in Ukraine Threatens the World’s Economic Recovery Bloomberg Economics examines how the conflict could impact growth, inflation and monetary policy.  ByBen Holland, Scott Johnson, Jamie Rush, Anna Wong, and Tom Orlik February 25, 2022</vt:lpstr>
      <vt:lpstr>                       Choreographed???</vt:lpstr>
      <vt:lpstr>PowerPoint Presentation</vt:lpstr>
      <vt:lpstr>   CoVid 19, War in Ukraine Set Up for New Economy?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in the Ukraine, pt. 3</dc:title>
  <dc:creator>Patron</dc:creator>
  <cp:lastModifiedBy>Patron</cp:lastModifiedBy>
  <cp:revision>11</cp:revision>
  <dcterms:created xsi:type="dcterms:W3CDTF">2022-04-13T18:30:55Z</dcterms:created>
  <dcterms:modified xsi:type="dcterms:W3CDTF">2022-04-15T20:39:14Z</dcterms:modified>
</cp:coreProperties>
</file>