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5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803B1-375E-4C30-87D7-F6DC770ACE5A}" type="datetimeFigureOut">
              <a:rPr lang="en-US" smtClean="0"/>
              <a:pPr/>
              <a:t>9/17/2011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B3DFD9-CEDC-461F-BB69-D20E2C02218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803B1-375E-4C30-87D7-F6DC770ACE5A}" type="datetimeFigureOut">
              <a:rPr lang="en-US" smtClean="0"/>
              <a:pPr/>
              <a:t>9/17/2011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3DFD9-CEDC-461F-BB69-D20E2C02218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ingjamesbibleonline.org/Matthew-24-10/" TargetMode="External"/><Relationship Id="rId7" Type="http://schemas.openxmlformats.org/officeDocument/2006/relationships/image" Target="../media/image6.jpeg"/><Relationship Id="rId2" Type="http://schemas.openxmlformats.org/officeDocument/2006/relationships/hyperlink" Target="http://www.kingjamesbibleonline.org/Matthew-24-9/" TargetMode="External"/><Relationship Id="rId1" Type="http://schemas.openxmlformats.org/officeDocument/2006/relationships/slideLayout" Target="../slideLayouts/slideLayout4.xml"/><Relationship Id="rId6" Type="http://schemas.openxmlformats.org/officeDocument/2006/relationships/hyperlink" Target="http://www.kingjamesbibleonline.org/Matthew-24-13/" TargetMode="External"/><Relationship Id="rId5" Type="http://schemas.openxmlformats.org/officeDocument/2006/relationships/hyperlink" Target="http://www.kingjamesbibleonline.org/Matthew-24-12/" TargetMode="External"/><Relationship Id="rId4" Type="http://schemas.openxmlformats.org/officeDocument/2006/relationships/hyperlink" Target="http://www.kingjamesbibleonline.org/Matthew-24-11/"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kingjamesbibleonline.org/Revelation-7-3/" TargetMode="External"/><Relationship Id="rId2" Type="http://schemas.openxmlformats.org/officeDocument/2006/relationships/hyperlink" Target="http://www.kingjamesbibleonline.org/Revelation-7-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kingjamesbibleonline.org/John-15-5/" TargetMode="External"/><Relationship Id="rId2" Type="http://schemas.openxmlformats.org/officeDocument/2006/relationships/hyperlink" Target="http://www.kingjamesbibleonline.org/John-15-4/" TargetMode="Externa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hyperlink" Target="http://www.kingjamesbibleonline.org/Revelation-14-7/" TargetMode="External"/><Relationship Id="rId2" Type="http://schemas.openxmlformats.org/officeDocument/2006/relationships/hyperlink" Target="http://www.kingjamesbibleonline.org/Revelation-14-6/" TargetMode="External"/><Relationship Id="rId1" Type="http://schemas.openxmlformats.org/officeDocument/2006/relationships/slideLayout" Target="../slideLayouts/slideLayout4.xml"/><Relationship Id="rId6" Type="http://schemas.openxmlformats.org/officeDocument/2006/relationships/image" Target="../media/image9.jpeg"/><Relationship Id="rId5" Type="http://schemas.openxmlformats.org/officeDocument/2006/relationships/hyperlink" Target="http://www.kingjamesbibleonline.org/Revelation-14-9/" TargetMode="External"/><Relationship Id="rId4" Type="http://schemas.openxmlformats.org/officeDocument/2006/relationships/hyperlink" Target="http://www.kingjamesbibleonline.org/Revelation-14-8/"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kingjamesbibleonline.org/Matthew-24-17/" TargetMode="External"/><Relationship Id="rId2" Type="http://schemas.openxmlformats.org/officeDocument/2006/relationships/hyperlink" Target="http://www.kingjamesbibleonline.org/Matthew-24-16/" TargetMode="External"/><Relationship Id="rId1" Type="http://schemas.openxmlformats.org/officeDocument/2006/relationships/slideLayout" Target="../slideLayouts/slideLayout2.xml"/><Relationship Id="rId6" Type="http://schemas.openxmlformats.org/officeDocument/2006/relationships/hyperlink" Target="http://www.kingjamesbibleonline.org/Matthew-24-20/" TargetMode="External"/><Relationship Id="rId5" Type="http://schemas.openxmlformats.org/officeDocument/2006/relationships/hyperlink" Target="http://www.kingjamesbibleonline.org/Matthew-24-19/" TargetMode="External"/><Relationship Id="rId4" Type="http://schemas.openxmlformats.org/officeDocument/2006/relationships/hyperlink" Target="http://www.kingjamesbibleonline.org/Matthew-24-1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Matthew-23-38/" TargetMode="External"/><Relationship Id="rId2" Type="http://schemas.openxmlformats.org/officeDocument/2006/relationships/hyperlink" Target="http://www.kingjamesbibleonline.org/Matthew-23-3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ingjamesbibleonline.org/Matthew-24-2/" TargetMode="External"/><Relationship Id="rId2" Type="http://schemas.openxmlformats.org/officeDocument/2006/relationships/hyperlink" Target="http://www.kingjamesbibleonline.org/Matthew-24-1/" TargetMode="External"/><Relationship Id="rId1" Type="http://schemas.openxmlformats.org/officeDocument/2006/relationships/slideLayout" Target="../slideLayouts/slideLayout4.xml"/><Relationship Id="rId5" Type="http://schemas.openxmlformats.org/officeDocument/2006/relationships/image" Target="../media/image1.jpeg"/><Relationship Id="rId4" Type="http://schemas.openxmlformats.org/officeDocument/2006/relationships/hyperlink" Target="http://www.kingjamesbibleonline.org/Matthew-24-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kingjamesbibleonline.org/Matthew-24-5/" TargetMode="External"/><Relationship Id="rId2" Type="http://schemas.openxmlformats.org/officeDocument/2006/relationships/hyperlink" Target="http://www.kingjamesbibleonline.org/Matthew-24-4/"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hyperlink" Target="http://www.kingjamesbibleonline.org/Matthew-24-7/" TargetMode="External"/><Relationship Id="rId2" Type="http://schemas.openxmlformats.org/officeDocument/2006/relationships/hyperlink" Target="http://www.kingjamesbibleonline.org/Matthew-24-6/" TargetMode="Externa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kingjamesbibleonline.org/Matthew-24-8/"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latin typeface="Algerian" pitchFamily="82" charset="0"/>
              </a:rPr>
              <a:t>Final Scenes, pt. 6</a:t>
            </a:r>
            <a:endParaRPr lang="en-US" u="sng" dirty="0">
              <a:solidFill>
                <a:srgbClr val="FF0000"/>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C00000"/>
                </a:solidFill>
                <a:latin typeface="Arial Rounded MT Bold" pitchFamily="34" charset="0"/>
              </a:rPr>
              <a:t>Discourse on Prophecy</a:t>
            </a:r>
            <a:endParaRPr lang="en-US" u="sng" dirty="0">
              <a:solidFill>
                <a:srgbClr val="C00000"/>
              </a:solidFill>
              <a:latin typeface="Arial Rounded MT Bol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1219200"/>
          </a:xfrm>
        </p:spPr>
        <p:txBody>
          <a:bodyPr>
            <a:normAutofit fontScale="90000"/>
          </a:bodyPr>
          <a:lstStyle/>
          <a:p>
            <a:r>
              <a:rPr lang="en-US" u="sng" dirty="0" smtClean="0">
                <a:solidFill>
                  <a:srgbClr val="C00000"/>
                </a:solidFill>
                <a:latin typeface="Arial Rounded MT Bold" pitchFamily="34" charset="0"/>
              </a:rPr>
              <a:t>Troubled Waters</a:t>
            </a:r>
            <a:endParaRPr lang="en-US" u="sng" dirty="0">
              <a:solidFill>
                <a:srgbClr val="C00000"/>
              </a:solidFill>
              <a:latin typeface="Arial Rounded MT Bold" pitchFamily="34" charset="0"/>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dirty="0" smtClean="0">
                <a:hlinkClick r:id="rId2" tooltip="View more translations of Matthew 24:9"/>
              </a:rPr>
              <a:t>“Then </a:t>
            </a:r>
            <a:r>
              <a:rPr lang="en-US" dirty="0">
                <a:hlinkClick r:id="rId2" tooltip="View more translations of Matthew 24:9"/>
              </a:rPr>
              <a:t>shall they deliver you up to be afflicted, and shall kill you: and ye shall be hated of all nations for my name's sake</a:t>
            </a:r>
            <a:r>
              <a:rPr lang="en-US" dirty="0" smtClean="0">
                <a:hlinkClick r:id="rId2" tooltip="View more translations of Matthew 24:9"/>
              </a:rPr>
              <a:t>.</a:t>
            </a:r>
            <a:r>
              <a:rPr lang="en-US" dirty="0" smtClean="0"/>
              <a:t> </a:t>
            </a:r>
            <a:r>
              <a:rPr lang="en-US" dirty="0"/>
              <a:t> </a:t>
            </a:r>
            <a:r>
              <a:rPr lang="en-US" dirty="0">
                <a:hlinkClick r:id="rId3" tooltip="View more translations of Matthew 24:10"/>
              </a:rPr>
              <a:t>And then shall many be offended, and shall betray one another, and shall hate one another</a:t>
            </a:r>
            <a:r>
              <a:rPr lang="en-US" dirty="0" smtClean="0">
                <a:hlinkClick r:id="rId3" tooltip="View more translations of Matthew 24:10"/>
              </a:rPr>
              <a:t>.</a:t>
            </a:r>
            <a:r>
              <a:rPr lang="en-US" dirty="0" smtClean="0"/>
              <a:t> </a:t>
            </a:r>
            <a:r>
              <a:rPr lang="en-US" dirty="0"/>
              <a:t> </a:t>
            </a:r>
            <a:r>
              <a:rPr lang="en-US" dirty="0">
                <a:hlinkClick r:id="rId4" tooltip="View more translations of Matthew 24:11"/>
              </a:rPr>
              <a:t>And many false prophets shall rise, and shall deceive many</a:t>
            </a:r>
            <a:r>
              <a:rPr lang="en-US" dirty="0" smtClean="0">
                <a:hlinkClick r:id="rId4" tooltip="View more translations of Matthew 24:11"/>
              </a:rPr>
              <a:t>.</a:t>
            </a:r>
            <a:r>
              <a:rPr lang="en-US" dirty="0" smtClean="0"/>
              <a:t> </a:t>
            </a:r>
            <a:r>
              <a:rPr lang="en-US" dirty="0"/>
              <a:t> </a:t>
            </a:r>
            <a:r>
              <a:rPr lang="en-US" u="sng" dirty="0">
                <a:hlinkClick r:id="rId5" tooltip="View more translations of Matthew 24:12"/>
              </a:rPr>
              <a:t>And because iniquity shall abound, the love of many shall wax cold</a:t>
            </a:r>
            <a:r>
              <a:rPr lang="en-US" u="sng" dirty="0" smtClean="0">
                <a:hlinkClick r:id="rId5" tooltip="View more translations of Matthew 24:12"/>
              </a:rPr>
              <a:t>.</a:t>
            </a:r>
            <a:r>
              <a:rPr lang="en-US" dirty="0" smtClean="0"/>
              <a:t> </a:t>
            </a:r>
            <a:r>
              <a:rPr lang="en-US" dirty="0"/>
              <a:t> </a:t>
            </a:r>
            <a:r>
              <a:rPr lang="en-US" dirty="0">
                <a:hlinkClick r:id="rId6" tooltip="View more translations of Matthew 24:13"/>
              </a:rPr>
              <a:t>But he that shall endure unto the end, the same shall be saved</a:t>
            </a:r>
            <a:r>
              <a:rPr lang="en-US" dirty="0" smtClean="0">
                <a:hlinkClick r:id="rId6" tooltip="View more translations of Matthew 24:13"/>
              </a:rPr>
              <a:t>.</a:t>
            </a:r>
            <a:r>
              <a:rPr lang="en-US" dirty="0" smtClean="0"/>
              <a:t>”  Matthew 24:9-13</a:t>
            </a:r>
            <a:endParaRPr lang="en-US" dirty="0"/>
          </a:p>
          <a:p>
            <a:endParaRPr lang="en-US" dirty="0"/>
          </a:p>
        </p:txBody>
      </p:sp>
      <p:pic>
        <p:nvPicPr>
          <p:cNvPr id="6146" name="Picture 2" descr="C:\Users\Dad\Contacts\Downloads\bridge-over-troubled-water-2.jpg"/>
          <p:cNvPicPr>
            <a:picLocks noGrp="1" noChangeAspect="1" noChangeArrowheads="1"/>
          </p:cNvPicPr>
          <p:nvPr>
            <p:ph sz="half" idx="1"/>
          </p:nvPr>
        </p:nvPicPr>
        <p:blipFill>
          <a:blip r:embed="rId7" cstate="print"/>
          <a:srcRect/>
          <a:stretch>
            <a:fillRect/>
          </a:stretch>
        </p:blipFill>
        <p:spPr bwMode="auto">
          <a:xfrm>
            <a:off x="0" y="1219200"/>
            <a:ext cx="4800600" cy="5638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latin typeface="Arial Rounded MT Bold" pitchFamily="34" charset="0"/>
              </a:rPr>
              <a:t>His Namesake</a:t>
            </a:r>
            <a:endParaRPr lang="en-US" u="sng" dirty="0">
              <a:solidFill>
                <a:srgbClr val="C00000"/>
              </a:solidFill>
              <a:latin typeface="Arial Rounded MT Bold" pitchFamily="34" charset="0"/>
            </a:endParaRPr>
          </a:p>
        </p:txBody>
      </p:sp>
      <p:sp>
        <p:nvSpPr>
          <p:cNvPr id="3" name="Content Placeholder 2"/>
          <p:cNvSpPr>
            <a:spLocks noGrp="1"/>
          </p:cNvSpPr>
          <p:nvPr>
            <p:ph idx="1"/>
          </p:nvPr>
        </p:nvSpPr>
        <p:spPr>
          <a:xfrm>
            <a:off x="0" y="685800"/>
            <a:ext cx="9144000" cy="6477000"/>
          </a:xfrm>
        </p:spPr>
        <p:txBody>
          <a:bodyPr>
            <a:normAutofit fontScale="85000" lnSpcReduction="20000"/>
          </a:bodyPr>
          <a:lstStyle/>
          <a:p>
            <a:r>
              <a:rPr lang="en-US" dirty="0" smtClean="0"/>
              <a:t>Rev. 14:1 “</a:t>
            </a:r>
            <a:r>
              <a:rPr lang="en-US" dirty="0"/>
              <a:t>And I looked, and, lo, a Lamb stood on the mount Zion, and with him an hundred forty </a:t>
            </a:r>
            <a:r>
              <a:rPr lang="en-US" dirty="0" smtClean="0"/>
              <a:t>and </a:t>
            </a:r>
            <a:r>
              <a:rPr lang="en-US" dirty="0"/>
              <a:t>four thousand, having his Father's name written in their foreheads</a:t>
            </a:r>
            <a:r>
              <a:rPr lang="en-US" dirty="0" smtClean="0"/>
              <a:t>.”</a:t>
            </a:r>
            <a:br>
              <a:rPr lang="en-US" dirty="0" smtClean="0"/>
            </a:br>
            <a:r>
              <a:rPr lang="en-US" dirty="0" smtClean="0"/>
              <a:t>“</a:t>
            </a:r>
            <a:r>
              <a:rPr lang="en-US" dirty="0"/>
              <a:t> </a:t>
            </a:r>
            <a:r>
              <a:rPr lang="en-US" dirty="0">
                <a:hlinkClick r:id="rId2" tooltip="View more translations of Revelation 7:2"/>
              </a:rPr>
              <a:t>And I saw another angel ascending from the east, having the seal of the living God: and he cried with a loud voice to the four angels, to whom it was given to hurt the earth and the sea</a:t>
            </a:r>
            <a:r>
              <a:rPr lang="en-US" dirty="0" smtClean="0">
                <a:hlinkClick r:id="rId2" tooltip="View more translations of Revelation 7:2"/>
              </a:rPr>
              <a:t>,</a:t>
            </a:r>
            <a:r>
              <a:rPr lang="en-US" dirty="0" smtClean="0"/>
              <a:t> </a:t>
            </a:r>
            <a:r>
              <a:rPr lang="en-US" dirty="0"/>
              <a:t> </a:t>
            </a:r>
            <a:r>
              <a:rPr lang="en-US" u="sng" dirty="0">
                <a:hlinkClick r:id="rId3" tooltip="View more translations of Revelation 7:3"/>
              </a:rPr>
              <a:t>Saying, Hurt not the earth, neither the sea, nor the trees, till we have sealed the servants of our God in their foreheads</a:t>
            </a:r>
            <a:r>
              <a:rPr lang="en-US" u="sng" dirty="0" smtClean="0">
                <a:hlinkClick r:id="rId3" tooltip="View more translations of Revelation 7:3"/>
              </a:rPr>
              <a:t>.</a:t>
            </a:r>
            <a:r>
              <a:rPr lang="en-US" u="sng" dirty="0" smtClean="0"/>
              <a:t>”  Rev. 7:2,3</a:t>
            </a:r>
          </a:p>
          <a:p>
            <a:r>
              <a:rPr lang="en-US" dirty="0" smtClean="0"/>
              <a:t>Matthew 24:9 declares that we will be hated for God’s namesake and God’s name is in the forehead and this is the Sabbath.  The Sabbath is a sign of God’s holiness in the mind; wholeness for God.  “</a:t>
            </a:r>
            <a:endParaRPr lang="en-US" dirty="0"/>
          </a:p>
          <a:p>
            <a:r>
              <a:rPr lang="en-US" dirty="0" smtClean="0"/>
              <a:t>“Moreover </a:t>
            </a:r>
            <a:r>
              <a:rPr lang="en-US" dirty="0"/>
              <a:t>also I gave them my sabbaths, to be a sign between me and them, that they might know that I </a:t>
            </a:r>
            <a:r>
              <a:rPr lang="en-US" dirty="0" smtClean="0"/>
              <a:t>am </a:t>
            </a:r>
            <a:r>
              <a:rPr lang="en-US" dirty="0"/>
              <a:t>the LORD that sanctify them</a:t>
            </a:r>
            <a:r>
              <a:rPr lang="en-US" dirty="0" smtClean="0"/>
              <a:t>.”  Ezekiel 20:12</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From Whence Cometh?</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dirty="0" smtClean="0"/>
              <a:t>“As </a:t>
            </a:r>
            <a:r>
              <a:rPr lang="en-US" dirty="0"/>
              <a:t>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a:t>
            </a:r>
            <a:r>
              <a:rPr lang="en-US" dirty="0" smtClean="0"/>
              <a:t>Sabbath keepers </a:t>
            </a:r>
            <a:r>
              <a:rPr lang="en-US" dirty="0"/>
              <a:t>are brought before the courts to answer for their faith, these apostates are the most efficient agents of Satan to misrepresent and accuse them, and by false reports and insinuations to stir up the rulers against them.</a:t>
            </a:r>
          </a:p>
          <a:p>
            <a:r>
              <a:rPr lang="en-US" dirty="0"/>
              <a:t>In this time of persecution the faith of the Lord's servants will be tried. They have faithfully given the warning, looking to God and to His word alone. God's Spirit, moving upon their hearts, has constrained them to speak. </a:t>
            </a:r>
            <a:r>
              <a:rPr lang="en-US" dirty="0" smtClean="0"/>
              <a:t>Stimulated with </a:t>
            </a:r>
            <a:r>
              <a:rPr lang="en-US" dirty="0"/>
              <a:t>holy zeal, and with the divine impulse strong upon them, they entered upon the performance of their duties without coldly calculating the consequences of speaking to the people the word which the Lord had given them</a:t>
            </a:r>
            <a:r>
              <a:rPr lang="en-US" dirty="0" smtClean="0"/>
              <a:t>.”  GC, 608,609</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Keep Your Heart Soft</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a:t>
            </a:r>
            <a:r>
              <a:rPr lang="en-US" dirty="0"/>
              <a:t>And be ye kind one to another, tenderhearted, forgiving one another, even as God for Christ's sake hath forgiven you</a:t>
            </a:r>
            <a:r>
              <a:rPr lang="en-US" dirty="0" smtClean="0"/>
              <a:t>.”  Eph. 4:32</a:t>
            </a:r>
          </a:p>
          <a:p>
            <a:r>
              <a:rPr lang="en-US" dirty="0" smtClean="0"/>
              <a:t>Grudges, bitterness, anger toward someone; we must give it to Christ.  It doesn’t hurt the person to whom we feel that way; it hurts US!</a:t>
            </a:r>
            <a:endParaRPr lang="en-US" dirty="0"/>
          </a:p>
          <a:p>
            <a:endParaRPr lang="en-US" dirty="0"/>
          </a:p>
        </p:txBody>
      </p:sp>
      <p:pic>
        <p:nvPicPr>
          <p:cNvPr id="7170" name="Picture 2" descr="C:\Users\Dad\Contacts\Downloads\524377553_4cb7cdbdf9.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Those Who Endure!</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dirty="0" smtClean="0"/>
              <a:t>It isn’t a one time deal!  The prize is for those who continue to abide in Christ.  “</a:t>
            </a:r>
            <a:r>
              <a:rPr lang="en-US" dirty="0">
                <a:hlinkClick r:id="rId2" tooltip="View more translations of John 15:4"/>
              </a:rPr>
              <a:t>Abide in me, and I in you. As the branch cannot bear fruit of itself, except it abide in the vine; no more can ye, except ye abide in </a:t>
            </a:r>
            <a:r>
              <a:rPr lang="en-US" dirty="0" smtClean="0">
                <a:hlinkClick r:id="rId2" tooltip="View more translations of John 15:4"/>
              </a:rPr>
              <a:t>me.</a:t>
            </a:r>
            <a:r>
              <a:rPr lang="en-US" dirty="0" smtClean="0"/>
              <a:t>  </a:t>
            </a:r>
            <a:r>
              <a:rPr lang="en-US" dirty="0" smtClean="0">
                <a:hlinkClick r:id="rId3" tooltip="View more translations of John 15:5"/>
              </a:rPr>
              <a:t>I </a:t>
            </a:r>
            <a:r>
              <a:rPr lang="en-US" dirty="0">
                <a:hlinkClick r:id="rId3" tooltip="View more translations of John 15:5"/>
              </a:rPr>
              <a:t>am the vine, ye </a:t>
            </a:r>
            <a:r>
              <a:rPr lang="en-US" dirty="0" smtClean="0">
                <a:hlinkClick r:id="rId3" tooltip="View more translations of John 15:5"/>
              </a:rPr>
              <a:t>are </a:t>
            </a:r>
            <a:r>
              <a:rPr lang="en-US" dirty="0">
                <a:hlinkClick r:id="rId3" tooltip="View more translations of John 15:5"/>
              </a:rPr>
              <a:t>the branches: He that abideth in me, and I in him, the same bringeth forth much fruit: for without me ye can do nothing</a:t>
            </a:r>
            <a:r>
              <a:rPr lang="en-US" dirty="0" smtClean="0">
                <a:hlinkClick r:id="rId3" tooltip="View more translations of John 15:5"/>
              </a:rPr>
              <a:t>.</a:t>
            </a:r>
            <a:r>
              <a:rPr lang="en-US" dirty="0" smtClean="0"/>
              <a:t>”  Jn. 15:4,5</a:t>
            </a:r>
            <a:endParaRPr lang="en-US" dirty="0"/>
          </a:p>
          <a:p>
            <a:endParaRPr lang="en-US" dirty="0"/>
          </a:p>
        </p:txBody>
      </p:sp>
      <p:pic>
        <p:nvPicPr>
          <p:cNvPr id="8194" name="Picture 2" descr="C:\Users\Dad\Contacts\Downloads\race.jpg"/>
          <p:cNvPicPr>
            <a:picLocks noGrp="1" noChangeAspect="1" noChangeArrowheads="1"/>
          </p:cNvPicPr>
          <p:nvPr>
            <p:ph sz="half" idx="1"/>
          </p:nvPr>
        </p:nvPicPr>
        <p:blipFill>
          <a:blip r:embed="rId4" cstate="print"/>
          <a:srcRect/>
          <a:stretch>
            <a:fillRect/>
          </a:stretch>
        </p:blipFill>
        <p:spPr bwMode="auto">
          <a:xfrm>
            <a:off x="0" y="762000"/>
            <a:ext cx="50292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normAutofit/>
          </a:bodyPr>
          <a:lstStyle/>
          <a:p>
            <a:r>
              <a:rPr lang="en-US" u="sng" dirty="0" smtClean="0">
                <a:solidFill>
                  <a:srgbClr val="C00000"/>
                </a:solidFill>
              </a:rPr>
              <a:t>A Proclamation</a:t>
            </a:r>
            <a:endParaRPr lang="en-US" u="sng" dirty="0">
              <a:solidFill>
                <a:srgbClr val="C00000"/>
              </a:solidFill>
            </a:endParaRPr>
          </a:p>
        </p:txBody>
      </p:sp>
      <p:sp>
        <p:nvSpPr>
          <p:cNvPr id="3" name="Content Placeholder 2"/>
          <p:cNvSpPr>
            <a:spLocks noGrp="1"/>
          </p:cNvSpPr>
          <p:nvPr>
            <p:ph sz="half" idx="1"/>
          </p:nvPr>
        </p:nvSpPr>
        <p:spPr>
          <a:xfrm>
            <a:off x="0" y="0"/>
            <a:ext cx="4495800" cy="6858000"/>
          </a:xfrm>
        </p:spPr>
        <p:txBody>
          <a:bodyPr>
            <a:normAutofit fontScale="70000" lnSpcReduction="20000"/>
          </a:bodyPr>
          <a:lstStyle/>
          <a:p>
            <a:r>
              <a:rPr lang="en-US" dirty="0"/>
              <a:t/>
            </a:r>
            <a:br>
              <a:rPr lang="en-US" dirty="0"/>
            </a:br>
            <a:r>
              <a:rPr lang="en-US" dirty="0" smtClean="0"/>
              <a:t>“And </a:t>
            </a:r>
            <a:r>
              <a:rPr lang="en-US" dirty="0"/>
              <a:t>this gospel of the kingdom shall be preached in all the world for a witness unto all nations; and then shall the end come</a:t>
            </a:r>
            <a:r>
              <a:rPr lang="en-US" dirty="0" smtClean="0"/>
              <a:t>.”  Matthew 24:14</a:t>
            </a:r>
          </a:p>
          <a:p>
            <a:r>
              <a:rPr lang="en-US" dirty="0" smtClean="0"/>
              <a:t>“</a:t>
            </a:r>
            <a:r>
              <a:rPr lang="en-US" dirty="0">
                <a:hlinkClick r:id="rId2" tooltip="View more translations of Revelation 14:6"/>
              </a:rPr>
              <a:t>And I saw another angel fly in the midst of heaven, having the everlasting gospel to preach unto them that dwell on the earth, and to every nation, and kindred, and tongue, and </a:t>
            </a:r>
            <a:r>
              <a:rPr lang="en-US" dirty="0" smtClean="0">
                <a:hlinkClick r:id="rId2" tooltip="View more translations of Revelation 14:6"/>
              </a:rPr>
              <a:t>people,</a:t>
            </a:r>
            <a:r>
              <a:rPr lang="en-US" dirty="0" smtClean="0"/>
              <a:t>  </a:t>
            </a:r>
            <a:r>
              <a:rPr lang="en-US" dirty="0" smtClean="0">
                <a:hlinkClick r:id="rId3" tooltip="View more translations of Revelation 14:7"/>
              </a:rPr>
              <a:t>Saying </a:t>
            </a:r>
            <a:r>
              <a:rPr lang="en-US" dirty="0">
                <a:hlinkClick r:id="rId3" tooltip="View more translations of Revelation 14:7"/>
              </a:rPr>
              <a:t>with a loud voice, Fear God, and give glory to him; for the hour of his judgment is come: and worship him that made heaven, and earth, and the sea, and the fountains of </a:t>
            </a:r>
            <a:r>
              <a:rPr lang="en-US" dirty="0" smtClean="0">
                <a:hlinkClick r:id="rId3" tooltip="View more translations of Revelation 14:7"/>
              </a:rPr>
              <a:t>waters.</a:t>
            </a:r>
            <a:r>
              <a:rPr lang="en-US" dirty="0" smtClean="0"/>
              <a:t> </a:t>
            </a:r>
            <a:r>
              <a:rPr lang="en-US" u="sng" dirty="0" smtClean="0">
                <a:hlinkClick r:id="rId4" tooltip="View more translations of Revelation 14:8"/>
              </a:rPr>
              <a:t>And </a:t>
            </a:r>
            <a:r>
              <a:rPr lang="en-US" u="sng" dirty="0">
                <a:hlinkClick r:id="rId4" tooltip="View more translations of Revelation 14:8"/>
              </a:rPr>
              <a:t>there followed another angel, saying, Babylon is fallen, is fallen, that great city, because she made all nations drink of the wine of the wrath of her </a:t>
            </a:r>
            <a:r>
              <a:rPr lang="en-US" u="sng" dirty="0" smtClean="0">
                <a:hlinkClick r:id="rId4" tooltip="View more translations of Revelation 14:8"/>
              </a:rPr>
              <a:t>fornication.</a:t>
            </a:r>
            <a:r>
              <a:rPr lang="en-US" dirty="0" smtClean="0"/>
              <a:t>  </a:t>
            </a:r>
            <a:r>
              <a:rPr lang="en-US" dirty="0" smtClean="0">
                <a:hlinkClick r:id="rId5" tooltip="View more translations of Revelation 14:9"/>
              </a:rPr>
              <a:t>And </a:t>
            </a:r>
            <a:r>
              <a:rPr lang="en-US" dirty="0">
                <a:hlinkClick r:id="rId5" tooltip="View more translations of Revelation 14:9"/>
              </a:rPr>
              <a:t>the third angel followed them, saying with a loud voice, If any man worship the beast and his image, and receive [his] mark in his forehead, or in his hand,</a:t>
            </a:r>
            <a:endParaRPr lang="en-US" dirty="0"/>
          </a:p>
          <a:p>
            <a:endParaRPr lang="en-US" dirty="0"/>
          </a:p>
        </p:txBody>
      </p:sp>
      <p:pic>
        <p:nvPicPr>
          <p:cNvPr id="9218" name="Picture 2" descr="C:\Users\Dad\Contacts\Downloads\3-angels-logo.jpg"/>
          <p:cNvPicPr>
            <a:picLocks noGrp="1" noChangeAspect="1" noChangeArrowheads="1"/>
          </p:cNvPicPr>
          <p:nvPr>
            <p:ph sz="half" idx="2"/>
          </p:nvPr>
        </p:nvPicPr>
        <p:blipFill>
          <a:blip r:embed="rId6" cstate="print"/>
          <a:srcRect/>
          <a:stretch>
            <a:fillRect/>
          </a:stretch>
        </p:blipFill>
        <p:spPr bwMode="auto">
          <a:xfrm>
            <a:off x="4572000" y="685800"/>
            <a:ext cx="4572000" cy="6172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lgerian" pitchFamily="82" charset="0"/>
              </a:rPr>
              <a:t>Abomination of Desolation</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a:t>
            </a:r>
            <a:r>
              <a:rPr lang="en-US" dirty="0"/>
              <a:t>When ye therefore shall see the abomination of desolation, spoken of by Daniel the prophet, stand in the holy place, (whoso readeth, let him understand</a:t>
            </a:r>
            <a:r>
              <a:rPr lang="en-US" dirty="0" smtClean="0"/>
              <a:t>:)”  Matthew 24:15</a:t>
            </a:r>
          </a:p>
          <a:p>
            <a:r>
              <a:rPr lang="en-US" dirty="0" smtClean="0"/>
              <a:t>“</a:t>
            </a:r>
            <a:r>
              <a:rPr lang="en-US" dirty="0"/>
              <a:t>The dreaded hour would </a:t>
            </a:r>
            <a:r>
              <a:rPr lang="en-US" dirty="0" smtClean="0"/>
              <a:t>come suddenly </a:t>
            </a:r>
            <a:r>
              <a:rPr lang="en-US" dirty="0"/>
              <a:t>and swiftly. And the </a:t>
            </a:r>
            <a:r>
              <a:rPr lang="en-US" dirty="0" smtClean="0"/>
              <a:t>Savior </a:t>
            </a:r>
            <a:r>
              <a:rPr lang="en-US" dirty="0"/>
              <a:t>warned His followers: "When ye therefore shall see the abomination of desolation, spoken of by Daniel the prophet, stand in the holy place, (whoso readeth, let him understand:) then let them which be in Judea flee into the mountains." Matthew 24:15, 16; Luke 21:20, 21. </a:t>
            </a:r>
            <a:r>
              <a:rPr lang="en-US" u="sng" dirty="0"/>
              <a:t>When the idolatrous standards of the Romans should be set up in the holy ground, which extended some furlongs outside the city walls, then the followers of Christ were to find safety in flight. </a:t>
            </a:r>
            <a:r>
              <a:rPr lang="en-US" dirty="0"/>
              <a:t>When the warning sign should be seen, those who would escape must make no delay. Throughout the land of Judea, as well as in Jerusalem itself, the signal for flight must be immediately obeyed</a:t>
            </a:r>
            <a:r>
              <a:rPr lang="en-US" dirty="0" smtClean="0"/>
              <a:t>.”  GC, pgs. 25,26</a:t>
            </a:r>
            <a:endParaRPr lang="en-US" dirty="0"/>
          </a:p>
          <a:p>
            <a:r>
              <a:rPr lang="en-US" dirty="0" smtClean="0"/>
              <a:t>The idolatrous standard of the Romans contained many configurations of their idol gods.  Their were many representations.  One that held a predominate role was the sun.  The Romans were worshippers of the sun!  Christ warned His followers that when the Roman standard was set up in the holy place to flee out of Jerusalem to a remote location.</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C00000"/>
                </a:solidFill>
                <a:latin typeface="Algerian" pitchFamily="82" charset="0"/>
              </a:rPr>
              <a:t>Application for the End</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“By the decree enforcing the institution of the papacy in violation of the law of God, our nation will disconnect herself fully from righteousness. When Protestantism shall stretch her hand across the gulf to grasp the hand of the Roman power, when she shall reach over the abyss to clasp hands with  spiritualism, when, under the influence of this threefold union, our country shall repudiate every principle of its Constitution as a Protestant and republican government, and shall make provision for the propagation of papal falsehoods and delusions, then we may know that the time has come for the marvelous working of Satan and that the end is near. </a:t>
            </a:r>
            <a:r>
              <a:rPr lang="en-US" u="sng" dirty="0" smtClean="0"/>
              <a:t>As the approach of the Roman armies was a sign to the disciples of the impending destruction of Jerusalem, so may this apostasy be a sign to us that the limit of God's forbearance is reached, that the measure of our nation's iniquity is full, and that the angel of mercy is about to take her flight, never to return.</a:t>
            </a:r>
            <a:r>
              <a:rPr lang="en-US" dirty="0" smtClean="0"/>
              <a:t> “ 5 Testimonies, pg. 451</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Roman Standard</a:t>
            </a:r>
            <a:endParaRPr lang="en-US" u="sng" dirty="0">
              <a:solidFill>
                <a:srgbClr val="C00000"/>
              </a:solidFill>
              <a:latin typeface="Algerian" pitchFamily="82" charset="0"/>
            </a:endParaRPr>
          </a:p>
        </p:txBody>
      </p:sp>
      <p:pic>
        <p:nvPicPr>
          <p:cNvPr id="4" name="Picture 2" descr="C:\Users\Dad\Contacts\Downloads\images (19).jpg"/>
          <p:cNvPicPr>
            <a:picLocks noGrp="1" noChangeAspect="1" noChangeArrowheads="1"/>
          </p:cNvPicPr>
          <p:nvPr>
            <p:ph idx="1"/>
          </p:nvPr>
        </p:nvPicPr>
        <p:blipFill>
          <a:blip r:embed="rId2" cstate="print"/>
          <a:srcRect/>
          <a:stretch>
            <a:fillRect/>
          </a:stretch>
        </p:blipFill>
        <p:spPr bwMode="auto">
          <a:xfrm>
            <a:off x="0" y="762000"/>
            <a:ext cx="9144000" cy="6096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latin typeface="Arial Rounded MT Bold" pitchFamily="34" charset="0"/>
              </a:rPr>
              <a:t>Counsel</a:t>
            </a:r>
            <a:endParaRPr lang="en-US" u="sng" dirty="0">
              <a:solidFill>
                <a:srgbClr val="C00000"/>
              </a:solidFill>
              <a:latin typeface="Arial Rounded MT Bold" pitchFamily="34"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a:t>
            </a:r>
            <a:r>
              <a:rPr lang="en-US" sz="3600" dirty="0">
                <a:hlinkClick r:id="rId2" tooltip="View more translations of Matthew 24:16"/>
              </a:rPr>
              <a:t>Then let them which be in Judaea flee into the mountains</a:t>
            </a:r>
            <a:r>
              <a:rPr lang="en-US" sz="3600" dirty="0" smtClean="0">
                <a:hlinkClick r:id="rId2" tooltip="View more translations of Matthew 24:16"/>
              </a:rPr>
              <a:t>:</a:t>
            </a:r>
            <a:r>
              <a:rPr lang="en-US" sz="3600" dirty="0"/>
              <a:t> </a:t>
            </a:r>
            <a:r>
              <a:rPr lang="en-US" sz="3600" dirty="0">
                <a:hlinkClick r:id="rId3" tooltip="View more translations of Matthew 24:17"/>
              </a:rPr>
              <a:t>Let him which is on the housetop not come down to take any thing out of his </a:t>
            </a:r>
            <a:r>
              <a:rPr lang="en-US" sz="3600" dirty="0" smtClean="0">
                <a:hlinkClick r:id="rId3" tooltip="View more translations of Matthew 24:17"/>
              </a:rPr>
              <a:t>house:</a:t>
            </a:r>
            <a:r>
              <a:rPr lang="en-US" sz="3600" dirty="0" smtClean="0"/>
              <a:t> </a:t>
            </a:r>
            <a:r>
              <a:rPr lang="en-US" sz="3600" dirty="0" smtClean="0">
                <a:hlinkClick r:id="rId4" tooltip="View more translations of Matthew 24:18"/>
              </a:rPr>
              <a:t>Neither </a:t>
            </a:r>
            <a:r>
              <a:rPr lang="en-US" sz="3600" dirty="0">
                <a:hlinkClick r:id="rId4" tooltip="View more translations of Matthew 24:18"/>
              </a:rPr>
              <a:t>let him which is in the field return back to take his </a:t>
            </a:r>
            <a:r>
              <a:rPr lang="en-US" sz="3600" dirty="0" smtClean="0">
                <a:hlinkClick r:id="rId4" tooltip="View more translations of Matthew 24:18"/>
              </a:rPr>
              <a:t>clothes.</a:t>
            </a:r>
            <a:r>
              <a:rPr lang="en-US" sz="3600" dirty="0" smtClean="0"/>
              <a:t> </a:t>
            </a:r>
            <a:r>
              <a:rPr lang="en-US" sz="3600" dirty="0" smtClean="0">
                <a:hlinkClick r:id="rId5" tooltip="View more translations of Matthew 24:19"/>
              </a:rPr>
              <a:t>And </a:t>
            </a:r>
            <a:r>
              <a:rPr lang="en-US" sz="3600" dirty="0">
                <a:hlinkClick r:id="rId5" tooltip="View more translations of Matthew 24:19"/>
              </a:rPr>
              <a:t>woe unto them that are with child, and to them that give suck in those </a:t>
            </a:r>
            <a:r>
              <a:rPr lang="en-US" sz="3600" dirty="0" smtClean="0">
                <a:hlinkClick r:id="rId5" tooltip="View more translations of Matthew 24:19"/>
              </a:rPr>
              <a:t>days!</a:t>
            </a:r>
            <a:r>
              <a:rPr lang="en-US" sz="3600" dirty="0" smtClean="0"/>
              <a:t> </a:t>
            </a:r>
            <a:r>
              <a:rPr lang="en-US" sz="3600" dirty="0" smtClean="0">
                <a:hlinkClick r:id="rId6" tooltip="View more translations of Matthew 24:20"/>
              </a:rPr>
              <a:t>But </a:t>
            </a:r>
            <a:r>
              <a:rPr lang="en-US" sz="3600" dirty="0">
                <a:hlinkClick r:id="rId6" tooltip="View more translations of Matthew 24:20"/>
              </a:rPr>
              <a:t>pray ye that your flight be not in the winter, neither on the sabbath day</a:t>
            </a:r>
            <a:r>
              <a:rPr lang="en-US" sz="3600" dirty="0" smtClean="0">
                <a:hlinkClick r:id="rId6" tooltip="View more translations of Matthew 24:20"/>
              </a:rPr>
              <a:t>:</a:t>
            </a:r>
            <a:r>
              <a:rPr lang="en-US" sz="3600" dirty="0" smtClean="0"/>
              <a:t>”  Matthew 24:16-20</a:t>
            </a:r>
            <a:endParaRPr lang="en-US" sz="36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1066800"/>
          </a:xfrm>
        </p:spPr>
        <p:txBody>
          <a:bodyPr/>
          <a:lstStyle/>
          <a:p>
            <a:r>
              <a:rPr lang="en-US" u="sng" dirty="0" smtClean="0">
                <a:solidFill>
                  <a:srgbClr val="C00000"/>
                </a:solidFill>
                <a:latin typeface="Algerian" pitchFamily="82" charset="0"/>
              </a:rPr>
              <a:t>Still binding</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a:bodyPr>
          <a:lstStyle/>
          <a:p>
            <a:r>
              <a:rPr lang="en-US" dirty="0" smtClean="0"/>
              <a:t>“But </a:t>
            </a:r>
            <a:r>
              <a:rPr lang="en-US" dirty="0"/>
              <a:t>pray ye that your flight be not in the winter, neither on the sabbath day</a:t>
            </a:r>
            <a:r>
              <a:rPr lang="en-US" dirty="0" smtClean="0"/>
              <a:t>:“  Matthew 24:20</a:t>
            </a:r>
          </a:p>
          <a:p>
            <a:r>
              <a:rPr lang="en-US" dirty="0" smtClean="0"/>
              <a:t>Since this passage has application at the end of time, then the Sabbath is binding until the end of time.  This is one of the most profound passages in the Bible that shows the eternal character of the ten commandments and especially, the 7</a:t>
            </a:r>
            <a:r>
              <a:rPr lang="en-US" baseline="30000" dirty="0" smtClean="0"/>
              <a:t>th</a:t>
            </a:r>
            <a:r>
              <a:rPr lang="en-US" dirty="0" smtClean="0"/>
              <a:t> day Sabbath!</a:t>
            </a:r>
          </a:p>
          <a:p>
            <a:endParaRPr lang="en-US" dirty="0"/>
          </a:p>
        </p:txBody>
      </p:sp>
      <p:pic>
        <p:nvPicPr>
          <p:cNvPr id="11266" name="Picture 2" descr="C:\Users\Dad\Contacts\Downloads\2879944_9d60a3aa02_m.jpeg"/>
          <p:cNvPicPr>
            <a:picLocks noGrp="1" noChangeAspect="1" noChangeArrowheads="1"/>
          </p:cNvPicPr>
          <p:nvPr>
            <p:ph sz="half" idx="2"/>
          </p:nvPr>
        </p:nvPicPr>
        <p:blipFill>
          <a:blip r:embed="rId2" cstate="print"/>
          <a:srcRect/>
          <a:stretch>
            <a:fillRect/>
          </a:stretch>
        </p:blipFill>
        <p:spPr bwMode="auto">
          <a:xfrm>
            <a:off x="4419600" y="838200"/>
            <a:ext cx="4724400" cy="60197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Only One</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In all of Christ’s messages, there is only one recorded where He spoke on prophecy.  This was found in Matthew.</a:t>
            </a:r>
          </a:p>
          <a:p>
            <a:r>
              <a:rPr lang="en-US" dirty="0" smtClean="0"/>
              <a:t>Christ had just finished His woes on the scribes and Pharisees.  He had just uttered His scathing rebuke, “</a:t>
            </a:r>
            <a:r>
              <a:rPr lang="en-US" dirty="0">
                <a:hlinkClick r:id="rId2" tooltip="View more translations of Matthew 23:37"/>
              </a:rPr>
              <a:t>O Jerusalem, Jerusalem, </a:t>
            </a:r>
            <a:r>
              <a:rPr lang="en-US" dirty="0" smtClean="0">
                <a:hlinkClick r:id="rId2" tooltip="View more translations of Matthew 23:37"/>
              </a:rPr>
              <a:t>thou </a:t>
            </a:r>
            <a:r>
              <a:rPr lang="en-US" dirty="0">
                <a:hlinkClick r:id="rId2" tooltip="View more translations of Matthew 23:37"/>
              </a:rPr>
              <a:t>that killest the prophets, and stonest them which are sent unto thee, how often would I have gathered thy children together, even as a hen gathereth her chickens under </a:t>
            </a:r>
            <a:r>
              <a:rPr lang="en-US" dirty="0" smtClean="0">
                <a:hlinkClick r:id="rId2" tooltip="View more translations of Matthew 23:37"/>
              </a:rPr>
              <a:t>her </a:t>
            </a:r>
            <a:r>
              <a:rPr lang="en-US" dirty="0">
                <a:hlinkClick r:id="rId2" tooltip="View more translations of Matthew 23:37"/>
              </a:rPr>
              <a:t>wings, and ye would </a:t>
            </a:r>
            <a:r>
              <a:rPr lang="en-US" dirty="0" smtClean="0">
                <a:hlinkClick r:id="rId2" tooltip="View more translations of Matthew 23:37"/>
              </a:rPr>
              <a:t>not!</a:t>
            </a:r>
            <a:r>
              <a:rPr lang="en-US" dirty="0" smtClean="0"/>
              <a:t> </a:t>
            </a:r>
            <a:r>
              <a:rPr lang="en-US" dirty="0" smtClean="0">
                <a:hlinkClick r:id="rId3" tooltip="View more translations of Matthew 23:38"/>
              </a:rPr>
              <a:t>Behold</a:t>
            </a:r>
            <a:r>
              <a:rPr lang="en-US" dirty="0">
                <a:hlinkClick r:id="rId3" tooltip="View more translations of Matthew 23:38"/>
              </a:rPr>
              <a:t>, your house is left unto you desolate</a:t>
            </a:r>
            <a:r>
              <a:rPr lang="en-US" dirty="0" smtClean="0">
                <a:hlinkClick r:id="rId3" tooltip="View more translations of Matthew 23:38"/>
              </a:rPr>
              <a:t>.</a:t>
            </a:r>
            <a:r>
              <a:rPr lang="en-US" dirty="0" smtClean="0"/>
              <a:t>”  Matthew 23:37,38</a:t>
            </a:r>
          </a:p>
          <a:p>
            <a:r>
              <a:rPr lang="en-US" dirty="0" smtClean="0"/>
              <a:t>The disciples were very concerned about the destruction of the temple in Jerusalem.  They went to Christ to gain insight into His statement.  It was this that prompted Christ’s discourse on prophecy laid out in Matthew 24.</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latin typeface="Algerian" pitchFamily="82" charset="0"/>
              </a:rPr>
              <a:t>The Talk Begins</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fontScale="92500" lnSpcReduction="20000"/>
          </a:bodyPr>
          <a:lstStyle/>
          <a:p>
            <a:r>
              <a:rPr lang="en-US" dirty="0" smtClean="0">
                <a:hlinkClick r:id="rId2" tooltip="View more translations of Matthew 24:1"/>
              </a:rPr>
              <a:t>“And </a:t>
            </a:r>
            <a:r>
              <a:rPr lang="en-US" dirty="0">
                <a:hlinkClick r:id="rId2" tooltip="View more translations of Matthew 24:1"/>
              </a:rPr>
              <a:t>Jesus went out, and departed from the temple: and his disciples came to </a:t>
            </a:r>
            <a:r>
              <a:rPr lang="en-US" dirty="0" smtClean="0">
                <a:hlinkClick r:id="rId2" tooltip="View more translations of Matthew 24:1"/>
              </a:rPr>
              <a:t>him </a:t>
            </a:r>
            <a:r>
              <a:rPr lang="en-US" dirty="0">
                <a:hlinkClick r:id="rId2" tooltip="View more translations of Matthew 24:1"/>
              </a:rPr>
              <a:t>for to shew him the buildings of the </a:t>
            </a:r>
            <a:r>
              <a:rPr lang="en-US" dirty="0" smtClean="0">
                <a:hlinkClick r:id="rId2" tooltip="View more translations of Matthew 24:1"/>
              </a:rPr>
              <a:t>temple.</a:t>
            </a:r>
            <a:r>
              <a:rPr lang="en-US" dirty="0" smtClean="0"/>
              <a:t> </a:t>
            </a:r>
            <a:r>
              <a:rPr lang="en-US" dirty="0" smtClean="0">
                <a:hlinkClick r:id="rId3" tooltip="View more translations of Matthew 24:2"/>
              </a:rPr>
              <a:t>And </a:t>
            </a:r>
            <a:r>
              <a:rPr lang="en-US" dirty="0">
                <a:hlinkClick r:id="rId3" tooltip="View more translations of Matthew 24:2"/>
              </a:rPr>
              <a:t>Jesus said unto them, See ye not all these things? verily I say unto you, There shall not be left here one stone upon another, that shall not be thrown </a:t>
            </a:r>
            <a:r>
              <a:rPr lang="en-US" dirty="0" smtClean="0">
                <a:hlinkClick r:id="rId3" tooltip="View more translations of Matthew 24:2"/>
              </a:rPr>
              <a:t>down.</a:t>
            </a:r>
            <a:r>
              <a:rPr lang="en-US" dirty="0" smtClean="0"/>
              <a:t> </a:t>
            </a:r>
            <a:r>
              <a:rPr lang="en-US" dirty="0" smtClean="0">
                <a:hlinkClick r:id="rId4" tooltip="View more translations of Matthew 24:3"/>
              </a:rPr>
              <a:t>And </a:t>
            </a:r>
            <a:r>
              <a:rPr lang="en-US" dirty="0">
                <a:hlinkClick r:id="rId4" tooltip="View more translations of Matthew 24:3"/>
              </a:rPr>
              <a:t>as he sat upon the mount of Olives, the disciples came unto him privately, saying, Tell us, when shall these things be? and what </a:t>
            </a:r>
            <a:r>
              <a:rPr lang="en-US" dirty="0" smtClean="0">
                <a:hlinkClick r:id="rId4" tooltip="View more translations of Matthew 24:3"/>
              </a:rPr>
              <a:t>shall be </a:t>
            </a:r>
            <a:r>
              <a:rPr lang="en-US" dirty="0">
                <a:hlinkClick r:id="rId4" tooltip="View more translations of Matthew 24:3"/>
              </a:rPr>
              <a:t>the sign of thy coming, and of the end of the world</a:t>
            </a:r>
            <a:r>
              <a:rPr lang="en-US" dirty="0" smtClean="0">
                <a:hlinkClick r:id="rId4" tooltip="View more translations of Matthew 24:3"/>
              </a:rPr>
              <a:t>?</a:t>
            </a:r>
            <a:r>
              <a:rPr lang="en-US" dirty="0" smtClean="0"/>
              <a:t>”  Matthew 24:1-3</a:t>
            </a:r>
            <a:endParaRPr lang="en-US" dirty="0"/>
          </a:p>
          <a:p>
            <a:endParaRPr lang="en-US" dirty="0"/>
          </a:p>
        </p:txBody>
      </p:sp>
      <p:pic>
        <p:nvPicPr>
          <p:cNvPr id="1026" name="Picture 2" descr="C:\Users\Dad\Contacts\Downloads\lens5529842_12459413960245a_080320_Jewish_Graveyard_on_Mt_of_Olives.jpg"/>
          <p:cNvPicPr>
            <a:picLocks noGrp="1" noChangeAspect="1" noChangeArrowheads="1"/>
          </p:cNvPicPr>
          <p:nvPr>
            <p:ph sz="half" idx="2"/>
          </p:nvPr>
        </p:nvPicPr>
        <p:blipFill>
          <a:blip r:embed="rId5" cstate="print"/>
          <a:srcRect/>
          <a:stretch>
            <a:fillRect/>
          </a:stretch>
        </p:blipFill>
        <p:spPr bwMode="auto">
          <a:xfrm>
            <a:off x="4572000" y="685800"/>
            <a:ext cx="4571999"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latin typeface="Arial Rounded MT Bold" pitchFamily="34" charset="0"/>
              </a:rPr>
              <a:t>Two Events Together</a:t>
            </a:r>
            <a:endParaRPr lang="en-US" u="sng" dirty="0">
              <a:solidFill>
                <a:srgbClr val="002060"/>
              </a:solidFill>
              <a:latin typeface="Arial Rounded MT Bold" pitchFamily="34" charset="0"/>
            </a:endParaRPr>
          </a:p>
        </p:txBody>
      </p:sp>
      <p:sp>
        <p:nvSpPr>
          <p:cNvPr id="3" name="Content Placeholder 2"/>
          <p:cNvSpPr>
            <a:spLocks noGrp="1"/>
          </p:cNvSpPr>
          <p:nvPr>
            <p:ph idx="1"/>
          </p:nvPr>
        </p:nvSpPr>
        <p:spPr>
          <a:xfrm>
            <a:off x="0" y="609600"/>
            <a:ext cx="9144000" cy="6248400"/>
          </a:xfrm>
        </p:spPr>
        <p:txBody>
          <a:bodyPr>
            <a:normAutofit/>
          </a:bodyPr>
          <a:lstStyle/>
          <a:p>
            <a:r>
              <a:rPr lang="en-US" sz="3300" dirty="0" smtClean="0"/>
              <a:t>The disciples believed that the destruction of the temple and the second coming of Christ were simultaneous events.  Jesus full well knew that the events would be far separated in time, but when giving His answer to their two-pronged question, Christ only gave a single answer.  The reason: Christ knew that the events surrounding Jerusalem’s destruction and the second coming would be identical.  Therefore, His answer would apply in both cases!</a:t>
            </a:r>
            <a:endParaRPr lang="en-US" sz="3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rPr>
              <a:t>Deception Beware</a:t>
            </a:r>
            <a:endParaRPr lang="en-US" u="sng" dirty="0">
              <a:solidFill>
                <a:srgbClr val="C00000"/>
              </a:solidFill>
            </a:endParaRPr>
          </a:p>
        </p:txBody>
      </p:sp>
      <p:sp>
        <p:nvSpPr>
          <p:cNvPr id="3" name="Content Placeholder 2"/>
          <p:cNvSpPr>
            <a:spLocks noGrp="1"/>
          </p:cNvSpPr>
          <p:nvPr>
            <p:ph sz="half" idx="1"/>
          </p:nvPr>
        </p:nvSpPr>
        <p:spPr/>
        <p:txBody>
          <a:bodyPr/>
          <a:lstStyle/>
          <a:p>
            <a:pPr>
              <a:buNone/>
            </a:pPr>
            <a:endParaRPr lang="en-US" dirty="0"/>
          </a:p>
          <a:p>
            <a:endParaRPr lang="en-US" dirty="0"/>
          </a:p>
        </p:txBody>
      </p:sp>
      <p:sp>
        <p:nvSpPr>
          <p:cNvPr id="4" name="Content Placeholder 3"/>
          <p:cNvSpPr>
            <a:spLocks noGrp="1"/>
          </p:cNvSpPr>
          <p:nvPr>
            <p:ph sz="half" idx="2"/>
          </p:nvPr>
        </p:nvSpPr>
        <p:spPr>
          <a:xfrm>
            <a:off x="4648200" y="762000"/>
            <a:ext cx="4495800" cy="6096000"/>
          </a:xfrm>
        </p:spPr>
        <p:txBody>
          <a:bodyPr/>
          <a:lstStyle/>
          <a:p>
            <a:r>
              <a:rPr lang="en-US" dirty="0" smtClean="0">
                <a:hlinkClick r:id="rId2" tooltip="View more translations of Matthew 24:4"/>
              </a:rPr>
              <a:t>“And Jesus answered and said unto them, Take heed that no man deceive you.</a:t>
            </a:r>
            <a:r>
              <a:rPr lang="en-US" dirty="0"/>
              <a:t> </a:t>
            </a:r>
            <a:r>
              <a:rPr lang="en-US" u="sng" dirty="0" smtClean="0">
                <a:hlinkClick r:id="rId3" tooltip="View more translations of Matthew 24:5"/>
              </a:rPr>
              <a:t>For many shall come in my name, saying, I am Christ; and shall deceive many.</a:t>
            </a:r>
            <a:r>
              <a:rPr lang="en-US" u="sng" dirty="0" smtClean="0"/>
              <a:t>”  </a:t>
            </a:r>
            <a:r>
              <a:rPr lang="en-US" dirty="0" smtClean="0"/>
              <a:t>Matthew 24:4,5</a:t>
            </a:r>
          </a:p>
          <a:p>
            <a:r>
              <a:rPr lang="en-US" dirty="0" smtClean="0"/>
              <a:t>This was uppermost in Christ’s mind as He began His discourse.  He repeated it twice more in Matthew 24:11,24!  4 times, Christ warned of DECEPTION!</a:t>
            </a:r>
          </a:p>
          <a:p>
            <a:endParaRPr lang="en-US" dirty="0"/>
          </a:p>
        </p:txBody>
      </p:sp>
      <p:pic>
        <p:nvPicPr>
          <p:cNvPr id="2050" name="Picture 2" descr="C:\Users\Dad\Contacts\Downloads\3809810_Skuthan-Weapons-of-Mass-Deception--jpg.jpg"/>
          <p:cNvPicPr>
            <a:picLocks noChangeAspect="1" noChangeArrowheads="1"/>
          </p:cNvPicPr>
          <p:nvPr/>
        </p:nvPicPr>
        <p:blipFill>
          <a:blip r:embed="rId4" cstate="print"/>
          <a:srcRect/>
          <a:stretch>
            <a:fillRect/>
          </a:stretch>
        </p:blipFill>
        <p:spPr bwMode="auto">
          <a:xfrm>
            <a:off x="0" y="838200"/>
            <a:ext cx="4876800" cy="6019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Wars between Nations</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a:bodyPr>
          <a:lstStyle/>
          <a:p>
            <a:r>
              <a:rPr lang="en-US" sz="3200" dirty="0" smtClean="0"/>
              <a:t>“</a:t>
            </a:r>
            <a:r>
              <a:rPr lang="en-US" sz="3200" dirty="0">
                <a:hlinkClick r:id="rId2" tooltip="View more translations of Matthew 24:6"/>
              </a:rPr>
              <a:t>And ye shall hear of wars and rumours of wars: see that ye be not troubled: for all </a:t>
            </a:r>
            <a:r>
              <a:rPr lang="en-US" sz="3200" dirty="0" smtClean="0">
                <a:hlinkClick r:id="rId2" tooltip="View more translations of Matthew 24:6"/>
              </a:rPr>
              <a:t>these things </a:t>
            </a:r>
            <a:r>
              <a:rPr lang="en-US" sz="3200" dirty="0">
                <a:hlinkClick r:id="rId2" tooltip="View more translations of Matthew 24:6"/>
              </a:rPr>
              <a:t>must come to pass, but the end is not </a:t>
            </a:r>
            <a:r>
              <a:rPr lang="en-US" sz="3200" dirty="0" smtClean="0">
                <a:hlinkClick r:id="rId2" tooltip="View more translations of Matthew 24:6"/>
              </a:rPr>
              <a:t>yet.</a:t>
            </a:r>
            <a:r>
              <a:rPr lang="en-US" sz="3200" dirty="0" smtClean="0"/>
              <a:t>  </a:t>
            </a:r>
            <a:r>
              <a:rPr lang="en-US" sz="3200" dirty="0" smtClean="0">
                <a:hlinkClick r:id="rId3" tooltip="View more translations of Matthew 24:7"/>
              </a:rPr>
              <a:t>For </a:t>
            </a:r>
            <a:r>
              <a:rPr lang="en-US" sz="3200" dirty="0">
                <a:hlinkClick r:id="rId3" tooltip="View more translations of Matthew 24:7"/>
              </a:rPr>
              <a:t>nation shall rise against nation, and kingdom against kingdom</a:t>
            </a:r>
            <a:r>
              <a:rPr lang="en-US" sz="3200" dirty="0" smtClean="0">
                <a:hlinkClick r:id="rId3" tooltip="View more translations of Matthew 24:7"/>
              </a:rPr>
              <a:t>:</a:t>
            </a:r>
            <a:r>
              <a:rPr lang="en-US" sz="3200" dirty="0" smtClean="0"/>
              <a:t>”  Matthew 24:6,7</a:t>
            </a:r>
            <a:endParaRPr lang="en-US" sz="3200" dirty="0"/>
          </a:p>
          <a:p>
            <a:endParaRPr lang="en-US" dirty="0"/>
          </a:p>
        </p:txBody>
      </p:sp>
      <p:pic>
        <p:nvPicPr>
          <p:cNvPr id="3074" name="Picture 2" descr="C:\Users\Dad\Contacts\Downloads\photo1.jpg"/>
          <p:cNvPicPr>
            <a:picLocks noGrp="1" noChangeAspect="1" noChangeArrowheads="1"/>
          </p:cNvPicPr>
          <p:nvPr>
            <p:ph sz="half" idx="2"/>
          </p:nvPr>
        </p:nvPicPr>
        <p:blipFill>
          <a:blip r:embed="rId4" cstate="print"/>
          <a:srcRect/>
          <a:stretch>
            <a:fillRect/>
          </a:stretch>
        </p:blipFill>
        <p:spPr bwMode="auto">
          <a:xfrm>
            <a:off x="4572000" y="762000"/>
            <a:ext cx="4572000" cy="6096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rPr>
              <a:t>Upheaval in the World</a:t>
            </a:r>
            <a:endParaRPr lang="en-US" u="sng" dirty="0">
              <a:solidFill>
                <a:srgbClr val="C0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pPr>
              <a:buNone/>
            </a:pPr>
            <a:r>
              <a:rPr lang="en-US" sz="4000" dirty="0" smtClean="0"/>
              <a:t>“…and </a:t>
            </a:r>
            <a:r>
              <a:rPr lang="en-US" sz="4000" dirty="0"/>
              <a:t>there shall be famines, and pestilences, and earthquakes, in divers </a:t>
            </a:r>
            <a:r>
              <a:rPr lang="en-US" sz="4000" dirty="0" smtClean="0"/>
              <a:t>places;</a:t>
            </a:r>
            <a:r>
              <a:rPr lang="en-US" sz="4000" dirty="0">
                <a:hlinkClick r:id="rId2" tooltip="View more translations of Matthew 24:8"/>
              </a:rPr>
              <a:t> All these </a:t>
            </a:r>
            <a:r>
              <a:rPr lang="en-US" sz="4000" dirty="0" smtClean="0">
                <a:hlinkClick r:id="rId2" tooltip="View more translations of Matthew 24:8"/>
              </a:rPr>
              <a:t>are </a:t>
            </a:r>
            <a:r>
              <a:rPr lang="en-US" sz="4000" dirty="0">
                <a:hlinkClick r:id="rId2" tooltip="View more translations of Matthew 24:8"/>
              </a:rPr>
              <a:t>the beginning of sorrows.</a:t>
            </a:r>
            <a:r>
              <a:rPr lang="en-US" sz="4000" dirty="0" smtClean="0"/>
              <a:t> ”  verses 7,8</a:t>
            </a:r>
            <a:endParaRPr lang="en-US" sz="4000" dirty="0"/>
          </a:p>
        </p:txBody>
      </p:sp>
      <p:pic>
        <p:nvPicPr>
          <p:cNvPr id="4098" name="Picture 2" descr="C:\Users\Dad\Contacts\Downloads\Earthquake.jpg"/>
          <p:cNvPicPr>
            <a:picLocks noGrp="1" noChangeAspect="1" noChangeArrowheads="1"/>
          </p:cNvPicPr>
          <p:nvPr>
            <p:ph sz="half" idx="1"/>
          </p:nvPr>
        </p:nvPicPr>
        <p:blipFill>
          <a:blip r:embed="rId3" cstate="print"/>
          <a:srcRect/>
          <a:stretch>
            <a:fillRect/>
          </a:stretch>
        </p:blipFill>
        <p:spPr bwMode="auto">
          <a:xfrm>
            <a:off x="0" y="762000"/>
            <a:ext cx="4572000" cy="6096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latin typeface="Arial Rounded MT Bold" pitchFamily="34" charset="0"/>
              </a:rPr>
              <a:t>Christ Foretold</a:t>
            </a:r>
            <a:endParaRPr lang="en-US" u="sng" dirty="0">
              <a:solidFill>
                <a:srgbClr val="C00000"/>
              </a:solidFill>
              <a:latin typeface="Arial Rounded MT Bold" pitchFamily="34" charset="0"/>
            </a:endParaRPr>
          </a:p>
        </p:txBody>
      </p:sp>
      <p:sp>
        <p:nvSpPr>
          <p:cNvPr id="3" name="Content Placeholder 2"/>
          <p:cNvSpPr>
            <a:spLocks noGrp="1"/>
          </p:cNvSpPr>
          <p:nvPr>
            <p:ph sz="half" idx="1"/>
          </p:nvPr>
        </p:nvSpPr>
        <p:spPr>
          <a:xfrm>
            <a:off x="0" y="762000"/>
            <a:ext cx="4495800" cy="6096000"/>
          </a:xfrm>
        </p:spPr>
        <p:txBody>
          <a:bodyPr>
            <a:noAutofit/>
          </a:bodyPr>
          <a:lstStyle/>
          <a:p>
            <a:r>
              <a:rPr lang="en-US" sz="3600" dirty="0" smtClean="0"/>
              <a:t>Christ foretold events transpiring all about us.  His discourse in Matthew 24 started out looking at things that would effect much of humanity and then He zeroed in on His children in particular.</a:t>
            </a:r>
            <a:endParaRPr lang="en-US" sz="3600" dirty="0"/>
          </a:p>
        </p:txBody>
      </p:sp>
      <p:pic>
        <p:nvPicPr>
          <p:cNvPr id="5122" name="Picture 2" descr="C:\Users\Dad\Contacts\Downloads\sudan_famine-741848.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1679</Words>
  <Application>Microsoft Office PowerPoint</Application>
  <PresentationFormat>On-screen Show (4:3)</PresentationFormat>
  <Paragraphs>50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Final Scenes, pt. 6</vt:lpstr>
      <vt:lpstr>A Thoughtful Hour</vt:lpstr>
      <vt:lpstr>Only One</vt:lpstr>
      <vt:lpstr>The Talk Begins</vt:lpstr>
      <vt:lpstr>Two Events Together</vt:lpstr>
      <vt:lpstr>Deception Beware</vt:lpstr>
      <vt:lpstr>Wars between Nations</vt:lpstr>
      <vt:lpstr>Upheaval in the World</vt:lpstr>
      <vt:lpstr>Christ Foretold</vt:lpstr>
      <vt:lpstr>Troubled Waters</vt:lpstr>
      <vt:lpstr>His Namesake</vt:lpstr>
      <vt:lpstr>From Whence Cometh?</vt:lpstr>
      <vt:lpstr>Keep Your Heart Soft</vt:lpstr>
      <vt:lpstr>Those Who Endure!</vt:lpstr>
      <vt:lpstr>A Proclamation</vt:lpstr>
      <vt:lpstr>Abomination of Desolation</vt:lpstr>
      <vt:lpstr>Application for the End</vt:lpstr>
      <vt:lpstr>Roman Standard</vt:lpstr>
      <vt:lpstr>Counsel</vt:lpstr>
      <vt:lpstr>Still binding</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6</dc:title>
  <dc:creator>Dad</dc:creator>
  <cp:lastModifiedBy>Dad</cp:lastModifiedBy>
  <cp:revision>8</cp:revision>
  <dcterms:created xsi:type="dcterms:W3CDTF">2011-08-13T14:41:37Z</dcterms:created>
  <dcterms:modified xsi:type="dcterms:W3CDTF">2011-09-17T12:39:59Z</dcterms:modified>
</cp:coreProperties>
</file>