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5367F8-0FAD-419A-A9CD-D4E110923AF2}" type="datetimeFigureOut">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F2C44-EA68-42C6-A6A0-7A8101A44E0F}" type="slidenum">
              <a:rPr lang="en-US" smtClean="0"/>
              <a:t>‹#›</a:t>
            </a:fld>
            <a:endParaRPr lang="en-US"/>
          </a:p>
        </p:txBody>
      </p:sp>
    </p:spTree>
    <p:extLst>
      <p:ext uri="{BB962C8B-B14F-4D97-AF65-F5344CB8AC3E}">
        <p14:creationId xmlns:p14="http://schemas.microsoft.com/office/powerpoint/2010/main" val="2856931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5367F8-0FAD-419A-A9CD-D4E110923AF2}" type="datetimeFigureOut">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F2C44-EA68-42C6-A6A0-7A8101A44E0F}" type="slidenum">
              <a:rPr lang="en-US" smtClean="0"/>
              <a:t>‹#›</a:t>
            </a:fld>
            <a:endParaRPr lang="en-US"/>
          </a:p>
        </p:txBody>
      </p:sp>
    </p:spTree>
    <p:extLst>
      <p:ext uri="{BB962C8B-B14F-4D97-AF65-F5344CB8AC3E}">
        <p14:creationId xmlns:p14="http://schemas.microsoft.com/office/powerpoint/2010/main" val="482430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5367F8-0FAD-419A-A9CD-D4E110923AF2}" type="datetimeFigureOut">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F2C44-EA68-42C6-A6A0-7A8101A44E0F}" type="slidenum">
              <a:rPr lang="en-US" smtClean="0"/>
              <a:t>‹#›</a:t>
            </a:fld>
            <a:endParaRPr lang="en-US"/>
          </a:p>
        </p:txBody>
      </p:sp>
    </p:spTree>
    <p:extLst>
      <p:ext uri="{BB962C8B-B14F-4D97-AF65-F5344CB8AC3E}">
        <p14:creationId xmlns:p14="http://schemas.microsoft.com/office/powerpoint/2010/main" val="13010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5367F8-0FAD-419A-A9CD-D4E110923AF2}" type="datetimeFigureOut">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F2C44-EA68-42C6-A6A0-7A8101A44E0F}" type="slidenum">
              <a:rPr lang="en-US" smtClean="0"/>
              <a:t>‹#›</a:t>
            </a:fld>
            <a:endParaRPr lang="en-US"/>
          </a:p>
        </p:txBody>
      </p:sp>
    </p:spTree>
    <p:extLst>
      <p:ext uri="{BB962C8B-B14F-4D97-AF65-F5344CB8AC3E}">
        <p14:creationId xmlns:p14="http://schemas.microsoft.com/office/powerpoint/2010/main" val="3964166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35367F8-0FAD-419A-A9CD-D4E110923AF2}" type="datetimeFigureOut">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F2C44-EA68-42C6-A6A0-7A8101A44E0F}" type="slidenum">
              <a:rPr lang="en-US" smtClean="0"/>
              <a:t>‹#›</a:t>
            </a:fld>
            <a:endParaRPr lang="en-US"/>
          </a:p>
        </p:txBody>
      </p:sp>
    </p:spTree>
    <p:extLst>
      <p:ext uri="{BB962C8B-B14F-4D97-AF65-F5344CB8AC3E}">
        <p14:creationId xmlns:p14="http://schemas.microsoft.com/office/powerpoint/2010/main" val="2575514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5367F8-0FAD-419A-A9CD-D4E110923AF2}" type="datetimeFigureOut">
              <a:rPr lang="en-US" smtClean="0"/>
              <a:t>3/17/2017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F2C44-EA68-42C6-A6A0-7A8101A44E0F}" type="slidenum">
              <a:rPr lang="en-US" smtClean="0"/>
              <a:t>‹#›</a:t>
            </a:fld>
            <a:endParaRPr lang="en-US"/>
          </a:p>
        </p:txBody>
      </p:sp>
    </p:spTree>
    <p:extLst>
      <p:ext uri="{BB962C8B-B14F-4D97-AF65-F5344CB8AC3E}">
        <p14:creationId xmlns:p14="http://schemas.microsoft.com/office/powerpoint/2010/main" val="2734753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5367F8-0FAD-419A-A9CD-D4E110923AF2}" type="datetimeFigureOut">
              <a:rPr lang="en-US" smtClean="0"/>
              <a:t>3/17/2017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2F2C44-EA68-42C6-A6A0-7A8101A44E0F}" type="slidenum">
              <a:rPr lang="en-US" smtClean="0"/>
              <a:t>‹#›</a:t>
            </a:fld>
            <a:endParaRPr lang="en-US"/>
          </a:p>
        </p:txBody>
      </p:sp>
    </p:spTree>
    <p:extLst>
      <p:ext uri="{BB962C8B-B14F-4D97-AF65-F5344CB8AC3E}">
        <p14:creationId xmlns:p14="http://schemas.microsoft.com/office/powerpoint/2010/main" val="504994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5367F8-0FAD-419A-A9CD-D4E110923AF2}" type="datetimeFigureOut">
              <a:rPr lang="en-US" smtClean="0"/>
              <a:t>3/17/2017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2F2C44-EA68-42C6-A6A0-7A8101A44E0F}" type="slidenum">
              <a:rPr lang="en-US" smtClean="0"/>
              <a:t>‹#›</a:t>
            </a:fld>
            <a:endParaRPr lang="en-US"/>
          </a:p>
        </p:txBody>
      </p:sp>
    </p:spTree>
    <p:extLst>
      <p:ext uri="{BB962C8B-B14F-4D97-AF65-F5344CB8AC3E}">
        <p14:creationId xmlns:p14="http://schemas.microsoft.com/office/powerpoint/2010/main" val="2385487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5367F8-0FAD-419A-A9CD-D4E110923AF2}" type="datetimeFigureOut">
              <a:rPr lang="en-US" smtClean="0"/>
              <a:t>3/17/2017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2F2C44-EA68-42C6-A6A0-7A8101A44E0F}" type="slidenum">
              <a:rPr lang="en-US" smtClean="0"/>
              <a:t>‹#›</a:t>
            </a:fld>
            <a:endParaRPr lang="en-US"/>
          </a:p>
        </p:txBody>
      </p:sp>
    </p:spTree>
    <p:extLst>
      <p:ext uri="{BB962C8B-B14F-4D97-AF65-F5344CB8AC3E}">
        <p14:creationId xmlns:p14="http://schemas.microsoft.com/office/powerpoint/2010/main" val="2868796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35367F8-0FAD-419A-A9CD-D4E110923AF2}" type="datetimeFigureOut">
              <a:rPr lang="en-US" smtClean="0"/>
              <a:t>3/17/2017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F2C44-EA68-42C6-A6A0-7A8101A44E0F}" type="slidenum">
              <a:rPr lang="en-US" smtClean="0"/>
              <a:t>‹#›</a:t>
            </a:fld>
            <a:endParaRPr lang="en-US"/>
          </a:p>
        </p:txBody>
      </p:sp>
    </p:spTree>
    <p:extLst>
      <p:ext uri="{BB962C8B-B14F-4D97-AF65-F5344CB8AC3E}">
        <p14:creationId xmlns:p14="http://schemas.microsoft.com/office/powerpoint/2010/main" val="165840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35367F8-0FAD-419A-A9CD-D4E110923AF2}" type="datetimeFigureOut">
              <a:rPr lang="en-US" smtClean="0"/>
              <a:t>3/17/2017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F2C44-EA68-42C6-A6A0-7A8101A44E0F}" type="slidenum">
              <a:rPr lang="en-US" smtClean="0"/>
              <a:t>‹#›</a:t>
            </a:fld>
            <a:endParaRPr lang="en-US"/>
          </a:p>
        </p:txBody>
      </p:sp>
    </p:spTree>
    <p:extLst>
      <p:ext uri="{BB962C8B-B14F-4D97-AF65-F5344CB8AC3E}">
        <p14:creationId xmlns:p14="http://schemas.microsoft.com/office/powerpoint/2010/main" val="3398271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5367F8-0FAD-419A-A9CD-D4E110923AF2}" type="datetimeFigureOut">
              <a:rPr lang="en-US" smtClean="0"/>
              <a:t>3/17/2017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2F2C44-EA68-42C6-A6A0-7A8101A44E0F}" type="slidenum">
              <a:rPr lang="en-US" smtClean="0"/>
              <a:t>‹#›</a:t>
            </a:fld>
            <a:endParaRPr lang="en-US"/>
          </a:p>
        </p:txBody>
      </p:sp>
    </p:spTree>
    <p:extLst>
      <p:ext uri="{BB962C8B-B14F-4D97-AF65-F5344CB8AC3E}">
        <p14:creationId xmlns:p14="http://schemas.microsoft.com/office/powerpoint/2010/main" val="909865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900" y="1122363"/>
            <a:ext cx="12280900" cy="2387600"/>
          </a:xfrm>
        </p:spPr>
        <p:txBody>
          <a:bodyPr/>
          <a:lstStyle/>
          <a:p>
            <a:r>
              <a:rPr lang="en-US" b="1" i="1" u="sng" dirty="0" smtClean="0">
                <a:solidFill>
                  <a:srgbClr val="FF0000"/>
                </a:solidFill>
              </a:rPr>
              <a:t>Hebrews 12 ‘Running With Patience’</a:t>
            </a:r>
            <a:endParaRPr lang="en-US" b="1" i="1" u="sng" dirty="0">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25807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36599"/>
          </a:xfrm>
        </p:spPr>
        <p:txBody>
          <a:bodyPr/>
          <a:lstStyle/>
          <a:p>
            <a:r>
              <a:rPr lang="en-US" dirty="0" smtClean="0"/>
              <a:t>                              </a:t>
            </a:r>
            <a:r>
              <a:rPr lang="en-US" b="1" i="1" u="sng" dirty="0" smtClean="0">
                <a:solidFill>
                  <a:srgbClr val="FF0000"/>
                </a:solidFill>
                <a:latin typeface="Algerian" panose="04020705040A02060702" pitchFamily="82" charset="0"/>
              </a:rPr>
              <a:t>Discipline</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571500"/>
            <a:ext cx="12192000" cy="6286499"/>
          </a:xfrm>
        </p:spPr>
        <p:txBody>
          <a:bodyPr>
            <a:normAutofit/>
          </a:bodyPr>
          <a:lstStyle/>
          <a:p>
            <a:r>
              <a:rPr lang="en-US" sz="3000" dirty="0" smtClean="0"/>
              <a:t>“And </a:t>
            </a:r>
            <a:r>
              <a:rPr lang="en-US" sz="3000" dirty="0"/>
              <a:t>ye have forgotten the exhortation which speaketh unto you as unto children, My son, despise not thou the chastening of the Lord, nor faint when thou art rebuked of him</a:t>
            </a:r>
            <a:r>
              <a:rPr lang="en-US" sz="3000" dirty="0" smtClean="0"/>
              <a:t>: </a:t>
            </a:r>
            <a:r>
              <a:rPr lang="en-US" sz="3000" dirty="0"/>
              <a:t>For whom the Lord loveth he chasteneth, and scourgeth every son whom he receiveth</a:t>
            </a:r>
            <a:r>
              <a:rPr lang="en-US" sz="3000" dirty="0" smtClean="0"/>
              <a:t>. </a:t>
            </a:r>
            <a:r>
              <a:rPr lang="en-US" sz="3000" dirty="0"/>
              <a:t>If ye endure chastening, God dealeth with you as with sons; for what son is he whom the father chasteneth not</a:t>
            </a:r>
            <a:r>
              <a:rPr lang="en-US" sz="3000" dirty="0" smtClean="0"/>
              <a:t>? </a:t>
            </a:r>
            <a:r>
              <a:rPr lang="en-US" sz="3000" dirty="0"/>
              <a:t>But if ye be without chastisement, whereof all are partakers, then are ye bastards, and not sons</a:t>
            </a:r>
            <a:r>
              <a:rPr lang="en-US" sz="3000" dirty="0" smtClean="0"/>
              <a:t>. </a:t>
            </a:r>
            <a:r>
              <a:rPr lang="en-US" sz="3000" dirty="0"/>
              <a:t>Furthermore we have had fathers of our flesh which corrected us, and we gave them reverence: shall we not much rather be in subjection unto the Father of spirits, and live</a:t>
            </a:r>
            <a:r>
              <a:rPr lang="en-US" sz="3000" dirty="0" smtClean="0"/>
              <a:t>? </a:t>
            </a:r>
            <a:r>
              <a:rPr lang="en-US" sz="3000" dirty="0"/>
              <a:t>For they verily for a few days chastened us after their own pleasure; but he for our profit, that we might be partakers of his holiness</a:t>
            </a:r>
            <a:r>
              <a:rPr lang="en-US" sz="3000" dirty="0" smtClean="0"/>
              <a:t>. </a:t>
            </a:r>
            <a:r>
              <a:rPr lang="en-US" sz="3000" dirty="0"/>
              <a:t>Now no chastening for the present seemeth to be joyous, but grievous: nevertheless afterward it yieldeth the peaceable fruit of righteousness unto them which are exercised thereby</a:t>
            </a:r>
            <a:r>
              <a:rPr lang="en-US" sz="3000" dirty="0" smtClean="0"/>
              <a:t>.”  Hebrews 12:5-11</a:t>
            </a:r>
            <a:endParaRPr lang="en-US" sz="3000" dirty="0"/>
          </a:p>
        </p:txBody>
      </p:sp>
    </p:spTree>
    <p:extLst>
      <p:ext uri="{BB962C8B-B14F-4D97-AF65-F5344CB8AC3E}">
        <p14:creationId xmlns:p14="http://schemas.microsoft.com/office/powerpoint/2010/main" val="404942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181600" cy="1325563"/>
          </a:xfrm>
        </p:spPr>
        <p:txBody>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1"/>
            <a:ext cx="6375400" cy="6857999"/>
          </a:xfrm>
          <a:prstGeom prst="rect">
            <a:avLst/>
          </a:prstGeom>
        </p:spPr>
      </p:pic>
      <p:sp>
        <p:nvSpPr>
          <p:cNvPr id="4" name="Content Placeholder 3"/>
          <p:cNvSpPr>
            <a:spLocks noGrp="1"/>
          </p:cNvSpPr>
          <p:nvPr>
            <p:ph sz="half" idx="2"/>
          </p:nvPr>
        </p:nvSpPr>
        <p:spPr>
          <a:xfrm>
            <a:off x="6172200" y="0"/>
            <a:ext cx="6019800" cy="6857999"/>
          </a:xfrm>
        </p:spPr>
        <p:txBody>
          <a:bodyPr>
            <a:normAutofit/>
          </a:bodyPr>
          <a:lstStyle/>
          <a:p>
            <a:r>
              <a:rPr lang="en-US" sz="3600" dirty="0" smtClean="0"/>
              <a:t>Normally, the chastising we receive comes as the natural result/consequence of our wrong choices.  God does not stop the effects of our foolishness.  He cannot!  The intention is for us to learn that sinful choices/behavior leads to unhappiness and that the best way is found in submission to His gracious authority!  </a:t>
            </a:r>
            <a:endParaRPr lang="en-US" sz="3600" dirty="0"/>
          </a:p>
        </p:txBody>
      </p:sp>
    </p:spTree>
    <p:extLst>
      <p:ext uri="{BB962C8B-B14F-4D97-AF65-F5344CB8AC3E}">
        <p14:creationId xmlns:p14="http://schemas.microsoft.com/office/powerpoint/2010/main" val="3041346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365125"/>
            <a:ext cx="5181600" cy="1325563"/>
          </a:xfrm>
        </p:spPr>
        <p:txBody>
          <a:bodyPr/>
          <a:lstStyle/>
          <a:p>
            <a:endParaRPr lang="en-US" dirty="0"/>
          </a:p>
        </p:txBody>
      </p:sp>
      <p:sp>
        <p:nvSpPr>
          <p:cNvPr id="3" name="Content Placeholder 2"/>
          <p:cNvSpPr>
            <a:spLocks noGrp="1"/>
          </p:cNvSpPr>
          <p:nvPr>
            <p:ph sz="half" idx="1"/>
          </p:nvPr>
        </p:nvSpPr>
        <p:spPr>
          <a:xfrm>
            <a:off x="0" y="0"/>
            <a:ext cx="6019800" cy="6858000"/>
          </a:xfrm>
        </p:spPr>
        <p:txBody>
          <a:bodyPr/>
          <a:lstStyle/>
          <a:p>
            <a:r>
              <a:rPr lang="en-US" dirty="0" smtClean="0"/>
              <a:t>Sometimes, we think that the corrective/disciplining process takes too long.  Consider how many years we followed a wayward, rebellious path.  The length of our disciplining corresponds to the length of our rebelliousness.  In the midst of our self inflicted sorrow, we see the gracious hand of the Lord who tenders the rod with lovingkindness.  God’s whole intent in this is to see the true fountain of joy in our lives as we humbly minister in kindness to fallen humanity and in surrender to His gracious leading!</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0"/>
            <a:ext cx="6172200" cy="6858000"/>
          </a:xfrm>
          <a:prstGeom prst="rect">
            <a:avLst/>
          </a:prstGeom>
        </p:spPr>
      </p:pic>
    </p:spTree>
    <p:extLst>
      <p:ext uri="{BB962C8B-B14F-4D97-AF65-F5344CB8AC3E}">
        <p14:creationId xmlns:p14="http://schemas.microsoft.com/office/powerpoint/2010/main" val="1540131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3999"/>
            <a:ext cx="10515600" cy="63499"/>
          </a:xfrm>
        </p:spPr>
        <p:txBody>
          <a:bodyPr>
            <a:normAutofit fontScale="90000"/>
          </a:bodyPr>
          <a:lstStyle/>
          <a:p>
            <a:endParaRPr lang="en-US" dirty="0"/>
          </a:p>
        </p:txBody>
      </p:sp>
      <p:sp>
        <p:nvSpPr>
          <p:cNvPr id="3" name="Content Placeholder 2"/>
          <p:cNvSpPr>
            <a:spLocks noGrp="1"/>
          </p:cNvSpPr>
          <p:nvPr>
            <p:ph idx="1"/>
          </p:nvPr>
        </p:nvSpPr>
        <p:spPr>
          <a:xfrm>
            <a:off x="0" y="0"/>
            <a:ext cx="12192000" cy="6857999"/>
          </a:xfrm>
        </p:spPr>
        <p:txBody>
          <a:bodyPr>
            <a:noAutofit/>
          </a:bodyPr>
          <a:lstStyle/>
          <a:p>
            <a:r>
              <a:rPr lang="en-US" sz="4000" dirty="0" smtClean="0"/>
              <a:t>“Faith</a:t>
            </a:r>
            <a:r>
              <a:rPr lang="en-US" sz="4000" dirty="0"/>
              <a:t>, patience, forbearance, heavenly-mindedness, trust in your wise, heavenly Father, are the perfect blossoms which mature amidst clouds and disappointments and bereavements (Letter 1, 1883</a:t>
            </a:r>
            <a:r>
              <a:rPr lang="en-US" sz="4000" dirty="0" smtClean="0"/>
              <a:t>).”</a:t>
            </a:r>
          </a:p>
          <a:p>
            <a:r>
              <a:rPr lang="en-US" sz="4000" dirty="0"/>
              <a:t>“My brethren, count it all joy when ye fall into divers temptations</a:t>
            </a:r>
            <a:r>
              <a:rPr lang="en-US" sz="4000" dirty="0" smtClean="0"/>
              <a:t>;  </a:t>
            </a:r>
            <a:r>
              <a:rPr lang="en-US" sz="4000" dirty="0"/>
              <a:t>Knowing this, that the trying of your faith worketh </a:t>
            </a:r>
            <a:r>
              <a:rPr lang="en-US" sz="4000" dirty="0" smtClean="0"/>
              <a:t>patience. But </a:t>
            </a:r>
            <a:r>
              <a:rPr lang="en-US" sz="4000" dirty="0"/>
              <a:t>let patience have her perfect work, that ye may be perfect and entire, wanting nothing</a:t>
            </a:r>
            <a:r>
              <a:rPr lang="en-US" sz="4000" dirty="0" smtClean="0"/>
              <a:t>.”  James 1:2-4</a:t>
            </a:r>
          </a:p>
          <a:p>
            <a:r>
              <a:rPr lang="en-US" sz="4000" dirty="0"/>
              <a:t>“For his anger endureth but a moment; in his favour is life: weeping may endure for a night, but joy cometh in the morning</a:t>
            </a:r>
            <a:r>
              <a:rPr lang="en-US" sz="4000" dirty="0" smtClean="0"/>
              <a:t>.”  Ps. 30:5</a:t>
            </a:r>
            <a:endParaRPr lang="en-US" sz="4000" dirty="0"/>
          </a:p>
        </p:txBody>
      </p:sp>
    </p:spTree>
    <p:extLst>
      <p:ext uri="{BB962C8B-B14F-4D97-AF65-F5344CB8AC3E}">
        <p14:creationId xmlns:p14="http://schemas.microsoft.com/office/powerpoint/2010/main" val="3063591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98499"/>
          </a:xfrm>
        </p:spPr>
        <p:txBody>
          <a:bodyPr/>
          <a:lstStyle/>
          <a:p>
            <a:r>
              <a:rPr lang="en-US" dirty="0" smtClean="0"/>
              <a:t>                      </a:t>
            </a:r>
            <a:r>
              <a:rPr lang="en-US" b="1" i="1" u="sng" dirty="0" smtClean="0">
                <a:solidFill>
                  <a:srgbClr val="FF0000"/>
                </a:solidFill>
                <a:latin typeface="Algerian" panose="04020705040A02060702" pitchFamily="82" charset="0"/>
              </a:rPr>
              <a:t>He Never Got it!</a:t>
            </a:r>
            <a:endParaRPr lang="en-US" b="1" i="1" u="sng" dirty="0">
              <a:solidFill>
                <a:srgbClr val="FF000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596900"/>
            <a:ext cx="6172200" cy="6261100"/>
          </a:xfrm>
          <a:prstGeom prst="rect">
            <a:avLst/>
          </a:prstGeom>
        </p:spPr>
      </p:pic>
      <p:sp>
        <p:nvSpPr>
          <p:cNvPr id="4" name="Content Placeholder 3"/>
          <p:cNvSpPr>
            <a:spLocks noGrp="1"/>
          </p:cNvSpPr>
          <p:nvPr>
            <p:ph sz="half" idx="2"/>
          </p:nvPr>
        </p:nvSpPr>
        <p:spPr>
          <a:xfrm>
            <a:off x="6172200" y="596900"/>
            <a:ext cx="6019800" cy="6261100"/>
          </a:xfrm>
        </p:spPr>
        <p:txBody>
          <a:bodyPr>
            <a:normAutofit/>
          </a:bodyPr>
          <a:lstStyle/>
          <a:p>
            <a:r>
              <a:rPr lang="en-US" sz="3000" dirty="0" smtClean="0"/>
              <a:t>“Looking </a:t>
            </a:r>
            <a:r>
              <a:rPr lang="en-US" sz="3000" dirty="0"/>
              <a:t>diligently lest any man fail of the grace of God; lest any root of bitterness springing up trouble you, and thereby many be defiled</a:t>
            </a:r>
            <a:r>
              <a:rPr lang="en-US" sz="3000" dirty="0" smtClean="0"/>
              <a:t>; </a:t>
            </a:r>
            <a:r>
              <a:rPr lang="en-US" sz="3000" dirty="0"/>
              <a:t>Lest there be any fornicator, or profane person, as Esau, who for one morsel of meat sold his birthright</a:t>
            </a:r>
            <a:r>
              <a:rPr lang="en-US" sz="3000" dirty="0" smtClean="0"/>
              <a:t>. </a:t>
            </a:r>
            <a:r>
              <a:rPr lang="en-US" sz="3000" dirty="0"/>
              <a:t>For ye know how that afterward, when he would have inherited the blessing, he was rejected: for he found no place of repentance, though he sought it carefully with tears</a:t>
            </a:r>
            <a:r>
              <a:rPr lang="en-US" sz="3000" dirty="0" smtClean="0"/>
              <a:t>.”  Hebrews 12:15-17</a:t>
            </a:r>
            <a:endParaRPr lang="en-US" sz="3000" dirty="0"/>
          </a:p>
        </p:txBody>
      </p:sp>
    </p:spTree>
    <p:extLst>
      <p:ext uri="{BB962C8B-B14F-4D97-AF65-F5344CB8AC3E}">
        <p14:creationId xmlns:p14="http://schemas.microsoft.com/office/powerpoint/2010/main" val="1883808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365125"/>
            <a:ext cx="5181600" cy="1325563"/>
          </a:xfrm>
        </p:spPr>
        <p:txBody>
          <a:bodyPr/>
          <a:lstStyle/>
          <a:p>
            <a:endParaRPr lang="en-US" dirty="0"/>
          </a:p>
        </p:txBody>
      </p:sp>
      <p:sp>
        <p:nvSpPr>
          <p:cNvPr id="3" name="Content Placeholder 2"/>
          <p:cNvSpPr>
            <a:spLocks noGrp="1"/>
          </p:cNvSpPr>
          <p:nvPr>
            <p:ph sz="half" idx="1"/>
          </p:nvPr>
        </p:nvSpPr>
        <p:spPr>
          <a:xfrm>
            <a:off x="0" y="0"/>
            <a:ext cx="6019800" cy="6857999"/>
          </a:xfrm>
        </p:spPr>
        <p:txBody>
          <a:bodyPr>
            <a:normAutofit/>
          </a:bodyPr>
          <a:lstStyle/>
          <a:p>
            <a:r>
              <a:rPr lang="en-US" dirty="0" smtClean="0"/>
              <a:t>Esau threw away his temporal and spiritual birthrights by his giving into the flesh.  Nothing good ever comes by giving in to the flesh!  He lost everything  in this life and in the life to come by his indulgence </a:t>
            </a:r>
            <a:r>
              <a:rPr lang="en-US" dirty="0"/>
              <a:t>to </a:t>
            </a:r>
            <a:r>
              <a:rPr lang="en-US" dirty="0" smtClean="0"/>
              <a:t>the flesh! “Love </a:t>
            </a:r>
            <a:r>
              <a:rPr lang="en-US" dirty="0"/>
              <a:t>not the world, neither the things that are in the world. If any man love the world, the love of the Father is not in him</a:t>
            </a:r>
            <a:r>
              <a:rPr lang="en-US" dirty="0" smtClean="0"/>
              <a:t>. </a:t>
            </a:r>
            <a:r>
              <a:rPr lang="en-US" dirty="0"/>
              <a:t>For all that is in the world, the lust of the flesh, and the lust of the eyes, and the pride of life, is not of the Father, but is of the world</a:t>
            </a:r>
            <a:r>
              <a:rPr lang="en-US" dirty="0" smtClean="0"/>
              <a:t>. </a:t>
            </a:r>
            <a:r>
              <a:rPr lang="en-US" dirty="0"/>
              <a:t>And the world passeth away, and the lust thereof: but he that doeth the will of God abideth for </a:t>
            </a:r>
            <a:r>
              <a:rPr lang="en-US" dirty="0" smtClean="0"/>
              <a:t>ever.“  1 John 2:15-17</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0"/>
            <a:ext cx="6172200" cy="6857999"/>
          </a:xfrm>
          <a:prstGeom prst="rect">
            <a:avLst/>
          </a:prstGeom>
        </p:spPr>
      </p:pic>
    </p:spTree>
    <p:extLst>
      <p:ext uri="{BB962C8B-B14F-4D97-AF65-F5344CB8AC3E}">
        <p14:creationId xmlns:p14="http://schemas.microsoft.com/office/powerpoint/2010/main" val="3128075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22299"/>
          </a:xfrm>
        </p:spPr>
        <p:txBody>
          <a:bodyPr>
            <a:normAutofit fontScale="90000"/>
          </a:bodyPr>
          <a:lstStyle/>
          <a:p>
            <a:r>
              <a:rPr lang="en-US" dirty="0" smtClean="0"/>
              <a:t>                      </a:t>
            </a:r>
            <a:r>
              <a:rPr lang="en-US" b="1" i="1" u="sng" dirty="0" smtClean="0">
                <a:solidFill>
                  <a:srgbClr val="FF0000"/>
                </a:solidFill>
              </a:rPr>
              <a:t>Threw Away his Birthright!</a:t>
            </a:r>
            <a:endParaRPr lang="en-US" b="1" i="1" u="sng" dirty="0">
              <a:solidFill>
                <a:srgbClr val="FF0000"/>
              </a:solidFill>
            </a:endParaRPr>
          </a:p>
        </p:txBody>
      </p:sp>
      <p:sp>
        <p:nvSpPr>
          <p:cNvPr id="3" name="Content Placeholder 2"/>
          <p:cNvSpPr>
            <a:spLocks noGrp="1"/>
          </p:cNvSpPr>
          <p:nvPr>
            <p:ph idx="1"/>
          </p:nvPr>
        </p:nvSpPr>
        <p:spPr>
          <a:xfrm>
            <a:off x="0" y="622300"/>
            <a:ext cx="12192000" cy="6235699"/>
          </a:xfrm>
        </p:spPr>
        <p:txBody>
          <a:bodyPr>
            <a:normAutofit/>
          </a:bodyPr>
          <a:lstStyle/>
          <a:p>
            <a:r>
              <a:rPr lang="en-US" dirty="0" smtClean="0"/>
              <a:t>“A </a:t>
            </a:r>
            <a:r>
              <a:rPr lang="en-US" dirty="0"/>
              <a:t>short time at most would have secured him food in his father's tents, but to satisfy the desire of the moment he carelessly bartered the glorious heritage that God Himself had promised to his fathers. His whole interest was in the present. He was ready to sacrifice the heavenly to the earthly, to exchange a future good for a momentary indulgence</a:t>
            </a:r>
            <a:r>
              <a:rPr lang="en-US" dirty="0" smtClean="0"/>
              <a:t>. "</a:t>
            </a:r>
            <a:r>
              <a:rPr lang="en-US" dirty="0"/>
              <a:t>Thus Esau despised his birthright." In disposing of it he felt a sense of relief. Now his way was unobstructed; he could do as he liked. For this wild pleasure, miscalled freedom, how many are still selling their birthright to an inheritance pure and undefiled, eternal in the </a:t>
            </a:r>
            <a:r>
              <a:rPr lang="en-US" dirty="0" smtClean="0"/>
              <a:t>heavens! Ever </a:t>
            </a:r>
            <a:r>
              <a:rPr lang="en-US" dirty="0"/>
              <a:t>subject to mere outward and earthly attractions, Esau took two wives of the daughters of </a:t>
            </a:r>
            <a:r>
              <a:rPr lang="en-US" dirty="0" err="1"/>
              <a:t>Heth</a:t>
            </a:r>
            <a:r>
              <a:rPr lang="en-US" dirty="0"/>
              <a:t>. They were worshipers of false gods, and their idolatry was a bitter grief to Isaac and Rebekah. Esau had violated one of the conditions of the covenant, which forbade intermarriage between the chosen people and the heathen; yet Isaac was still unshaken in his determination to bestow upon him the birthright</a:t>
            </a:r>
            <a:r>
              <a:rPr lang="en-US" dirty="0" smtClean="0"/>
              <a:t>.”  PP, pg. 179</a:t>
            </a:r>
            <a:endParaRPr lang="en-US" dirty="0"/>
          </a:p>
        </p:txBody>
      </p:sp>
    </p:spTree>
    <p:extLst>
      <p:ext uri="{BB962C8B-B14F-4D97-AF65-F5344CB8AC3E}">
        <p14:creationId xmlns:p14="http://schemas.microsoft.com/office/powerpoint/2010/main" val="2074897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36599"/>
          </a:xfrm>
        </p:spPr>
        <p:txBody>
          <a:bodyPr/>
          <a:lstStyle/>
          <a:p>
            <a:r>
              <a:rPr lang="en-US" b="1" i="1" dirty="0" smtClean="0">
                <a:solidFill>
                  <a:srgbClr val="00B0F0"/>
                </a:solidFill>
              </a:rPr>
              <a:t>                        </a:t>
            </a:r>
            <a:r>
              <a:rPr lang="en-US" b="1" i="1" u="sng" dirty="0" smtClean="0">
                <a:solidFill>
                  <a:srgbClr val="00B0F0"/>
                </a:solidFill>
              </a:rPr>
              <a:t>The Choice is Ours!</a:t>
            </a:r>
            <a:endParaRPr lang="en-US" b="1" i="1" u="sng" dirty="0">
              <a:solidFill>
                <a:srgbClr val="00B0F0"/>
              </a:solidFill>
            </a:endParaRPr>
          </a:p>
        </p:txBody>
      </p:sp>
      <p:sp>
        <p:nvSpPr>
          <p:cNvPr id="3" name="Content Placeholder 2"/>
          <p:cNvSpPr>
            <a:spLocks noGrp="1"/>
          </p:cNvSpPr>
          <p:nvPr>
            <p:ph idx="1"/>
          </p:nvPr>
        </p:nvSpPr>
        <p:spPr>
          <a:xfrm>
            <a:off x="0" y="622300"/>
            <a:ext cx="12192000" cy="6235699"/>
          </a:xfrm>
        </p:spPr>
        <p:txBody>
          <a:bodyPr>
            <a:noAutofit/>
          </a:bodyPr>
          <a:lstStyle/>
          <a:p>
            <a:r>
              <a:rPr lang="en-US" sz="3200" dirty="0" smtClean="0"/>
              <a:t>“For </a:t>
            </a:r>
            <a:r>
              <a:rPr lang="en-US" sz="3200" dirty="0"/>
              <a:t>ye are not come unto the mount that might be touched, and that burned with fire, nor unto blackness, and darkness, and tempest</a:t>
            </a:r>
            <a:r>
              <a:rPr lang="en-US" sz="3200" dirty="0" smtClean="0"/>
              <a:t>,  </a:t>
            </a:r>
            <a:r>
              <a:rPr lang="en-US" sz="3200" dirty="0"/>
              <a:t>And the sound of a trumpet, and the voice of words; which voice they that heard intreated that the word should not be spoken to them any more</a:t>
            </a:r>
            <a:r>
              <a:rPr lang="en-US" sz="3200" dirty="0" smtClean="0"/>
              <a:t>: </a:t>
            </a:r>
            <a:r>
              <a:rPr lang="en-US" sz="3200" dirty="0"/>
              <a:t>(For they could not endure that which was commanded, And if so much as a beast touch the mountain, it shall be stoned, or thrust through with a dart</a:t>
            </a:r>
            <a:r>
              <a:rPr lang="en-US" sz="3200" dirty="0" smtClean="0"/>
              <a:t>:  </a:t>
            </a:r>
            <a:r>
              <a:rPr lang="en-US" sz="3200" dirty="0"/>
              <a:t>And so terrible was the sight, that Moses said, I exceedingly fear and quake</a:t>
            </a:r>
            <a:r>
              <a:rPr lang="en-US" sz="3200" dirty="0" smtClean="0"/>
              <a:t>:) </a:t>
            </a:r>
            <a:r>
              <a:rPr lang="en-US" sz="3200" dirty="0"/>
              <a:t>But ye are come unto mount Sion, and unto the city of the living God, the heavenly Jerusalem, and to an innumerable company of angels</a:t>
            </a:r>
            <a:r>
              <a:rPr lang="en-US" sz="3200" dirty="0" smtClean="0"/>
              <a:t>, </a:t>
            </a:r>
            <a:r>
              <a:rPr lang="en-US" sz="3200" dirty="0"/>
              <a:t>To the general assembly and church of the firstborn, which are written in heaven, and to God the Judge of all, and to the spirits of just men made perfect</a:t>
            </a:r>
            <a:r>
              <a:rPr lang="en-US" sz="3200" dirty="0" smtClean="0"/>
              <a:t>, </a:t>
            </a:r>
            <a:r>
              <a:rPr lang="en-US" sz="3200" dirty="0"/>
              <a:t>And to Jesus the mediator of the new covenant, and to the blood of sprinkling, that </a:t>
            </a:r>
            <a:r>
              <a:rPr lang="en-US" sz="3200" dirty="0" err="1"/>
              <a:t>speaketh</a:t>
            </a:r>
            <a:r>
              <a:rPr lang="en-US" sz="3200" dirty="0"/>
              <a:t> better things than that of Abel</a:t>
            </a:r>
            <a:r>
              <a:rPr lang="en-US" sz="3200" dirty="0" smtClean="0"/>
              <a:t>.”  Hebrews 12:18-24</a:t>
            </a:r>
            <a:endParaRPr lang="en-US" sz="3200" dirty="0"/>
          </a:p>
        </p:txBody>
      </p:sp>
    </p:spTree>
    <p:extLst>
      <p:ext uri="{BB962C8B-B14F-4D97-AF65-F5344CB8AC3E}">
        <p14:creationId xmlns:p14="http://schemas.microsoft.com/office/powerpoint/2010/main" val="1432039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60399"/>
          </a:xfrm>
        </p:spPr>
        <p:txBody>
          <a:bodyPr>
            <a:normAutofit fontScale="90000"/>
          </a:bodyPr>
          <a:lstStyle/>
          <a:p>
            <a:r>
              <a:rPr lang="en-US" dirty="0" smtClean="0"/>
              <a:t>         </a:t>
            </a:r>
            <a:r>
              <a:rPr lang="en-US" b="1" i="1" u="sng" dirty="0" smtClean="0">
                <a:solidFill>
                  <a:srgbClr val="00B0F0"/>
                </a:solidFill>
              </a:rPr>
              <a:t>Mountain of Judgment or Mountain of Glory</a:t>
            </a:r>
            <a:endParaRPr lang="en-US" b="1" i="1" u="sng" dirty="0">
              <a:solidFill>
                <a:srgbClr val="00B0F0"/>
              </a:solidFill>
            </a:endParaRPr>
          </a:p>
        </p:txBody>
      </p:sp>
      <p:pic>
        <p:nvPicPr>
          <p:cNvPr id="5" name="Content Placeholder 4"/>
          <p:cNvPicPr>
            <a:picLocks noGrp="1" noChangeAspect="1"/>
          </p:cNvPicPr>
          <p:nvPr>
            <p:ph sz="half" idx="1"/>
          </p:nvPr>
        </p:nvPicPr>
        <p:blipFill>
          <a:blip r:embed="rId2"/>
          <a:stretch>
            <a:fillRect/>
          </a:stretch>
        </p:blipFill>
        <p:spPr>
          <a:xfrm>
            <a:off x="0" y="660400"/>
            <a:ext cx="6172200" cy="6197599"/>
          </a:xfrm>
          <a:prstGeom prst="rect">
            <a:avLst/>
          </a:prstGeom>
        </p:spPr>
      </p:pic>
      <p:pic>
        <p:nvPicPr>
          <p:cNvPr id="6" name="Content Placeholder 5"/>
          <p:cNvPicPr>
            <a:picLocks noGrp="1" noChangeAspect="1"/>
          </p:cNvPicPr>
          <p:nvPr>
            <p:ph sz="half" idx="2"/>
          </p:nvPr>
        </p:nvPicPr>
        <p:blipFill>
          <a:blip r:embed="rId3"/>
          <a:stretch>
            <a:fillRect/>
          </a:stretch>
        </p:blipFill>
        <p:spPr>
          <a:xfrm>
            <a:off x="6172200" y="660400"/>
            <a:ext cx="6019800" cy="6197599"/>
          </a:xfrm>
          <a:prstGeom prst="rect">
            <a:avLst/>
          </a:prstGeom>
        </p:spPr>
      </p:pic>
    </p:spTree>
    <p:extLst>
      <p:ext uri="{BB962C8B-B14F-4D97-AF65-F5344CB8AC3E}">
        <p14:creationId xmlns:p14="http://schemas.microsoft.com/office/powerpoint/2010/main" val="4126818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36599"/>
          </a:xfrm>
        </p:spPr>
        <p:txBody>
          <a:bodyPr/>
          <a:lstStyle/>
          <a:p>
            <a:r>
              <a:rPr lang="en-US" dirty="0" smtClean="0"/>
              <a:t>                        </a:t>
            </a:r>
            <a:r>
              <a:rPr lang="en-US" b="1" i="1" u="sng" dirty="0" smtClean="0">
                <a:solidFill>
                  <a:srgbClr val="0070C0"/>
                </a:solidFill>
                <a:latin typeface="Algerian" panose="04020705040A02060702" pitchFamily="82" charset="0"/>
              </a:rPr>
              <a:t>We Have Seen</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444500"/>
            <a:ext cx="12192000" cy="6413500"/>
          </a:xfrm>
        </p:spPr>
        <p:txBody>
          <a:bodyPr>
            <a:noAutofit/>
          </a:bodyPr>
          <a:lstStyle/>
          <a:p>
            <a:r>
              <a:rPr lang="en-US" sz="3200" dirty="0" smtClean="0"/>
              <a:t>1.  The Supremacy of Christ over angels</a:t>
            </a:r>
            <a:r>
              <a:rPr lang="en-US" sz="3200" dirty="0"/>
              <a:t> </a:t>
            </a:r>
            <a:r>
              <a:rPr lang="en-US" sz="3200" dirty="0" smtClean="0"/>
              <a:t>and Moses.</a:t>
            </a:r>
          </a:p>
          <a:p>
            <a:r>
              <a:rPr lang="en-US" sz="3200" dirty="0" smtClean="0"/>
              <a:t>2. Christ’s Amazing Condescension in taking upon Himself man’s carnal nature.</a:t>
            </a:r>
          </a:p>
          <a:p>
            <a:r>
              <a:rPr lang="en-US" sz="3200" dirty="0" smtClean="0"/>
              <a:t>3. Christ’s Work as our Great High Priest.</a:t>
            </a:r>
          </a:p>
          <a:p>
            <a:r>
              <a:rPr lang="en-US" sz="3200" dirty="0" smtClean="0"/>
              <a:t>4.  Christ is the Lord of the Sabbath.</a:t>
            </a:r>
          </a:p>
          <a:p>
            <a:r>
              <a:rPr lang="en-US" sz="3200" dirty="0" smtClean="0"/>
              <a:t>5. The Melchisedec priesthood of Christ is greater than the Levitical priesthood.</a:t>
            </a:r>
          </a:p>
          <a:p>
            <a:r>
              <a:rPr lang="en-US" sz="3200" dirty="0" smtClean="0"/>
              <a:t>6. Christ would carry on two ministries in the Heavenly Sanctuary just as the earthly priests had two ministries.</a:t>
            </a:r>
          </a:p>
          <a:p>
            <a:r>
              <a:rPr lang="en-US" sz="3200" dirty="0" smtClean="0"/>
              <a:t>7.  Everything in the earthly temple reflected on Christ’s sacrifice, and priesthood.</a:t>
            </a:r>
          </a:p>
          <a:p>
            <a:r>
              <a:rPr lang="en-US" sz="3200" dirty="0" smtClean="0"/>
              <a:t>8.  All the people mentioned in Hebrews 11 learned of Christ’s love!</a:t>
            </a:r>
            <a:endParaRPr lang="en-US" sz="3200" dirty="0"/>
          </a:p>
        </p:txBody>
      </p:sp>
    </p:spTree>
    <p:extLst>
      <p:ext uri="{BB962C8B-B14F-4D97-AF65-F5344CB8AC3E}">
        <p14:creationId xmlns:p14="http://schemas.microsoft.com/office/powerpoint/2010/main" val="2237177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603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Witnesses of Christ’s Greatness</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546100"/>
            <a:ext cx="6019800" cy="6311900"/>
          </a:xfrm>
        </p:spPr>
        <p:txBody>
          <a:bodyPr>
            <a:normAutofit/>
          </a:bodyPr>
          <a:lstStyle/>
          <a:p>
            <a:r>
              <a:rPr lang="en-US" sz="3200" dirty="0" smtClean="0"/>
              <a:t>“Wherefore seeing we also are compassed about with so great a cloud of witnesses, let us lay aside every weight, and the sin which doth so easily beset us, and let us run with patience the race that is set before us, Looking unto Jesus the author and finisher of our faith; who for the joy that was set before him endured the cross, despising the shame, and is set down at the right hand of the throne of God.”  Hebrews 12:1,2</a:t>
            </a:r>
            <a:endParaRPr lang="en-US" sz="3200" dirty="0"/>
          </a:p>
        </p:txBody>
      </p:sp>
      <p:pic>
        <p:nvPicPr>
          <p:cNvPr id="5" name="Content Placeholder 4"/>
          <p:cNvPicPr>
            <a:picLocks noGrp="1" noChangeAspect="1"/>
          </p:cNvPicPr>
          <p:nvPr>
            <p:ph sz="half" idx="2"/>
          </p:nvPr>
        </p:nvPicPr>
        <p:blipFill>
          <a:blip r:embed="rId2"/>
          <a:stretch>
            <a:fillRect/>
          </a:stretch>
        </p:blipFill>
        <p:spPr>
          <a:xfrm>
            <a:off x="6019800" y="660400"/>
            <a:ext cx="6172200" cy="6197600"/>
          </a:xfrm>
          <a:prstGeom prst="rect">
            <a:avLst/>
          </a:prstGeom>
        </p:spPr>
      </p:pic>
    </p:spTree>
    <p:extLst>
      <p:ext uri="{BB962C8B-B14F-4D97-AF65-F5344CB8AC3E}">
        <p14:creationId xmlns:p14="http://schemas.microsoft.com/office/powerpoint/2010/main" val="335121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87399"/>
          </a:xfrm>
        </p:spPr>
        <p:txBody>
          <a:bodyPr/>
          <a:lstStyle/>
          <a:p>
            <a:r>
              <a:rPr lang="en-US" dirty="0" smtClean="0"/>
              <a:t>                </a:t>
            </a:r>
            <a:r>
              <a:rPr lang="en-US" b="1" i="1" u="sng" dirty="0" smtClean="0">
                <a:solidFill>
                  <a:srgbClr val="FF0000"/>
                </a:solidFill>
                <a:latin typeface="Algerian" panose="04020705040A02060702" pitchFamily="82" charset="0"/>
              </a:rPr>
              <a:t>Weights and Witnesses</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73100"/>
            <a:ext cx="12192000" cy="6184899"/>
          </a:xfrm>
        </p:spPr>
        <p:txBody>
          <a:bodyPr>
            <a:normAutofit/>
          </a:bodyPr>
          <a:lstStyle/>
          <a:p>
            <a:r>
              <a:rPr lang="en-US" sz="3200" dirty="0" smtClean="0"/>
              <a:t> “The weights that are here referred to are the evil habits and practices we have formed by following our own natural dispositions. Who are the witnesses? They are those spoken of in the previous chapter—those who have breasted the evils and difficulties in their way, and who in the name of the Lord have braced themselves successfully against the opposing forces of evil. They were sustained and strengthened and the Lord held them by His hand.</a:t>
            </a:r>
          </a:p>
          <a:p>
            <a:r>
              <a:rPr lang="en-US" sz="3200" dirty="0" smtClean="0"/>
              <a:t>There are other witnesses. All about us are those who are watching us closely, to see how we who profess a belief in the truth conduct ourselves. At all times and in all places, so far as possible, we must magnify the truth before the world (Manuscript 61, 1907).</a:t>
            </a:r>
            <a:endParaRPr lang="en-US" sz="3200" dirty="0"/>
          </a:p>
        </p:txBody>
      </p:sp>
    </p:spTree>
    <p:extLst>
      <p:ext uri="{BB962C8B-B14F-4D97-AF65-F5344CB8AC3E}">
        <p14:creationId xmlns:p14="http://schemas.microsoft.com/office/powerpoint/2010/main" val="1944218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11199"/>
          </a:xfrm>
        </p:spPr>
        <p:txBody>
          <a:bodyPr/>
          <a:lstStyle/>
          <a:p>
            <a:r>
              <a:rPr lang="en-US" dirty="0" smtClean="0"/>
              <a:t>    </a:t>
            </a:r>
            <a:r>
              <a:rPr lang="en-US" b="1" i="1" u="sng" dirty="0" smtClean="0">
                <a:solidFill>
                  <a:srgbClr val="C00000"/>
                </a:solidFill>
              </a:rPr>
              <a:t>Two Types of Races:  Sprint and Long Distance</a:t>
            </a:r>
            <a:endParaRPr lang="en-US" b="1" i="1" u="sng" dirty="0">
              <a:solidFill>
                <a:srgbClr val="C00000"/>
              </a:solidFill>
            </a:endParaRPr>
          </a:p>
        </p:txBody>
      </p:sp>
      <p:pic>
        <p:nvPicPr>
          <p:cNvPr id="5" name="Content Placeholder 4"/>
          <p:cNvPicPr>
            <a:picLocks noGrp="1" noChangeAspect="1"/>
          </p:cNvPicPr>
          <p:nvPr>
            <p:ph sz="half" idx="1"/>
          </p:nvPr>
        </p:nvPicPr>
        <p:blipFill>
          <a:blip r:embed="rId2"/>
          <a:stretch>
            <a:fillRect/>
          </a:stretch>
        </p:blipFill>
        <p:spPr>
          <a:xfrm>
            <a:off x="88901" y="711200"/>
            <a:ext cx="6223000" cy="6146799"/>
          </a:xfrm>
          <a:prstGeom prst="rect">
            <a:avLst/>
          </a:prstGeom>
        </p:spPr>
      </p:pic>
      <p:sp>
        <p:nvSpPr>
          <p:cNvPr id="4" name="Content Placeholder 3"/>
          <p:cNvSpPr>
            <a:spLocks noGrp="1"/>
          </p:cNvSpPr>
          <p:nvPr>
            <p:ph sz="half" idx="2"/>
          </p:nvPr>
        </p:nvSpPr>
        <p:spPr>
          <a:xfrm>
            <a:off x="6172200" y="596900"/>
            <a:ext cx="6019800" cy="6261100"/>
          </a:xfrm>
        </p:spPr>
        <p:txBody>
          <a:bodyPr>
            <a:normAutofit/>
          </a:bodyPr>
          <a:lstStyle/>
          <a:p>
            <a:r>
              <a:rPr lang="en-US" sz="3200" dirty="0" smtClean="0"/>
              <a:t>Sprints are over very quickly, usually lasting somewhere between 10 and 30 seconds.  A long distance run can take upwards of several minutes to a few hours.  In a long distance race, it must be run with perseverance, overcoming pain and obstacles, patiently plodding along until you see the finish line.  A long distance run demands patience and strategy because one must conserve energy and save it for emergencies. </a:t>
            </a:r>
            <a:endParaRPr lang="en-US" sz="3200" dirty="0"/>
          </a:p>
        </p:txBody>
      </p:sp>
    </p:spTree>
    <p:extLst>
      <p:ext uri="{BB962C8B-B14F-4D97-AF65-F5344CB8AC3E}">
        <p14:creationId xmlns:p14="http://schemas.microsoft.com/office/powerpoint/2010/main" val="73297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799"/>
          </a:xfrm>
        </p:spPr>
        <p:txBody>
          <a:bodyPr/>
          <a:lstStyle/>
          <a:p>
            <a:r>
              <a:rPr lang="en-US" dirty="0" smtClean="0">
                <a:solidFill>
                  <a:srgbClr val="C00000"/>
                </a:solidFill>
                <a:latin typeface="Algerian" panose="04020705040A02060702" pitchFamily="82" charset="0"/>
              </a:rPr>
              <a:t>             </a:t>
            </a:r>
            <a:r>
              <a:rPr lang="en-US" b="1" i="1" u="sng" dirty="0" smtClean="0">
                <a:solidFill>
                  <a:srgbClr val="C00000"/>
                </a:solidFill>
                <a:latin typeface="Algerian" panose="04020705040A02060702" pitchFamily="82" charset="0"/>
              </a:rPr>
              <a:t>They have gone Before</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sz="half" idx="1"/>
          </p:nvPr>
        </p:nvSpPr>
        <p:spPr>
          <a:xfrm>
            <a:off x="0" y="647700"/>
            <a:ext cx="6019800" cy="6210299"/>
          </a:xfrm>
        </p:spPr>
        <p:txBody>
          <a:bodyPr>
            <a:normAutofit/>
          </a:bodyPr>
          <a:lstStyle/>
          <a:p>
            <a:r>
              <a:rPr lang="en-US" sz="3600" dirty="0" smtClean="0"/>
              <a:t>The witnesses in Hebrews 11 all had times in their lives when failure was their lot.  They struggled, battled, and got up again and were victorious over sin!  “</a:t>
            </a:r>
          </a:p>
          <a:p>
            <a:pPr marL="0" indent="0">
              <a:buNone/>
            </a:pPr>
            <a:r>
              <a:rPr lang="en-US" sz="3600" dirty="0"/>
              <a:t> </a:t>
            </a:r>
            <a:r>
              <a:rPr lang="en-US" sz="3600" dirty="0" smtClean="0"/>
              <a:t> “ And they overcame him by the blood of the Lamb, and by the word of their testimony; and they loved not their lives unto the death.”  Rev. 12:11</a:t>
            </a:r>
            <a:endParaRPr lang="en-US" sz="3600" dirty="0"/>
          </a:p>
        </p:txBody>
      </p:sp>
      <p:pic>
        <p:nvPicPr>
          <p:cNvPr id="5" name="Content Placeholder 4"/>
          <p:cNvPicPr>
            <a:picLocks noGrp="1" noChangeAspect="1"/>
          </p:cNvPicPr>
          <p:nvPr>
            <p:ph sz="half" idx="2"/>
          </p:nvPr>
        </p:nvPicPr>
        <p:blipFill>
          <a:blip r:embed="rId2"/>
          <a:stretch>
            <a:fillRect/>
          </a:stretch>
        </p:blipFill>
        <p:spPr>
          <a:xfrm>
            <a:off x="5829301" y="647699"/>
            <a:ext cx="6362700" cy="6210299"/>
          </a:xfrm>
          <a:prstGeom prst="rect">
            <a:avLst/>
          </a:prstGeom>
        </p:spPr>
      </p:pic>
    </p:spTree>
    <p:extLst>
      <p:ext uri="{BB962C8B-B14F-4D97-AF65-F5344CB8AC3E}">
        <p14:creationId xmlns:p14="http://schemas.microsoft.com/office/powerpoint/2010/main" val="2717184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5181600" cy="812799"/>
          </a:xfrm>
        </p:spPr>
        <p:txBody>
          <a:bodyPr/>
          <a:lstStyle/>
          <a:p>
            <a:r>
              <a:rPr lang="en-US" b="1" i="1" u="sng" dirty="0" smtClean="0">
                <a:solidFill>
                  <a:srgbClr val="0070C0"/>
                </a:solidFill>
                <a:latin typeface="Algerian" panose="04020705040A02060702" pitchFamily="82" charset="0"/>
              </a:rPr>
              <a:t>He Persevered</a:t>
            </a:r>
            <a:endParaRPr lang="en-US" b="1" i="1" u="sng" dirty="0">
              <a:solidFill>
                <a:srgbClr val="0070C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723900"/>
            <a:ext cx="6349999" cy="6134100"/>
          </a:xfrm>
          <a:prstGeom prst="rect">
            <a:avLst/>
          </a:prstGeom>
        </p:spPr>
      </p:pic>
      <p:sp>
        <p:nvSpPr>
          <p:cNvPr id="4" name="Content Placeholder 3"/>
          <p:cNvSpPr>
            <a:spLocks noGrp="1"/>
          </p:cNvSpPr>
          <p:nvPr>
            <p:ph sz="half" idx="2"/>
          </p:nvPr>
        </p:nvSpPr>
        <p:spPr>
          <a:xfrm>
            <a:off x="6172200" y="0"/>
            <a:ext cx="6019800" cy="6946900"/>
          </a:xfrm>
        </p:spPr>
        <p:txBody>
          <a:bodyPr>
            <a:noAutofit/>
          </a:bodyPr>
          <a:lstStyle/>
          <a:p>
            <a:r>
              <a:rPr lang="en-US" sz="3600" dirty="0" smtClean="0"/>
              <a:t>“Looking unto Jesus the author and finisher of our faith; who for the joy that was set before him endured the cross, despising the shame, and is set down at the right hand of the throne of God. For consider him that endured such contradiction of sinners against himself, lest ye be wearied and faint in your minds. Ye have not yet resisted unto blood, striving against sin.”  Hebrews 12:2-4</a:t>
            </a:r>
            <a:endParaRPr lang="en-US" sz="3600" dirty="0"/>
          </a:p>
        </p:txBody>
      </p:sp>
    </p:spTree>
    <p:extLst>
      <p:ext uri="{BB962C8B-B14F-4D97-AF65-F5344CB8AC3E}">
        <p14:creationId xmlns:p14="http://schemas.microsoft.com/office/powerpoint/2010/main" val="1110495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73099"/>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He Did It!</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571500"/>
            <a:ext cx="12192000" cy="6286499"/>
          </a:xfrm>
        </p:spPr>
        <p:txBody>
          <a:bodyPr>
            <a:normAutofit fontScale="85000" lnSpcReduction="10000"/>
          </a:bodyPr>
          <a:lstStyle/>
          <a:p>
            <a:r>
              <a:rPr lang="en-US" dirty="0" smtClean="0"/>
              <a:t>“The </a:t>
            </a:r>
            <a:r>
              <a:rPr lang="en-US" dirty="0"/>
              <a:t>Son of God was assaulted at every step by the powers of darkness. After His baptism He was driven of the Spirit into the wilderness, and suffered temptation for forty days. Letters have been coming in to me, affirming that Christ could not have had the same nature as man, for if He had, He would have fallen under similar temptations. If He did not have man's nature, He could not be our example. If He was not a partaker of our nature, He could not have been tempted as man has been. If it were not possible for Him to yield to temptation, He could not be our helper. It was a solemn reality that Christ came to fight the battles as man, in man's behalf. His temptation and victory tell us that humanity must copy the Pattern; man must become a partaker of the divine nature.</a:t>
            </a:r>
          </a:p>
          <a:p>
            <a:r>
              <a:rPr lang="en-US" dirty="0"/>
              <a:t>In Christ, divinity and humanity were combined. Divinity was not degraded to humanity; divinity held its place, but humanity, by being united to divinity, withstood the fiercest test of temptation in the wilderness. The prince of this world came to Christ after His long fast, when He was an hungered, and suggested to Him to command the stones to become bread. But the plan of God, devised for the salvation of man, provided that Christ should know hunger, and poverty, and every phase of man's experience. He withstood the temptation, through the power that man may command. He laid hold on the throne of God, and there is not a man or woman who may not have access to the same help through faith in God. Man may become a partaker of the divine nature; not a soul lives who may not summon the aid of Heaven in temptation and trial. Christ came to reveal the source of His power, that man might never rely on his unaided human capabilities</a:t>
            </a:r>
            <a:r>
              <a:rPr lang="en-US" dirty="0" smtClean="0"/>
              <a:t>.”   </a:t>
            </a:r>
            <a:r>
              <a:rPr lang="en-US" dirty="0"/>
              <a:t>The Review and Herald, February 18, 1890).</a:t>
            </a:r>
          </a:p>
        </p:txBody>
      </p:sp>
    </p:spTree>
    <p:extLst>
      <p:ext uri="{BB962C8B-B14F-4D97-AF65-F5344CB8AC3E}">
        <p14:creationId xmlns:p14="http://schemas.microsoft.com/office/powerpoint/2010/main" val="4188659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365125"/>
            <a:ext cx="5181600" cy="1325563"/>
          </a:xfrm>
        </p:spPr>
        <p:txBody>
          <a:bodyPr/>
          <a:lstStyle/>
          <a:p>
            <a:endParaRPr lang="en-US" dirty="0"/>
          </a:p>
        </p:txBody>
      </p:sp>
      <p:sp>
        <p:nvSpPr>
          <p:cNvPr id="3" name="Content Placeholder 2"/>
          <p:cNvSpPr>
            <a:spLocks noGrp="1"/>
          </p:cNvSpPr>
          <p:nvPr>
            <p:ph sz="half" idx="1"/>
          </p:nvPr>
        </p:nvSpPr>
        <p:spPr>
          <a:xfrm>
            <a:off x="0" y="0"/>
            <a:ext cx="6019800" cy="6857999"/>
          </a:xfrm>
        </p:spPr>
        <p:txBody>
          <a:bodyPr>
            <a:normAutofit/>
          </a:bodyPr>
          <a:lstStyle/>
          <a:p>
            <a:r>
              <a:rPr lang="en-US" sz="4000" dirty="0"/>
              <a:t>“For what the law could not do, in that it was weak through the flesh, God sending his own Son in the likeness of sinful flesh, and for sin, condemned sin in the flesh</a:t>
            </a:r>
            <a:r>
              <a:rPr lang="en-US" sz="4000" dirty="0" smtClean="0"/>
              <a:t>:  </a:t>
            </a:r>
            <a:r>
              <a:rPr lang="en-US" sz="4000" dirty="0"/>
              <a:t>That the righteousness of the law might be fulfilled in us, who walk not after the flesh, but after the Spirit</a:t>
            </a:r>
            <a:r>
              <a:rPr lang="en-US" sz="4000" dirty="0" smtClean="0"/>
              <a:t>.”  Romans 8:3,4</a:t>
            </a:r>
            <a:endParaRPr lang="en-US" sz="4000" dirty="0"/>
          </a:p>
        </p:txBody>
      </p:sp>
      <p:pic>
        <p:nvPicPr>
          <p:cNvPr id="5" name="Content Placeholder 4"/>
          <p:cNvPicPr>
            <a:picLocks noGrp="1" noChangeAspect="1"/>
          </p:cNvPicPr>
          <p:nvPr>
            <p:ph sz="half" idx="2"/>
          </p:nvPr>
        </p:nvPicPr>
        <p:blipFill>
          <a:blip r:embed="rId2"/>
          <a:stretch>
            <a:fillRect/>
          </a:stretch>
        </p:blipFill>
        <p:spPr>
          <a:xfrm>
            <a:off x="6019801" y="0"/>
            <a:ext cx="6172200" cy="6858000"/>
          </a:xfrm>
          <a:prstGeom prst="rect">
            <a:avLst/>
          </a:prstGeom>
        </p:spPr>
      </p:pic>
    </p:spTree>
    <p:extLst>
      <p:ext uri="{BB962C8B-B14F-4D97-AF65-F5344CB8AC3E}">
        <p14:creationId xmlns:p14="http://schemas.microsoft.com/office/powerpoint/2010/main" val="9801399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2166</Words>
  <Application>Microsoft Office PowerPoint</Application>
  <PresentationFormat>Widescreen</PresentationFormat>
  <Paragraphs>41</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Algerian</vt:lpstr>
      <vt:lpstr>Arial</vt:lpstr>
      <vt:lpstr>Calibri</vt:lpstr>
      <vt:lpstr>Calibri Light</vt:lpstr>
      <vt:lpstr>Office Theme</vt:lpstr>
      <vt:lpstr>Hebrews 12 ‘Running With Patience’</vt:lpstr>
      <vt:lpstr>                        We Have Seen</vt:lpstr>
      <vt:lpstr>        Witnesses of Christ’s Greatness</vt:lpstr>
      <vt:lpstr>                Weights and Witnesses</vt:lpstr>
      <vt:lpstr>    Two Types of Races:  Sprint and Long Distance</vt:lpstr>
      <vt:lpstr>             They have gone Before</vt:lpstr>
      <vt:lpstr>He Persevered</vt:lpstr>
      <vt:lpstr>                                  He Did It!</vt:lpstr>
      <vt:lpstr>PowerPoint Presentation</vt:lpstr>
      <vt:lpstr>                              Discipline</vt:lpstr>
      <vt:lpstr>PowerPoint Presentation</vt:lpstr>
      <vt:lpstr>PowerPoint Presentation</vt:lpstr>
      <vt:lpstr>PowerPoint Presentation</vt:lpstr>
      <vt:lpstr>                      He Never Got it!</vt:lpstr>
      <vt:lpstr>PowerPoint Presentation</vt:lpstr>
      <vt:lpstr>                      Threw Away his Birthright!</vt:lpstr>
      <vt:lpstr>                        The Choice is Ours!</vt:lpstr>
      <vt:lpstr>         Mountain of Judgment or Mountain of Glory</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12 ‘Running With Patience’</dc:title>
  <dc:creator>All Public</dc:creator>
  <cp:lastModifiedBy>All Public</cp:lastModifiedBy>
  <cp:revision>11</cp:revision>
  <dcterms:created xsi:type="dcterms:W3CDTF">2017-03-14T17:52:33Z</dcterms:created>
  <dcterms:modified xsi:type="dcterms:W3CDTF">2017-03-17T18:03:50Z</dcterms:modified>
</cp:coreProperties>
</file>