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6" r:id="rId51"/>
    <p:sldId id="305" r:id="rId52"/>
    <p:sldId id="307" r:id="rId53"/>
    <p:sldId id="308" r:id="rId54"/>
    <p:sldId id="309" r:id="rId55"/>
    <p:sldId id="310" r:id="rId56"/>
    <p:sldId id="311" r:id="rId57"/>
    <p:sldId id="312" r:id="rId58"/>
    <p:sldId id="313" r:id="rId59"/>
    <p:sldId id="314" r:id="rId60"/>
    <p:sldId id="315" r:id="rId61"/>
    <p:sldId id="316"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dy" initials="K" lastIdx="1" clrIdx="0">
    <p:extLst>
      <p:ext uri="{19B8F6BF-5375-455C-9EA6-DF929625EA0E}">
        <p15:presenceInfo xmlns:p15="http://schemas.microsoft.com/office/powerpoint/2012/main" userId="Kod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8967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7" autoAdjust="0"/>
    <p:restoredTop sz="94660"/>
  </p:normalViewPr>
  <p:slideViewPr>
    <p:cSldViewPr snapToGrid="0">
      <p:cViewPr varScale="1">
        <p:scale>
          <a:sx n="41" d="100"/>
          <a:sy n="41" d="100"/>
        </p:scale>
        <p:origin x="66"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0775C-1702-444B-8C72-19A2FB8BC7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1A0238-5DEF-4B31-83A5-3572AAD01C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A203C2-857A-4A15-8581-092438BCF195}"/>
              </a:ext>
            </a:extLst>
          </p:cNvPr>
          <p:cNvSpPr>
            <a:spLocks noGrp="1"/>
          </p:cNvSpPr>
          <p:nvPr>
            <p:ph type="dt" sz="half" idx="10"/>
          </p:nvPr>
        </p:nvSpPr>
        <p:spPr/>
        <p:txBody>
          <a:bodyPr/>
          <a:lstStyle/>
          <a:p>
            <a:fld id="{A0877BAC-AB27-4F53-944D-DB00B5BE8F23}" type="datetimeFigureOut">
              <a:rPr lang="en-US" smtClean="0"/>
              <a:t>9/3/2018</a:t>
            </a:fld>
            <a:endParaRPr lang="en-US"/>
          </a:p>
        </p:txBody>
      </p:sp>
      <p:sp>
        <p:nvSpPr>
          <p:cNvPr id="5" name="Footer Placeholder 4">
            <a:extLst>
              <a:ext uri="{FF2B5EF4-FFF2-40B4-BE49-F238E27FC236}">
                <a16:creationId xmlns:a16="http://schemas.microsoft.com/office/drawing/2014/main" id="{E6D5176B-314B-4A4A-BEE7-54E4B53DD8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083F4C-6F9F-48F6-864D-3BFF05B3961F}"/>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278927944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36019-A124-47C5-ADEB-20FFB18F09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2ED15E-38B6-4F46-AF84-CF604448151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3FC86-39D9-406A-9681-5D800072A236}"/>
              </a:ext>
            </a:extLst>
          </p:cNvPr>
          <p:cNvSpPr>
            <a:spLocks noGrp="1"/>
          </p:cNvSpPr>
          <p:nvPr>
            <p:ph type="dt" sz="half" idx="10"/>
          </p:nvPr>
        </p:nvSpPr>
        <p:spPr/>
        <p:txBody>
          <a:bodyPr/>
          <a:lstStyle/>
          <a:p>
            <a:fld id="{A0877BAC-AB27-4F53-944D-DB00B5BE8F23}" type="datetimeFigureOut">
              <a:rPr lang="en-US" smtClean="0"/>
              <a:t>9/3/2018</a:t>
            </a:fld>
            <a:endParaRPr lang="en-US"/>
          </a:p>
        </p:txBody>
      </p:sp>
      <p:sp>
        <p:nvSpPr>
          <p:cNvPr id="5" name="Footer Placeholder 4">
            <a:extLst>
              <a:ext uri="{FF2B5EF4-FFF2-40B4-BE49-F238E27FC236}">
                <a16:creationId xmlns:a16="http://schemas.microsoft.com/office/drawing/2014/main" id="{68CC6A27-E69C-4FB6-BA17-6739D73F6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4F2BB6-89BA-4D98-9084-00FFC2079C48}"/>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64922425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1BA21B-367C-407B-BD38-5939147E11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E94918-D06B-47DA-875A-68D511D1F64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76E81F-28CE-46A5-837A-9F5B805482EC}"/>
              </a:ext>
            </a:extLst>
          </p:cNvPr>
          <p:cNvSpPr>
            <a:spLocks noGrp="1"/>
          </p:cNvSpPr>
          <p:nvPr>
            <p:ph type="dt" sz="half" idx="10"/>
          </p:nvPr>
        </p:nvSpPr>
        <p:spPr/>
        <p:txBody>
          <a:bodyPr/>
          <a:lstStyle/>
          <a:p>
            <a:fld id="{A0877BAC-AB27-4F53-944D-DB00B5BE8F23}" type="datetimeFigureOut">
              <a:rPr lang="en-US" smtClean="0"/>
              <a:t>9/3/2018</a:t>
            </a:fld>
            <a:endParaRPr lang="en-US"/>
          </a:p>
        </p:txBody>
      </p:sp>
      <p:sp>
        <p:nvSpPr>
          <p:cNvPr id="5" name="Footer Placeholder 4">
            <a:extLst>
              <a:ext uri="{FF2B5EF4-FFF2-40B4-BE49-F238E27FC236}">
                <a16:creationId xmlns:a16="http://schemas.microsoft.com/office/drawing/2014/main" id="{CC9D11F0-82A8-4BD8-B39B-A3E6EAADEB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F46BBA-385A-4EF3-BED5-595FB7F5347F}"/>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169906338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163E6-8956-4A0F-AD3C-3BD7083D1B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EFB372-5AC2-4E2D-9352-2175C9BC92A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49855B-C089-4BF4-A553-A0326127215E}"/>
              </a:ext>
            </a:extLst>
          </p:cNvPr>
          <p:cNvSpPr>
            <a:spLocks noGrp="1"/>
          </p:cNvSpPr>
          <p:nvPr>
            <p:ph type="dt" sz="half" idx="10"/>
          </p:nvPr>
        </p:nvSpPr>
        <p:spPr/>
        <p:txBody>
          <a:bodyPr/>
          <a:lstStyle/>
          <a:p>
            <a:fld id="{A0877BAC-AB27-4F53-944D-DB00B5BE8F23}" type="datetimeFigureOut">
              <a:rPr lang="en-US" smtClean="0"/>
              <a:t>9/3/2018</a:t>
            </a:fld>
            <a:endParaRPr lang="en-US"/>
          </a:p>
        </p:txBody>
      </p:sp>
      <p:sp>
        <p:nvSpPr>
          <p:cNvPr id="5" name="Footer Placeholder 4">
            <a:extLst>
              <a:ext uri="{FF2B5EF4-FFF2-40B4-BE49-F238E27FC236}">
                <a16:creationId xmlns:a16="http://schemas.microsoft.com/office/drawing/2014/main" id="{9C80222A-C887-4A2E-B4B2-5F369CB7F1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5465A-3FE0-4AA1-853B-156DB4CEFC53}"/>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54976994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D0DA4-2A4E-4F99-89C9-A52F936D96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99A358-F76F-4318-8DDB-0409F5757B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E89A6E4-D542-449E-8DF8-E8554294708B}"/>
              </a:ext>
            </a:extLst>
          </p:cNvPr>
          <p:cNvSpPr>
            <a:spLocks noGrp="1"/>
          </p:cNvSpPr>
          <p:nvPr>
            <p:ph type="dt" sz="half" idx="10"/>
          </p:nvPr>
        </p:nvSpPr>
        <p:spPr/>
        <p:txBody>
          <a:bodyPr/>
          <a:lstStyle/>
          <a:p>
            <a:fld id="{A0877BAC-AB27-4F53-944D-DB00B5BE8F23}" type="datetimeFigureOut">
              <a:rPr lang="en-US" smtClean="0"/>
              <a:t>9/3/2018</a:t>
            </a:fld>
            <a:endParaRPr lang="en-US"/>
          </a:p>
        </p:txBody>
      </p:sp>
      <p:sp>
        <p:nvSpPr>
          <p:cNvPr id="5" name="Footer Placeholder 4">
            <a:extLst>
              <a:ext uri="{FF2B5EF4-FFF2-40B4-BE49-F238E27FC236}">
                <a16:creationId xmlns:a16="http://schemas.microsoft.com/office/drawing/2014/main" id="{122EF65F-40F6-4B92-B082-990B8A5B7D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4B34B-C874-4F47-996C-547ED498EB68}"/>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89475871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C9A92-7D4D-438D-9D52-6CF7C712F2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D271D4-22CE-4013-A503-9753F1AD94F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B92D82-74BA-4603-BDE2-C0C169415BA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9B920A-158D-4A87-9B76-DC0D9872FC81}"/>
              </a:ext>
            </a:extLst>
          </p:cNvPr>
          <p:cNvSpPr>
            <a:spLocks noGrp="1"/>
          </p:cNvSpPr>
          <p:nvPr>
            <p:ph type="dt" sz="half" idx="10"/>
          </p:nvPr>
        </p:nvSpPr>
        <p:spPr/>
        <p:txBody>
          <a:bodyPr/>
          <a:lstStyle/>
          <a:p>
            <a:fld id="{A0877BAC-AB27-4F53-944D-DB00B5BE8F23}" type="datetimeFigureOut">
              <a:rPr lang="en-US" smtClean="0"/>
              <a:t>9/3/2018</a:t>
            </a:fld>
            <a:endParaRPr lang="en-US"/>
          </a:p>
        </p:txBody>
      </p:sp>
      <p:sp>
        <p:nvSpPr>
          <p:cNvPr id="6" name="Footer Placeholder 5">
            <a:extLst>
              <a:ext uri="{FF2B5EF4-FFF2-40B4-BE49-F238E27FC236}">
                <a16:creationId xmlns:a16="http://schemas.microsoft.com/office/drawing/2014/main" id="{472A8AB9-D170-41E4-AC30-F7EF2F0693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C24165-DCAA-49CD-A1BC-E2BDE5B352FE}"/>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15233559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2DE97-1EF7-4F59-A753-9D8C5A782B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B4D99A-8A69-47A2-A68D-C17E4EFDBA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A5C4E0E-6F64-474C-8000-4CA8FA71377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FE33A6-ABCF-424A-A6DC-8376D565ED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5B34A29-DEE3-4621-AEA6-7F983C6B9C2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A3E88A-5168-4A76-99CA-44E911F74A0A}"/>
              </a:ext>
            </a:extLst>
          </p:cNvPr>
          <p:cNvSpPr>
            <a:spLocks noGrp="1"/>
          </p:cNvSpPr>
          <p:nvPr>
            <p:ph type="dt" sz="half" idx="10"/>
          </p:nvPr>
        </p:nvSpPr>
        <p:spPr/>
        <p:txBody>
          <a:bodyPr/>
          <a:lstStyle/>
          <a:p>
            <a:fld id="{A0877BAC-AB27-4F53-944D-DB00B5BE8F23}" type="datetimeFigureOut">
              <a:rPr lang="en-US" smtClean="0"/>
              <a:t>9/3/2018</a:t>
            </a:fld>
            <a:endParaRPr lang="en-US"/>
          </a:p>
        </p:txBody>
      </p:sp>
      <p:sp>
        <p:nvSpPr>
          <p:cNvPr id="8" name="Footer Placeholder 7">
            <a:extLst>
              <a:ext uri="{FF2B5EF4-FFF2-40B4-BE49-F238E27FC236}">
                <a16:creationId xmlns:a16="http://schemas.microsoft.com/office/drawing/2014/main" id="{E5B6942E-5964-4F4C-8121-054B81DD6F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F1DB75-B1D5-4B70-B6AB-DECF0F9FB7B8}"/>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213255672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FA07-17DD-4CD3-954B-7A02D64863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2AB916-E0BC-47E3-AEE8-A90D878A7D14}"/>
              </a:ext>
            </a:extLst>
          </p:cNvPr>
          <p:cNvSpPr>
            <a:spLocks noGrp="1"/>
          </p:cNvSpPr>
          <p:nvPr>
            <p:ph type="dt" sz="half" idx="10"/>
          </p:nvPr>
        </p:nvSpPr>
        <p:spPr/>
        <p:txBody>
          <a:bodyPr/>
          <a:lstStyle/>
          <a:p>
            <a:fld id="{A0877BAC-AB27-4F53-944D-DB00B5BE8F23}" type="datetimeFigureOut">
              <a:rPr lang="en-US" smtClean="0"/>
              <a:t>9/3/2018</a:t>
            </a:fld>
            <a:endParaRPr lang="en-US"/>
          </a:p>
        </p:txBody>
      </p:sp>
      <p:sp>
        <p:nvSpPr>
          <p:cNvPr id="4" name="Footer Placeholder 3">
            <a:extLst>
              <a:ext uri="{FF2B5EF4-FFF2-40B4-BE49-F238E27FC236}">
                <a16:creationId xmlns:a16="http://schemas.microsoft.com/office/drawing/2014/main" id="{70F678E9-186A-4D7E-8118-59CD10F8C3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62297E-E17F-4A93-A190-D38BE48D0FA3}"/>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133967789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265604-43A1-4A9D-B254-29C8A1597C08}"/>
              </a:ext>
            </a:extLst>
          </p:cNvPr>
          <p:cNvSpPr>
            <a:spLocks noGrp="1"/>
          </p:cNvSpPr>
          <p:nvPr>
            <p:ph type="dt" sz="half" idx="10"/>
          </p:nvPr>
        </p:nvSpPr>
        <p:spPr/>
        <p:txBody>
          <a:bodyPr/>
          <a:lstStyle/>
          <a:p>
            <a:fld id="{A0877BAC-AB27-4F53-944D-DB00B5BE8F23}" type="datetimeFigureOut">
              <a:rPr lang="en-US" smtClean="0"/>
              <a:t>9/3/2018</a:t>
            </a:fld>
            <a:endParaRPr lang="en-US"/>
          </a:p>
        </p:txBody>
      </p:sp>
      <p:sp>
        <p:nvSpPr>
          <p:cNvPr id="3" name="Footer Placeholder 2">
            <a:extLst>
              <a:ext uri="{FF2B5EF4-FFF2-40B4-BE49-F238E27FC236}">
                <a16:creationId xmlns:a16="http://schemas.microsoft.com/office/drawing/2014/main" id="{0B9C63EB-8E43-40C9-AB56-72618FAEC1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18F82A-4F99-42AA-BC2C-11165E25A38B}"/>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82901611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EAACE-D599-46C6-9321-73DDAFAFC7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916622-6216-4680-AF2B-13536125A2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841E3-49D4-48E4-9165-44A945B013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07E923-8BC1-418C-91F3-EB023B04E52A}"/>
              </a:ext>
            </a:extLst>
          </p:cNvPr>
          <p:cNvSpPr>
            <a:spLocks noGrp="1"/>
          </p:cNvSpPr>
          <p:nvPr>
            <p:ph type="dt" sz="half" idx="10"/>
          </p:nvPr>
        </p:nvSpPr>
        <p:spPr/>
        <p:txBody>
          <a:bodyPr/>
          <a:lstStyle/>
          <a:p>
            <a:fld id="{A0877BAC-AB27-4F53-944D-DB00B5BE8F23}" type="datetimeFigureOut">
              <a:rPr lang="en-US" smtClean="0"/>
              <a:t>9/3/2018</a:t>
            </a:fld>
            <a:endParaRPr lang="en-US"/>
          </a:p>
        </p:txBody>
      </p:sp>
      <p:sp>
        <p:nvSpPr>
          <p:cNvPr id="6" name="Footer Placeholder 5">
            <a:extLst>
              <a:ext uri="{FF2B5EF4-FFF2-40B4-BE49-F238E27FC236}">
                <a16:creationId xmlns:a16="http://schemas.microsoft.com/office/drawing/2014/main" id="{74B7233C-761D-4E97-96AA-F7447383CA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E76E62-32D0-4D5F-9FEE-91DAF36CE194}"/>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63582580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3273F-B188-4674-8C79-8B4EF9A19E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AA7807-92B1-4C02-9784-F7F5B6D679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69F1F7-DFC1-44F7-B1EC-6AA2FD6DFD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CE3E9D-582D-48D3-9970-70268221D30F}"/>
              </a:ext>
            </a:extLst>
          </p:cNvPr>
          <p:cNvSpPr>
            <a:spLocks noGrp="1"/>
          </p:cNvSpPr>
          <p:nvPr>
            <p:ph type="dt" sz="half" idx="10"/>
          </p:nvPr>
        </p:nvSpPr>
        <p:spPr/>
        <p:txBody>
          <a:bodyPr/>
          <a:lstStyle/>
          <a:p>
            <a:fld id="{A0877BAC-AB27-4F53-944D-DB00B5BE8F23}" type="datetimeFigureOut">
              <a:rPr lang="en-US" smtClean="0"/>
              <a:t>9/3/2018</a:t>
            </a:fld>
            <a:endParaRPr lang="en-US"/>
          </a:p>
        </p:txBody>
      </p:sp>
      <p:sp>
        <p:nvSpPr>
          <p:cNvPr id="6" name="Footer Placeholder 5">
            <a:extLst>
              <a:ext uri="{FF2B5EF4-FFF2-40B4-BE49-F238E27FC236}">
                <a16:creationId xmlns:a16="http://schemas.microsoft.com/office/drawing/2014/main" id="{260CBE01-56F6-48ED-A9D1-C122CA6EFB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0CB91C-6E35-40AD-B584-1D36C5BE6DE6}"/>
              </a:ext>
            </a:extLst>
          </p:cNvPr>
          <p:cNvSpPr>
            <a:spLocks noGrp="1"/>
          </p:cNvSpPr>
          <p:nvPr>
            <p:ph type="sldNum" sz="quarter" idx="12"/>
          </p:nvPr>
        </p:nvSpPr>
        <p:spPr/>
        <p:txBody>
          <a:bodyPr/>
          <a:lstStyle/>
          <a:p>
            <a:fld id="{70475864-B51A-4945-8CED-1040C7942570}" type="slidenum">
              <a:rPr lang="en-US" smtClean="0"/>
              <a:t>‹#›</a:t>
            </a:fld>
            <a:endParaRPr lang="en-US"/>
          </a:p>
        </p:txBody>
      </p:sp>
    </p:spTree>
    <p:extLst>
      <p:ext uri="{BB962C8B-B14F-4D97-AF65-F5344CB8AC3E}">
        <p14:creationId xmlns:p14="http://schemas.microsoft.com/office/powerpoint/2010/main" val="314220389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4265AF-27E1-4914-BB3C-A7E9E30C29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D5A489-636F-4B25-943C-B5F5269C01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1799C0-4F41-485A-8B6B-81D64E7613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877BAC-AB27-4F53-944D-DB00B5BE8F23}" type="datetimeFigureOut">
              <a:rPr lang="en-US" smtClean="0"/>
              <a:t>9/3/2018</a:t>
            </a:fld>
            <a:endParaRPr lang="en-US"/>
          </a:p>
        </p:txBody>
      </p:sp>
      <p:sp>
        <p:nvSpPr>
          <p:cNvPr id="5" name="Footer Placeholder 4">
            <a:extLst>
              <a:ext uri="{FF2B5EF4-FFF2-40B4-BE49-F238E27FC236}">
                <a16:creationId xmlns:a16="http://schemas.microsoft.com/office/drawing/2014/main" id="{0D9418EE-47F6-4650-B14E-62600EEE5F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6D4EE9-B6BB-45AD-81F2-EBD7666AD8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475864-B51A-4945-8CED-1040C7942570}" type="slidenum">
              <a:rPr lang="en-US" smtClean="0"/>
              <a:t>‹#›</a:t>
            </a:fld>
            <a:endParaRPr lang="en-US"/>
          </a:p>
        </p:txBody>
      </p:sp>
    </p:spTree>
    <p:extLst>
      <p:ext uri="{BB962C8B-B14F-4D97-AF65-F5344CB8AC3E}">
        <p14:creationId xmlns:p14="http://schemas.microsoft.com/office/powerpoint/2010/main" val="1807031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5290F2-60C3-4074-9D8C-DEBDB89D0E2F}"/>
              </a:ext>
            </a:extLst>
          </p:cNvPr>
          <p:cNvPicPr>
            <a:picLocks noChangeAspect="1"/>
          </p:cNvPicPr>
          <p:nvPr/>
        </p:nvPicPr>
        <p:blipFill rotWithShape="1">
          <a:blip r:embed="rId2"/>
          <a:srcRect b="3396"/>
          <a:stretch/>
        </p:blipFill>
        <p:spPr>
          <a:xfrm>
            <a:off x="-54430" y="0"/>
            <a:ext cx="12246430" cy="6858000"/>
          </a:xfrm>
          <a:prstGeom prst="rect">
            <a:avLst/>
          </a:prstGeom>
        </p:spPr>
      </p:pic>
      <p:sp>
        <p:nvSpPr>
          <p:cNvPr id="2" name="Title 1">
            <a:extLst>
              <a:ext uri="{FF2B5EF4-FFF2-40B4-BE49-F238E27FC236}">
                <a16:creationId xmlns:a16="http://schemas.microsoft.com/office/drawing/2014/main" id="{2D0E5C54-8D11-4091-957E-69B662FED057}"/>
              </a:ext>
            </a:extLst>
          </p:cNvPr>
          <p:cNvSpPr>
            <a:spLocks noGrp="1"/>
          </p:cNvSpPr>
          <p:nvPr>
            <p:ph type="ctrTitle"/>
          </p:nvPr>
        </p:nvSpPr>
        <p:spPr/>
        <p:txBody>
          <a:bodyPr/>
          <a:lstStyle/>
          <a:p>
            <a:r>
              <a:rPr lang="en-US" dirty="0">
                <a:solidFill>
                  <a:schemeClr val="bg1"/>
                </a:solidFill>
              </a:rPr>
              <a:t>Behind the Door </a:t>
            </a:r>
            <a:r>
              <a:rPr lang="en-US" dirty="0" err="1">
                <a:solidFill>
                  <a:schemeClr val="bg1"/>
                </a:solidFill>
              </a:rPr>
              <a:t>pt</a:t>
            </a:r>
            <a:r>
              <a:rPr lang="en-US" dirty="0">
                <a:solidFill>
                  <a:schemeClr val="bg1"/>
                </a:solidFill>
              </a:rPr>
              <a:t> 19:</a:t>
            </a:r>
          </a:p>
        </p:txBody>
      </p:sp>
      <p:sp>
        <p:nvSpPr>
          <p:cNvPr id="3" name="Subtitle 2">
            <a:extLst>
              <a:ext uri="{FF2B5EF4-FFF2-40B4-BE49-F238E27FC236}">
                <a16:creationId xmlns:a16="http://schemas.microsoft.com/office/drawing/2014/main" id="{F8D27C34-6CB8-42EB-9608-C85A5DD8A4B5}"/>
              </a:ext>
            </a:extLst>
          </p:cNvPr>
          <p:cNvSpPr>
            <a:spLocks noGrp="1"/>
          </p:cNvSpPr>
          <p:nvPr>
            <p:ph type="subTitle" idx="1"/>
          </p:nvPr>
        </p:nvSpPr>
        <p:spPr>
          <a:xfrm>
            <a:off x="1524000" y="3679826"/>
            <a:ext cx="9144000" cy="1655762"/>
          </a:xfrm>
        </p:spPr>
        <p:txBody>
          <a:bodyPr>
            <a:normAutofit/>
          </a:bodyPr>
          <a:lstStyle/>
          <a:p>
            <a:r>
              <a:rPr lang="en-US" sz="4000" dirty="0">
                <a:solidFill>
                  <a:schemeClr val="bg1"/>
                </a:solidFill>
              </a:rPr>
              <a:t>The Agenda of The Council on Foreign Relations</a:t>
            </a:r>
          </a:p>
        </p:txBody>
      </p:sp>
    </p:spTree>
    <p:extLst>
      <p:ext uri="{BB962C8B-B14F-4D97-AF65-F5344CB8AC3E}">
        <p14:creationId xmlns:p14="http://schemas.microsoft.com/office/powerpoint/2010/main" val="63884345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7E61BD-603B-4AE3-B7D7-15564E48596C}"/>
              </a:ext>
            </a:extLst>
          </p:cNvPr>
          <p:cNvPicPr>
            <a:picLocks noChangeAspect="1"/>
          </p:cNvPicPr>
          <p:nvPr/>
        </p:nvPicPr>
        <p:blipFill rotWithShape="1">
          <a:blip r:embed="rId2"/>
          <a:srcRect t="13587"/>
          <a:stretch/>
        </p:blipFill>
        <p:spPr>
          <a:xfrm>
            <a:off x="704451" y="2661619"/>
            <a:ext cx="3264876" cy="3426940"/>
          </a:xfrm>
          <a:prstGeom prst="rect">
            <a:avLst/>
          </a:prstGeom>
        </p:spPr>
      </p:pic>
      <p:sp>
        <p:nvSpPr>
          <p:cNvPr id="3" name="TextBox 2">
            <a:extLst>
              <a:ext uri="{FF2B5EF4-FFF2-40B4-BE49-F238E27FC236}">
                <a16:creationId xmlns:a16="http://schemas.microsoft.com/office/drawing/2014/main" id="{02083E71-92BD-494E-8B42-7E1CDD469061}"/>
              </a:ext>
            </a:extLst>
          </p:cNvPr>
          <p:cNvSpPr txBox="1"/>
          <p:nvPr/>
        </p:nvSpPr>
        <p:spPr>
          <a:xfrm>
            <a:off x="6635262" y="6088559"/>
            <a:ext cx="4032738" cy="769441"/>
          </a:xfrm>
          <a:prstGeom prst="rect">
            <a:avLst/>
          </a:prstGeom>
          <a:noFill/>
        </p:spPr>
        <p:txBody>
          <a:bodyPr wrap="square" rtlCol="0">
            <a:spAutoFit/>
          </a:bodyPr>
          <a:lstStyle/>
          <a:p>
            <a:pPr algn="ctr"/>
            <a:r>
              <a:rPr lang="en-US" sz="4400" dirty="0">
                <a:solidFill>
                  <a:srgbClr val="000099"/>
                </a:solidFill>
              </a:rPr>
              <a:t>The Good Guy</a:t>
            </a:r>
          </a:p>
        </p:txBody>
      </p:sp>
      <p:pic>
        <p:nvPicPr>
          <p:cNvPr id="4" name="Picture 3">
            <a:extLst>
              <a:ext uri="{FF2B5EF4-FFF2-40B4-BE49-F238E27FC236}">
                <a16:creationId xmlns:a16="http://schemas.microsoft.com/office/drawing/2014/main" id="{DCA28A2B-562B-4262-8709-41F65012A3C9}"/>
              </a:ext>
            </a:extLst>
          </p:cNvPr>
          <p:cNvPicPr>
            <a:picLocks noChangeAspect="1"/>
          </p:cNvPicPr>
          <p:nvPr/>
        </p:nvPicPr>
        <p:blipFill rotWithShape="1">
          <a:blip r:embed="rId3"/>
          <a:srcRect t="9099"/>
          <a:stretch/>
        </p:blipFill>
        <p:spPr>
          <a:xfrm>
            <a:off x="5603631" y="2661618"/>
            <a:ext cx="6096000" cy="3115131"/>
          </a:xfrm>
          <a:prstGeom prst="rect">
            <a:avLst/>
          </a:prstGeom>
        </p:spPr>
      </p:pic>
      <p:sp>
        <p:nvSpPr>
          <p:cNvPr id="5" name="TextBox 4">
            <a:extLst>
              <a:ext uri="{FF2B5EF4-FFF2-40B4-BE49-F238E27FC236}">
                <a16:creationId xmlns:a16="http://schemas.microsoft.com/office/drawing/2014/main" id="{FDAC8119-CBD1-4B97-B4D6-49E654AB015B}"/>
              </a:ext>
            </a:extLst>
          </p:cNvPr>
          <p:cNvSpPr txBox="1"/>
          <p:nvPr/>
        </p:nvSpPr>
        <p:spPr>
          <a:xfrm>
            <a:off x="258441" y="6088559"/>
            <a:ext cx="4032738" cy="769441"/>
          </a:xfrm>
          <a:prstGeom prst="rect">
            <a:avLst/>
          </a:prstGeom>
          <a:noFill/>
        </p:spPr>
        <p:txBody>
          <a:bodyPr wrap="square" rtlCol="0">
            <a:spAutoFit/>
          </a:bodyPr>
          <a:lstStyle/>
          <a:p>
            <a:pPr algn="ctr"/>
            <a:r>
              <a:rPr lang="en-US" sz="4400" dirty="0">
                <a:solidFill>
                  <a:srgbClr val="C00000"/>
                </a:solidFill>
              </a:rPr>
              <a:t>The Bad Guy</a:t>
            </a:r>
          </a:p>
        </p:txBody>
      </p:sp>
      <p:sp>
        <p:nvSpPr>
          <p:cNvPr id="6" name="TextBox 5">
            <a:extLst>
              <a:ext uri="{FF2B5EF4-FFF2-40B4-BE49-F238E27FC236}">
                <a16:creationId xmlns:a16="http://schemas.microsoft.com/office/drawing/2014/main" id="{CF53B398-80DD-4CEC-8F68-684CD0A35273}"/>
              </a:ext>
            </a:extLst>
          </p:cNvPr>
          <p:cNvSpPr txBox="1"/>
          <p:nvPr/>
        </p:nvSpPr>
        <p:spPr>
          <a:xfrm>
            <a:off x="5603631" y="758084"/>
            <a:ext cx="5493860" cy="1200329"/>
          </a:xfrm>
          <a:prstGeom prst="rect">
            <a:avLst/>
          </a:prstGeom>
          <a:noFill/>
        </p:spPr>
        <p:txBody>
          <a:bodyPr wrap="square" rtlCol="0">
            <a:spAutoFit/>
          </a:bodyPr>
          <a:lstStyle/>
          <a:p>
            <a:r>
              <a:rPr lang="en-US" sz="3600" dirty="0">
                <a:solidFill>
                  <a:srgbClr val="FFC000"/>
                </a:solidFill>
              </a:rPr>
              <a:t>Hello World, may we present to you the Players…</a:t>
            </a:r>
          </a:p>
        </p:txBody>
      </p:sp>
      <p:pic>
        <p:nvPicPr>
          <p:cNvPr id="7" name="Picture 6">
            <a:extLst>
              <a:ext uri="{FF2B5EF4-FFF2-40B4-BE49-F238E27FC236}">
                <a16:creationId xmlns:a16="http://schemas.microsoft.com/office/drawing/2014/main" id="{3BD0814D-BD18-4816-87D4-F15288C66ADC}"/>
              </a:ext>
            </a:extLst>
          </p:cNvPr>
          <p:cNvPicPr>
            <a:picLocks noChangeAspect="1"/>
          </p:cNvPicPr>
          <p:nvPr/>
        </p:nvPicPr>
        <p:blipFill>
          <a:blip r:embed="rId4"/>
          <a:stretch>
            <a:fillRect/>
          </a:stretch>
        </p:blipFill>
        <p:spPr>
          <a:xfrm>
            <a:off x="2274810" y="318565"/>
            <a:ext cx="2381250" cy="2171700"/>
          </a:xfrm>
          <a:prstGeom prst="rect">
            <a:avLst/>
          </a:prstGeom>
        </p:spPr>
      </p:pic>
    </p:spTree>
    <p:extLst>
      <p:ext uri="{BB962C8B-B14F-4D97-AF65-F5344CB8AC3E}">
        <p14:creationId xmlns:p14="http://schemas.microsoft.com/office/powerpoint/2010/main" val="48938859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outdoor, ground, sky, military vehicle&#10;&#10;Description generated with high confidence">
            <a:extLst>
              <a:ext uri="{FF2B5EF4-FFF2-40B4-BE49-F238E27FC236}">
                <a16:creationId xmlns:a16="http://schemas.microsoft.com/office/drawing/2014/main" id="{CF9F6BD2-0133-46B9-8666-DC011B58E173}"/>
              </a:ext>
            </a:extLst>
          </p:cNvPr>
          <p:cNvPicPr>
            <a:picLocks noChangeAspect="1"/>
          </p:cNvPicPr>
          <p:nvPr/>
        </p:nvPicPr>
        <p:blipFill rotWithShape="1">
          <a:blip r:embed="rId2"/>
          <a:srcRect t="14322" b="773"/>
          <a:stretch/>
        </p:blipFill>
        <p:spPr>
          <a:xfrm>
            <a:off x="20" y="10"/>
            <a:ext cx="12191980" cy="6857990"/>
          </a:xfrm>
          <a:prstGeom prst="rect">
            <a:avLst/>
          </a:prstGeom>
        </p:spPr>
      </p:pic>
      <p:sp>
        <p:nvSpPr>
          <p:cNvPr id="3" name="TextBox 2">
            <a:extLst>
              <a:ext uri="{FF2B5EF4-FFF2-40B4-BE49-F238E27FC236}">
                <a16:creationId xmlns:a16="http://schemas.microsoft.com/office/drawing/2014/main" id="{A4117DF5-41FC-44C0-B1E7-A6901D257A99}"/>
              </a:ext>
            </a:extLst>
          </p:cNvPr>
          <p:cNvSpPr txBox="1"/>
          <p:nvPr/>
        </p:nvSpPr>
        <p:spPr>
          <a:xfrm>
            <a:off x="207818" y="166253"/>
            <a:ext cx="9310255" cy="1815882"/>
          </a:xfrm>
          <a:prstGeom prst="rect">
            <a:avLst/>
          </a:prstGeom>
          <a:noFill/>
        </p:spPr>
        <p:txBody>
          <a:bodyPr wrap="square" rtlCol="0">
            <a:spAutoFit/>
          </a:bodyPr>
          <a:lstStyle/>
          <a:p>
            <a:r>
              <a:rPr lang="en-US" sz="2800" b="1" dirty="0">
                <a:solidFill>
                  <a:srgbClr val="C00000"/>
                </a:solidFill>
                <a:effectLst>
                  <a:outerShdw blurRad="38100" dist="38100" dir="2700000" algn="tl">
                    <a:srgbClr val="000000">
                      <a:alpha val="43137"/>
                    </a:srgbClr>
                  </a:outerShdw>
                </a:effectLst>
              </a:rPr>
              <a:t>One of the most effective tools in military strategy is the use of the </a:t>
            </a:r>
            <a:r>
              <a:rPr lang="en-US" sz="2800" b="1" u="sng" dirty="0">
                <a:solidFill>
                  <a:srgbClr val="C00000"/>
                </a:solidFill>
                <a:effectLst>
                  <a:outerShdw blurRad="38100" dist="38100" dir="2700000" algn="tl">
                    <a:srgbClr val="000000">
                      <a:alpha val="43137"/>
                    </a:srgbClr>
                  </a:outerShdw>
                </a:effectLst>
              </a:rPr>
              <a:t>Smoke Screen</a:t>
            </a:r>
            <a:r>
              <a:rPr lang="en-US" sz="2800" b="1" dirty="0">
                <a:solidFill>
                  <a:srgbClr val="C00000"/>
                </a:solidFill>
                <a:effectLst>
                  <a:outerShdw blurRad="38100" dist="38100" dir="2700000" algn="tl">
                    <a:srgbClr val="000000">
                      <a:alpha val="43137"/>
                    </a:srgbClr>
                  </a:outerShdw>
                </a:effectLst>
              </a:rPr>
              <a:t>, because your enemies cannot perceive your movements. Could it be that the governments around the world are using it on their people to control the masses?</a:t>
            </a:r>
          </a:p>
        </p:txBody>
      </p:sp>
    </p:spTree>
    <p:extLst>
      <p:ext uri="{BB962C8B-B14F-4D97-AF65-F5344CB8AC3E}">
        <p14:creationId xmlns:p14="http://schemas.microsoft.com/office/powerpoint/2010/main" val="166445258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176233-5318-4548-BDC3-52C5FC6656D5}"/>
              </a:ext>
            </a:extLst>
          </p:cNvPr>
          <p:cNvSpPr txBox="1"/>
          <p:nvPr/>
        </p:nvSpPr>
        <p:spPr>
          <a:xfrm>
            <a:off x="3352800" y="0"/>
            <a:ext cx="5486400" cy="830997"/>
          </a:xfrm>
          <a:prstGeom prst="rect">
            <a:avLst/>
          </a:prstGeom>
          <a:noFill/>
        </p:spPr>
        <p:txBody>
          <a:bodyPr wrap="square" rtlCol="0">
            <a:spAutoFit/>
          </a:bodyPr>
          <a:lstStyle/>
          <a:p>
            <a:r>
              <a:rPr lang="en-US" sz="4800" dirty="0">
                <a:solidFill>
                  <a:srgbClr val="660066"/>
                </a:solidFill>
                <a:latin typeface="Algerian" panose="04020705040A02060702" pitchFamily="82" charset="0"/>
              </a:rPr>
              <a:t>The sad Reality</a:t>
            </a:r>
          </a:p>
        </p:txBody>
      </p:sp>
      <p:pic>
        <p:nvPicPr>
          <p:cNvPr id="3" name="Picture 2">
            <a:extLst>
              <a:ext uri="{FF2B5EF4-FFF2-40B4-BE49-F238E27FC236}">
                <a16:creationId xmlns:a16="http://schemas.microsoft.com/office/drawing/2014/main" id="{CC90A90E-CB7D-42DE-BDB5-C4E2F6DDE225}"/>
              </a:ext>
            </a:extLst>
          </p:cNvPr>
          <p:cNvPicPr>
            <a:picLocks noChangeAspect="1"/>
          </p:cNvPicPr>
          <p:nvPr/>
        </p:nvPicPr>
        <p:blipFill>
          <a:blip r:embed="rId2"/>
          <a:stretch>
            <a:fillRect/>
          </a:stretch>
        </p:blipFill>
        <p:spPr>
          <a:xfrm>
            <a:off x="304749" y="720969"/>
            <a:ext cx="1995819" cy="2708031"/>
          </a:xfrm>
          <a:prstGeom prst="rect">
            <a:avLst/>
          </a:prstGeom>
        </p:spPr>
      </p:pic>
      <p:pic>
        <p:nvPicPr>
          <p:cNvPr id="4" name="Picture 3">
            <a:extLst>
              <a:ext uri="{FF2B5EF4-FFF2-40B4-BE49-F238E27FC236}">
                <a16:creationId xmlns:a16="http://schemas.microsoft.com/office/drawing/2014/main" id="{94F53170-09FB-470B-AE84-F91882645D00}"/>
              </a:ext>
            </a:extLst>
          </p:cNvPr>
          <p:cNvPicPr>
            <a:picLocks noChangeAspect="1"/>
          </p:cNvPicPr>
          <p:nvPr/>
        </p:nvPicPr>
        <p:blipFill>
          <a:blip r:embed="rId3"/>
          <a:stretch>
            <a:fillRect/>
          </a:stretch>
        </p:blipFill>
        <p:spPr>
          <a:xfrm>
            <a:off x="2694972" y="830997"/>
            <a:ext cx="4442781" cy="2919046"/>
          </a:xfrm>
          <a:prstGeom prst="rect">
            <a:avLst/>
          </a:prstGeom>
        </p:spPr>
      </p:pic>
      <p:pic>
        <p:nvPicPr>
          <p:cNvPr id="5" name="Picture 4">
            <a:extLst>
              <a:ext uri="{FF2B5EF4-FFF2-40B4-BE49-F238E27FC236}">
                <a16:creationId xmlns:a16="http://schemas.microsoft.com/office/drawing/2014/main" id="{D405C7A2-7169-4628-AE2B-2F5BB292C66C}"/>
              </a:ext>
            </a:extLst>
          </p:cNvPr>
          <p:cNvPicPr>
            <a:picLocks noChangeAspect="1"/>
          </p:cNvPicPr>
          <p:nvPr/>
        </p:nvPicPr>
        <p:blipFill>
          <a:blip r:embed="rId4"/>
          <a:stretch>
            <a:fillRect/>
          </a:stretch>
        </p:blipFill>
        <p:spPr>
          <a:xfrm>
            <a:off x="7341899" y="821241"/>
            <a:ext cx="2345387" cy="2928802"/>
          </a:xfrm>
          <a:prstGeom prst="rect">
            <a:avLst/>
          </a:prstGeom>
        </p:spPr>
      </p:pic>
      <p:pic>
        <p:nvPicPr>
          <p:cNvPr id="6" name="Picture 5">
            <a:extLst>
              <a:ext uri="{FF2B5EF4-FFF2-40B4-BE49-F238E27FC236}">
                <a16:creationId xmlns:a16="http://schemas.microsoft.com/office/drawing/2014/main" id="{10F2C36B-37BD-4E83-BE90-14783BB34016}"/>
              </a:ext>
            </a:extLst>
          </p:cNvPr>
          <p:cNvPicPr>
            <a:picLocks noChangeAspect="1"/>
          </p:cNvPicPr>
          <p:nvPr/>
        </p:nvPicPr>
        <p:blipFill>
          <a:blip r:embed="rId5"/>
          <a:stretch>
            <a:fillRect/>
          </a:stretch>
        </p:blipFill>
        <p:spPr>
          <a:xfrm>
            <a:off x="9281814" y="3832458"/>
            <a:ext cx="2406681" cy="3025542"/>
          </a:xfrm>
          <a:prstGeom prst="rect">
            <a:avLst/>
          </a:prstGeom>
        </p:spPr>
      </p:pic>
      <p:pic>
        <p:nvPicPr>
          <p:cNvPr id="7" name="Picture 6">
            <a:extLst>
              <a:ext uri="{FF2B5EF4-FFF2-40B4-BE49-F238E27FC236}">
                <a16:creationId xmlns:a16="http://schemas.microsoft.com/office/drawing/2014/main" id="{1808D436-7BF2-4FB8-97F3-6DA5719795CF}"/>
              </a:ext>
            </a:extLst>
          </p:cNvPr>
          <p:cNvPicPr>
            <a:picLocks noChangeAspect="1"/>
          </p:cNvPicPr>
          <p:nvPr/>
        </p:nvPicPr>
        <p:blipFill>
          <a:blip r:embed="rId6"/>
          <a:stretch>
            <a:fillRect/>
          </a:stretch>
        </p:blipFill>
        <p:spPr>
          <a:xfrm>
            <a:off x="9891432" y="493330"/>
            <a:ext cx="2163441" cy="3156772"/>
          </a:xfrm>
          <a:prstGeom prst="rect">
            <a:avLst/>
          </a:prstGeom>
        </p:spPr>
      </p:pic>
      <p:pic>
        <p:nvPicPr>
          <p:cNvPr id="8" name="Picture 7">
            <a:extLst>
              <a:ext uri="{FF2B5EF4-FFF2-40B4-BE49-F238E27FC236}">
                <a16:creationId xmlns:a16="http://schemas.microsoft.com/office/drawing/2014/main" id="{910E84B8-FB38-40C6-ADFA-AE241AE32FDF}"/>
              </a:ext>
            </a:extLst>
          </p:cNvPr>
          <p:cNvPicPr>
            <a:picLocks noChangeAspect="1"/>
          </p:cNvPicPr>
          <p:nvPr/>
        </p:nvPicPr>
        <p:blipFill rotWithShape="1">
          <a:blip r:embed="rId7"/>
          <a:srcRect l="8577" r="21200"/>
          <a:stretch/>
        </p:blipFill>
        <p:spPr>
          <a:xfrm>
            <a:off x="304749" y="4097941"/>
            <a:ext cx="3503760" cy="2612315"/>
          </a:xfrm>
          <a:prstGeom prst="rect">
            <a:avLst/>
          </a:prstGeom>
        </p:spPr>
      </p:pic>
      <p:sp>
        <p:nvSpPr>
          <p:cNvPr id="9" name="TextBox 8">
            <a:extLst>
              <a:ext uri="{FF2B5EF4-FFF2-40B4-BE49-F238E27FC236}">
                <a16:creationId xmlns:a16="http://schemas.microsoft.com/office/drawing/2014/main" id="{82D45A74-4F2E-42D3-BF0C-3EFC4A96D808}"/>
              </a:ext>
            </a:extLst>
          </p:cNvPr>
          <p:cNvSpPr txBox="1"/>
          <p:nvPr/>
        </p:nvSpPr>
        <p:spPr>
          <a:xfrm>
            <a:off x="4131956" y="4097941"/>
            <a:ext cx="4989521" cy="2554545"/>
          </a:xfrm>
          <a:prstGeom prst="rect">
            <a:avLst/>
          </a:prstGeom>
          <a:noFill/>
        </p:spPr>
        <p:txBody>
          <a:bodyPr wrap="square" rtlCol="0">
            <a:spAutoFit/>
          </a:bodyPr>
          <a:lstStyle/>
          <a:p>
            <a:r>
              <a:rPr lang="en-US" sz="4000" b="1" dirty="0">
                <a:solidFill>
                  <a:srgbClr val="FF0000"/>
                </a:solidFill>
                <a:effectLst>
                  <a:outerShdw blurRad="38100" dist="38100" dir="2700000" algn="tl">
                    <a:srgbClr val="000000">
                      <a:alpha val="43137"/>
                    </a:srgbClr>
                  </a:outerShdw>
                </a:effectLst>
              </a:rPr>
              <a:t>They’re ALL Bad Guys, playing for the same team, and answering to the same boss</a:t>
            </a:r>
          </a:p>
        </p:txBody>
      </p:sp>
    </p:spTree>
    <p:extLst>
      <p:ext uri="{BB962C8B-B14F-4D97-AF65-F5344CB8AC3E}">
        <p14:creationId xmlns:p14="http://schemas.microsoft.com/office/powerpoint/2010/main" val="382273932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0A053D-E3F9-481E-9DD7-589BE5558AD9}"/>
              </a:ext>
            </a:extLst>
          </p:cNvPr>
          <p:cNvPicPr>
            <a:picLocks noChangeAspect="1"/>
          </p:cNvPicPr>
          <p:nvPr/>
        </p:nvPicPr>
        <p:blipFill>
          <a:blip r:embed="rId2"/>
          <a:stretch>
            <a:fillRect/>
          </a:stretch>
        </p:blipFill>
        <p:spPr>
          <a:xfrm>
            <a:off x="1295400" y="0"/>
            <a:ext cx="9601199" cy="6857999"/>
          </a:xfrm>
          <a:prstGeom prst="rect">
            <a:avLst/>
          </a:prstGeom>
        </p:spPr>
      </p:pic>
    </p:spTree>
    <p:extLst>
      <p:ext uri="{BB962C8B-B14F-4D97-AF65-F5344CB8AC3E}">
        <p14:creationId xmlns:p14="http://schemas.microsoft.com/office/powerpoint/2010/main" val="71285656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B64F89-DDC0-4475-AE24-D21F538A73C6}"/>
              </a:ext>
            </a:extLst>
          </p:cNvPr>
          <p:cNvPicPr>
            <a:picLocks noChangeAspect="1"/>
          </p:cNvPicPr>
          <p:nvPr/>
        </p:nvPicPr>
        <p:blipFill>
          <a:blip r:embed="rId2"/>
          <a:stretch>
            <a:fillRect/>
          </a:stretch>
        </p:blipFill>
        <p:spPr>
          <a:xfrm>
            <a:off x="0" y="0"/>
            <a:ext cx="6096000" cy="3429000"/>
          </a:xfrm>
          <a:prstGeom prst="rect">
            <a:avLst/>
          </a:prstGeom>
        </p:spPr>
      </p:pic>
      <p:pic>
        <p:nvPicPr>
          <p:cNvPr id="4" name="Picture 3">
            <a:extLst>
              <a:ext uri="{FF2B5EF4-FFF2-40B4-BE49-F238E27FC236}">
                <a16:creationId xmlns:a16="http://schemas.microsoft.com/office/drawing/2014/main" id="{C77AE2A5-5284-4850-B160-A5AB9EF7B021}"/>
              </a:ext>
            </a:extLst>
          </p:cNvPr>
          <p:cNvPicPr>
            <a:picLocks noChangeAspect="1"/>
          </p:cNvPicPr>
          <p:nvPr/>
        </p:nvPicPr>
        <p:blipFill rotWithShape="1">
          <a:blip r:embed="rId3"/>
          <a:srcRect b="11656"/>
          <a:stretch/>
        </p:blipFill>
        <p:spPr>
          <a:xfrm>
            <a:off x="6095999" y="0"/>
            <a:ext cx="6096000" cy="3429000"/>
          </a:xfrm>
          <a:prstGeom prst="rect">
            <a:avLst/>
          </a:prstGeom>
        </p:spPr>
      </p:pic>
      <p:pic>
        <p:nvPicPr>
          <p:cNvPr id="5" name="Picture 4">
            <a:extLst>
              <a:ext uri="{FF2B5EF4-FFF2-40B4-BE49-F238E27FC236}">
                <a16:creationId xmlns:a16="http://schemas.microsoft.com/office/drawing/2014/main" id="{1D75EA41-20FF-40BC-AA66-874D8F3E2AE7}"/>
              </a:ext>
            </a:extLst>
          </p:cNvPr>
          <p:cNvPicPr>
            <a:picLocks noChangeAspect="1"/>
          </p:cNvPicPr>
          <p:nvPr/>
        </p:nvPicPr>
        <p:blipFill rotWithShape="1">
          <a:blip r:embed="rId4"/>
          <a:srcRect r="6923"/>
          <a:stretch/>
        </p:blipFill>
        <p:spPr>
          <a:xfrm>
            <a:off x="0" y="3429000"/>
            <a:ext cx="6095998" cy="3429000"/>
          </a:xfrm>
          <a:prstGeom prst="rect">
            <a:avLst/>
          </a:prstGeom>
        </p:spPr>
      </p:pic>
      <p:sp>
        <p:nvSpPr>
          <p:cNvPr id="6" name="TextBox 5">
            <a:extLst>
              <a:ext uri="{FF2B5EF4-FFF2-40B4-BE49-F238E27FC236}">
                <a16:creationId xmlns:a16="http://schemas.microsoft.com/office/drawing/2014/main" id="{64C96770-9543-40E3-81D6-DF7C3C2729D6}"/>
              </a:ext>
            </a:extLst>
          </p:cNvPr>
          <p:cNvSpPr txBox="1"/>
          <p:nvPr/>
        </p:nvSpPr>
        <p:spPr>
          <a:xfrm>
            <a:off x="6518031" y="3821723"/>
            <a:ext cx="5265260" cy="2677656"/>
          </a:xfrm>
          <a:prstGeom prst="rect">
            <a:avLst/>
          </a:prstGeom>
          <a:noFill/>
        </p:spPr>
        <p:txBody>
          <a:bodyPr wrap="square" rtlCol="0">
            <a:spAutoFit/>
          </a:bodyPr>
          <a:lstStyle/>
          <a:p>
            <a:r>
              <a:rPr lang="en-US" sz="2800" b="1" dirty="0"/>
              <a:t>George Bush and US Government officials launched a pro-war propaganda campaign which culminated in over 3/4s of American support for invading Iraq</a:t>
            </a:r>
          </a:p>
        </p:txBody>
      </p:sp>
    </p:spTree>
    <p:extLst>
      <p:ext uri="{BB962C8B-B14F-4D97-AF65-F5344CB8AC3E}">
        <p14:creationId xmlns:p14="http://schemas.microsoft.com/office/powerpoint/2010/main" val="81750962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C8C2DA-1844-4EB7-8DBD-FCDEE2C9504B}"/>
              </a:ext>
            </a:extLst>
          </p:cNvPr>
          <p:cNvPicPr>
            <a:picLocks noChangeAspect="1"/>
          </p:cNvPicPr>
          <p:nvPr/>
        </p:nvPicPr>
        <p:blipFill>
          <a:blip r:embed="rId2"/>
          <a:stretch>
            <a:fillRect/>
          </a:stretch>
        </p:blipFill>
        <p:spPr>
          <a:xfrm>
            <a:off x="656492" y="961292"/>
            <a:ext cx="3657600" cy="4876800"/>
          </a:xfrm>
          <a:prstGeom prst="rect">
            <a:avLst/>
          </a:prstGeom>
        </p:spPr>
      </p:pic>
      <p:sp>
        <p:nvSpPr>
          <p:cNvPr id="3" name="TextBox 2">
            <a:extLst>
              <a:ext uri="{FF2B5EF4-FFF2-40B4-BE49-F238E27FC236}">
                <a16:creationId xmlns:a16="http://schemas.microsoft.com/office/drawing/2014/main" id="{53F56393-BD64-4D7A-BD56-E0A34CF603BB}"/>
              </a:ext>
            </a:extLst>
          </p:cNvPr>
          <p:cNvSpPr txBox="1"/>
          <p:nvPr/>
        </p:nvSpPr>
        <p:spPr>
          <a:xfrm>
            <a:off x="4923692" y="612844"/>
            <a:ext cx="6611816" cy="5632311"/>
          </a:xfrm>
          <a:prstGeom prst="rect">
            <a:avLst/>
          </a:prstGeom>
          <a:noFill/>
        </p:spPr>
        <p:txBody>
          <a:bodyPr wrap="square" rtlCol="0">
            <a:spAutoFit/>
          </a:bodyPr>
          <a:lstStyle/>
          <a:p>
            <a:r>
              <a:rPr lang="en-US" sz="3600" dirty="0">
                <a:solidFill>
                  <a:srgbClr val="FF0000"/>
                </a:solidFill>
              </a:rPr>
              <a:t>This is the Current Black Pope,  Arturo Sosa. He is the man pulling the strings in the world as did Adolfo Nicolas from 2008-2016, and Peter Hans </a:t>
            </a:r>
            <a:r>
              <a:rPr lang="en-US" sz="3600" dirty="0" err="1">
                <a:solidFill>
                  <a:srgbClr val="FF0000"/>
                </a:solidFill>
              </a:rPr>
              <a:t>Kolvenbach</a:t>
            </a:r>
            <a:r>
              <a:rPr lang="en-US" sz="3600" dirty="0">
                <a:solidFill>
                  <a:srgbClr val="FF0000"/>
                </a:solidFill>
              </a:rPr>
              <a:t> from 1983-2008. This is the man the boss of the leaders of the world, working to create a One-World Government with the Pope as the leader of the entire Earth.</a:t>
            </a:r>
          </a:p>
        </p:txBody>
      </p:sp>
    </p:spTree>
    <p:extLst>
      <p:ext uri="{BB962C8B-B14F-4D97-AF65-F5344CB8AC3E}">
        <p14:creationId xmlns:p14="http://schemas.microsoft.com/office/powerpoint/2010/main" val="173487020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AA9D65-71C0-4E8A-BA7F-CBC1CDDAE8E5}"/>
              </a:ext>
            </a:extLst>
          </p:cNvPr>
          <p:cNvPicPr>
            <a:picLocks noChangeAspect="1"/>
          </p:cNvPicPr>
          <p:nvPr/>
        </p:nvPicPr>
        <p:blipFill>
          <a:blip r:embed="rId2"/>
          <a:stretch>
            <a:fillRect/>
          </a:stretch>
        </p:blipFill>
        <p:spPr>
          <a:xfrm>
            <a:off x="721680" y="0"/>
            <a:ext cx="10748640" cy="6858000"/>
          </a:xfrm>
          <a:prstGeom prst="rect">
            <a:avLst/>
          </a:prstGeom>
        </p:spPr>
      </p:pic>
    </p:spTree>
    <p:extLst>
      <p:ext uri="{BB962C8B-B14F-4D97-AF65-F5344CB8AC3E}">
        <p14:creationId xmlns:p14="http://schemas.microsoft.com/office/powerpoint/2010/main" val="411846615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lose up of a womans face&#10;&#10;Description generated with very high confidence">
            <a:extLst>
              <a:ext uri="{FF2B5EF4-FFF2-40B4-BE49-F238E27FC236}">
                <a16:creationId xmlns:a16="http://schemas.microsoft.com/office/drawing/2014/main" id="{C7D0FCAC-E634-41B8-835C-8F4D7CDE6FB6}"/>
              </a:ext>
            </a:extLst>
          </p:cNvPr>
          <p:cNvPicPr>
            <a:picLocks noChangeAspect="1"/>
          </p:cNvPicPr>
          <p:nvPr/>
        </p:nvPicPr>
        <p:blipFill rotWithShape="1">
          <a:blip r:embed="rId2"/>
          <a:srcRect t="5950" b="19050"/>
          <a:stretch/>
        </p:blipFill>
        <p:spPr>
          <a:xfrm>
            <a:off x="20" y="10"/>
            <a:ext cx="12191980" cy="6857990"/>
          </a:xfrm>
          <a:prstGeom prst="rect">
            <a:avLst/>
          </a:prstGeom>
        </p:spPr>
      </p:pic>
    </p:spTree>
    <p:extLst>
      <p:ext uri="{BB962C8B-B14F-4D97-AF65-F5344CB8AC3E}">
        <p14:creationId xmlns:p14="http://schemas.microsoft.com/office/powerpoint/2010/main" val="164439894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8C17CE-4F8F-41C7-B20E-326E50DC15CF}"/>
              </a:ext>
            </a:extLst>
          </p:cNvPr>
          <p:cNvPicPr>
            <a:picLocks noChangeAspect="1"/>
          </p:cNvPicPr>
          <p:nvPr/>
        </p:nvPicPr>
        <p:blipFill rotWithShape="1">
          <a:blip r:embed="rId2"/>
          <a:srcRect t="14081"/>
          <a:stretch/>
        </p:blipFill>
        <p:spPr>
          <a:xfrm>
            <a:off x="0" y="0"/>
            <a:ext cx="6096000" cy="3429000"/>
          </a:xfrm>
          <a:prstGeom prst="rect">
            <a:avLst/>
          </a:prstGeom>
        </p:spPr>
      </p:pic>
      <p:pic>
        <p:nvPicPr>
          <p:cNvPr id="3" name="Picture 2">
            <a:extLst>
              <a:ext uri="{FF2B5EF4-FFF2-40B4-BE49-F238E27FC236}">
                <a16:creationId xmlns:a16="http://schemas.microsoft.com/office/drawing/2014/main" id="{8663E3A5-22EE-4B46-9760-07C51C8150C6}"/>
              </a:ext>
            </a:extLst>
          </p:cNvPr>
          <p:cNvPicPr>
            <a:picLocks noChangeAspect="1"/>
          </p:cNvPicPr>
          <p:nvPr/>
        </p:nvPicPr>
        <p:blipFill rotWithShape="1">
          <a:blip r:embed="rId3"/>
          <a:srcRect b="15569"/>
          <a:stretch/>
        </p:blipFill>
        <p:spPr>
          <a:xfrm>
            <a:off x="6095998" y="1"/>
            <a:ext cx="6096001" cy="3429000"/>
          </a:xfrm>
          <a:prstGeom prst="rect">
            <a:avLst/>
          </a:prstGeom>
        </p:spPr>
      </p:pic>
      <p:sp>
        <p:nvSpPr>
          <p:cNvPr id="4" name="TextBox 3">
            <a:extLst>
              <a:ext uri="{FF2B5EF4-FFF2-40B4-BE49-F238E27FC236}">
                <a16:creationId xmlns:a16="http://schemas.microsoft.com/office/drawing/2014/main" id="{25CAF54F-5BE7-4804-A240-AABC2251D654}"/>
              </a:ext>
            </a:extLst>
          </p:cNvPr>
          <p:cNvSpPr txBox="1"/>
          <p:nvPr/>
        </p:nvSpPr>
        <p:spPr>
          <a:xfrm>
            <a:off x="1055077" y="3429000"/>
            <a:ext cx="10433538" cy="707886"/>
          </a:xfrm>
          <a:prstGeom prst="rect">
            <a:avLst/>
          </a:prstGeom>
          <a:noFill/>
        </p:spPr>
        <p:txBody>
          <a:bodyPr wrap="square" rtlCol="0">
            <a:spAutoFit/>
          </a:bodyPr>
          <a:lstStyle/>
          <a:p>
            <a:r>
              <a:rPr lang="en-US" sz="4000" b="1" dirty="0">
                <a:solidFill>
                  <a:srgbClr val="FF0000"/>
                </a:solidFill>
                <a:effectLst>
                  <a:outerShdw blurRad="38100" dist="38100" dir="2700000" algn="tl">
                    <a:srgbClr val="000000">
                      <a:alpha val="43137"/>
                    </a:srgbClr>
                  </a:outerShdw>
                </a:effectLst>
              </a:rPr>
              <a:t>Terrorist Attacks Serve 2 Major Purposes:</a:t>
            </a:r>
            <a:endParaRPr lang="en-US" sz="4000" b="1" dirty="0">
              <a:solidFill>
                <a:srgbClr val="C00000"/>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17F20AF0-3B6F-4BF0-B114-B208CD856A85}"/>
              </a:ext>
            </a:extLst>
          </p:cNvPr>
          <p:cNvSpPr txBox="1"/>
          <p:nvPr/>
        </p:nvSpPr>
        <p:spPr>
          <a:xfrm>
            <a:off x="0" y="4013775"/>
            <a:ext cx="12191999" cy="2677656"/>
          </a:xfrm>
          <a:prstGeom prst="rect">
            <a:avLst/>
          </a:prstGeom>
          <a:noFill/>
        </p:spPr>
        <p:txBody>
          <a:bodyPr wrap="square" rtlCol="0">
            <a:spAutoFit/>
          </a:bodyPr>
          <a:lstStyle/>
          <a:p>
            <a:pPr marL="514350" indent="-514350">
              <a:buAutoNum type="arabicPeriod"/>
            </a:pPr>
            <a:r>
              <a:rPr lang="en-US" sz="2800" b="1" dirty="0">
                <a:effectLst>
                  <a:outerShdw blurRad="38100" dist="38100" dir="2700000" algn="tl">
                    <a:srgbClr val="000000">
                      <a:alpha val="43137"/>
                    </a:srgbClr>
                  </a:outerShdw>
                </a:effectLst>
              </a:rPr>
              <a:t>The act as a rallying cry for War, uniting American opinion to send troops to some enemy</a:t>
            </a:r>
          </a:p>
          <a:p>
            <a:pPr marL="514350" indent="-514350">
              <a:buAutoNum type="arabicPeriod"/>
            </a:pPr>
            <a:r>
              <a:rPr lang="en-US" sz="2800" b="1" dirty="0">
                <a:effectLst>
                  <a:outerShdw blurRad="38100" dist="38100" dir="2700000" algn="tl">
                    <a:srgbClr val="000000">
                      <a:alpha val="43137"/>
                    </a:srgbClr>
                  </a:outerShdw>
                </a:effectLst>
              </a:rPr>
              <a:t>It creates fear and uncertainty, which results in Americans </a:t>
            </a:r>
            <a:r>
              <a:rPr lang="en-US" sz="2800" b="1" u="sng" dirty="0">
                <a:effectLst>
                  <a:outerShdw blurRad="38100" dist="38100" dir="2700000" algn="tl">
                    <a:srgbClr val="000000">
                      <a:alpha val="43137"/>
                    </a:srgbClr>
                  </a:outerShdw>
                </a:effectLst>
              </a:rPr>
              <a:t>willing </a:t>
            </a:r>
            <a:r>
              <a:rPr lang="en-US" sz="2800" b="1" dirty="0">
                <a:effectLst>
                  <a:outerShdw blurRad="38100" dist="38100" dir="2700000" algn="tl">
                    <a:srgbClr val="000000">
                      <a:alpha val="43137"/>
                    </a:srgbClr>
                  </a:outerShdw>
                </a:effectLst>
              </a:rPr>
              <a:t>sacrificing Constitutional liberties in exchange for Security or Safety. Moreover, Americans think that they are doing a very selfless act by compromising their freedoms for the “greater good” of safety.</a:t>
            </a:r>
          </a:p>
        </p:txBody>
      </p:sp>
    </p:spTree>
    <p:extLst>
      <p:ext uri="{BB962C8B-B14F-4D97-AF65-F5344CB8AC3E}">
        <p14:creationId xmlns:p14="http://schemas.microsoft.com/office/powerpoint/2010/main" val="317290018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AA50E5-3BF8-4838-A6E6-39F430CC88DB}"/>
              </a:ext>
            </a:extLst>
          </p:cNvPr>
          <p:cNvSpPr txBox="1"/>
          <p:nvPr/>
        </p:nvSpPr>
        <p:spPr>
          <a:xfrm>
            <a:off x="233721" y="189508"/>
            <a:ext cx="5862279" cy="3539430"/>
          </a:xfrm>
          <a:prstGeom prst="rect">
            <a:avLst/>
          </a:prstGeom>
          <a:noFill/>
        </p:spPr>
        <p:txBody>
          <a:bodyPr wrap="square" rtlCol="0">
            <a:spAutoFit/>
          </a:bodyPr>
          <a:lstStyle/>
          <a:p>
            <a:r>
              <a:rPr lang="en-US" sz="3200" dirty="0">
                <a:solidFill>
                  <a:srgbClr val="C00000"/>
                </a:solidFill>
                <a:effectLst>
                  <a:outerShdw blurRad="38100" dist="38100" dir="2700000" algn="tl">
                    <a:srgbClr val="000000">
                      <a:alpha val="43137"/>
                    </a:srgbClr>
                  </a:outerShdw>
                </a:effectLst>
              </a:rPr>
              <a:t>Revelation 17:12-13: </a:t>
            </a:r>
            <a:r>
              <a:rPr lang="en-US" sz="2800" dirty="0"/>
              <a:t>And the ten horns which thou </a:t>
            </a:r>
            <a:r>
              <a:rPr lang="en-US" sz="2800" dirty="0" err="1"/>
              <a:t>sawest</a:t>
            </a:r>
            <a:r>
              <a:rPr lang="en-US" sz="2800" dirty="0"/>
              <a:t> are ten kings, which have received no kingdom as yet; </a:t>
            </a:r>
            <a:r>
              <a:rPr lang="en-US" sz="2800" b="1" dirty="0"/>
              <a:t>but receive power as kings one hour with the beast</a:t>
            </a:r>
            <a:r>
              <a:rPr lang="en-US" sz="2800" dirty="0"/>
              <a:t>. </a:t>
            </a:r>
            <a:r>
              <a:rPr lang="en-US" sz="2800" b="1" u="sng" dirty="0"/>
              <a:t>These have one mind, and shall give their power and strength unto the beast.</a:t>
            </a:r>
          </a:p>
          <a:p>
            <a:endParaRPr lang="en-US" sz="2400" dirty="0">
              <a:solidFill>
                <a:srgbClr val="C00000"/>
              </a:solidFill>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56B07AFE-B659-4DEB-8562-2F1DEF1575A4}"/>
              </a:ext>
            </a:extLst>
          </p:cNvPr>
          <p:cNvPicPr>
            <a:picLocks noChangeAspect="1"/>
          </p:cNvPicPr>
          <p:nvPr/>
        </p:nvPicPr>
        <p:blipFill rotWithShape="1">
          <a:blip r:embed="rId2"/>
          <a:srcRect t="21681"/>
          <a:stretch/>
        </p:blipFill>
        <p:spPr>
          <a:xfrm>
            <a:off x="6499626" y="0"/>
            <a:ext cx="4826575" cy="2627501"/>
          </a:xfrm>
          <a:prstGeom prst="rect">
            <a:avLst/>
          </a:prstGeom>
        </p:spPr>
      </p:pic>
      <p:pic>
        <p:nvPicPr>
          <p:cNvPr id="4" name="Picture 3">
            <a:extLst>
              <a:ext uri="{FF2B5EF4-FFF2-40B4-BE49-F238E27FC236}">
                <a16:creationId xmlns:a16="http://schemas.microsoft.com/office/drawing/2014/main" id="{E1DE163A-24EA-4273-8218-284A5810EA58}"/>
              </a:ext>
            </a:extLst>
          </p:cNvPr>
          <p:cNvPicPr>
            <a:picLocks noChangeAspect="1"/>
          </p:cNvPicPr>
          <p:nvPr/>
        </p:nvPicPr>
        <p:blipFill>
          <a:blip r:embed="rId3"/>
          <a:stretch>
            <a:fillRect/>
          </a:stretch>
        </p:blipFill>
        <p:spPr>
          <a:xfrm>
            <a:off x="6148029" y="3678382"/>
            <a:ext cx="5529771" cy="3179618"/>
          </a:xfrm>
          <a:prstGeom prst="rect">
            <a:avLst/>
          </a:prstGeom>
        </p:spPr>
      </p:pic>
      <p:pic>
        <p:nvPicPr>
          <p:cNvPr id="5" name="Picture 4">
            <a:extLst>
              <a:ext uri="{FF2B5EF4-FFF2-40B4-BE49-F238E27FC236}">
                <a16:creationId xmlns:a16="http://schemas.microsoft.com/office/drawing/2014/main" id="{9086C912-BF40-43BA-BF54-B15E725D0B25}"/>
              </a:ext>
            </a:extLst>
          </p:cNvPr>
          <p:cNvPicPr>
            <a:picLocks noChangeAspect="1"/>
          </p:cNvPicPr>
          <p:nvPr/>
        </p:nvPicPr>
        <p:blipFill rotWithShape="1">
          <a:blip r:embed="rId4"/>
          <a:srcRect t="16151"/>
          <a:stretch/>
        </p:blipFill>
        <p:spPr>
          <a:xfrm>
            <a:off x="285750" y="3333890"/>
            <a:ext cx="5320145" cy="3524110"/>
          </a:xfrm>
          <a:prstGeom prst="rect">
            <a:avLst/>
          </a:prstGeom>
        </p:spPr>
      </p:pic>
      <p:sp>
        <p:nvSpPr>
          <p:cNvPr id="7" name="Rectangle 6">
            <a:extLst>
              <a:ext uri="{FF2B5EF4-FFF2-40B4-BE49-F238E27FC236}">
                <a16:creationId xmlns:a16="http://schemas.microsoft.com/office/drawing/2014/main" id="{CA13A61A-AA93-43C0-868B-D612CB8414B4}"/>
              </a:ext>
            </a:extLst>
          </p:cNvPr>
          <p:cNvSpPr/>
          <p:nvPr/>
        </p:nvSpPr>
        <p:spPr>
          <a:xfrm>
            <a:off x="5605895" y="2918008"/>
            <a:ext cx="6586105" cy="58477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7D70C3F-7936-4712-A24D-E8D7A2DF6F51}"/>
              </a:ext>
            </a:extLst>
          </p:cNvPr>
          <p:cNvSpPr txBox="1"/>
          <p:nvPr/>
        </p:nvSpPr>
        <p:spPr>
          <a:xfrm>
            <a:off x="5605895" y="2918008"/>
            <a:ext cx="6780069" cy="584775"/>
          </a:xfrm>
          <a:prstGeom prst="rect">
            <a:avLst/>
          </a:prstGeom>
          <a:noFill/>
        </p:spPr>
        <p:txBody>
          <a:bodyPr wrap="square" rtlCol="0">
            <a:spAutoFit/>
          </a:bodyPr>
          <a:lstStyle/>
          <a:p>
            <a:r>
              <a:rPr lang="en-US" sz="3200" dirty="0">
                <a:solidFill>
                  <a:srgbClr val="C00000"/>
                </a:solidFill>
              </a:rPr>
              <a:t>COMPLETE SUBMISSION TO THE BEAST</a:t>
            </a:r>
          </a:p>
        </p:txBody>
      </p:sp>
    </p:spTree>
    <p:extLst>
      <p:ext uri="{BB962C8B-B14F-4D97-AF65-F5344CB8AC3E}">
        <p14:creationId xmlns:p14="http://schemas.microsoft.com/office/powerpoint/2010/main" val="11721108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0279C-84EB-4D77-BBD0-03C91A946890}"/>
              </a:ext>
            </a:extLst>
          </p:cNvPr>
          <p:cNvPicPr>
            <a:picLocks noChangeAspect="1"/>
          </p:cNvPicPr>
          <p:nvPr/>
        </p:nvPicPr>
        <p:blipFill rotWithShape="1">
          <a:blip r:embed="rId2"/>
          <a:srcRect t="-389" b="13162"/>
          <a:stretch/>
        </p:blipFill>
        <p:spPr>
          <a:xfrm>
            <a:off x="0" y="-187569"/>
            <a:ext cx="12192000" cy="7045569"/>
          </a:xfrm>
          <a:prstGeom prst="rect">
            <a:avLst/>
          </a:prstGeom>
        </p:spPr>
      </p:pic>
    </p:spTree>
    <p:extLst>
      <p:ext uri="{BB962C8B-B14F-4D97-AF65-F5344CB8AC3E}">
        <p14:creationId xmlns:p14="http://schemas.microsoft.com/office/powerpoint/2010/main" val="230069234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311D24-AEFE-4EEA-ADCB-3B061F602CE7}"/>
              </a:ext>
            </a:extLst>
          </p:cNvPr>
          <p:cNvSpPr txBox="1"/>
          <p:nvPr/>
        </p:nvSpPr>
        <p:spPr>
          <a:xfrm>
            <a:off x="234462" y="363415"/>
            <a:ext cx="11090031" cy="1569660"/>
          </a:xfrm>
          <a:prstGeom prst="rect">
            <a:avLst/>
          </a:prstGeom>
          <a:noFill/>
        </p:spPr>
        <p:txBody>
          <a:bodyPr wrap="square" rtlCol="0">
            <a:spAutoFit/>
          </a:bodyPr>
          <a:lstStyle/>
          <a:p>
            <a:r>
              <a:rPr lang="en-US" sz="2400" b="1" u="sng" dirty="0">
                <a:solidFill>
                  <a:schemeClr val="bg1"/>
                </a:solidFill>
              </a:rPr>
              <a:t>Revelation 17:13,14: A confederacy of Satan’s Forces</a:t>
            </a:r>
          </a:p>
          <a:p>
            <a:endParaRPr lang="en-US" sz="2400" b="1" u="sng" dirty="0">
              <a:solidFill>
                <a:schemeClr val="bg1"/>
              </a:solidFill>
            </a:endParaRPr>
          </a:p>
          <a:p>
            <a:r>
              <a:rPr lang="en-US" sz="2400" dirty="0">
                <a:solidFill>
                  <a:schemeClr val="bg1"/>
                </a:solidFill>
              </a:rPr>
              <a:t>“These have one mind.” There will be a universal bond of union, one great harmony, a confederacy of Satan’s forces.—Bible Commentary, Vol. 7, p. 983.</a:t>
            </a:r>
          </a:p>
        </p:txBody>
      </p:sp>
      <p:pic>
        <p:nvPicPr>
          <p:cNvPr id="3" name="Picture 2">
            <a:extLst>
              <a:ext uri="{FF2B5EF4-FFF2-40B4-BE49-F238E27FC236}">
                <a16:creationId xmlns:a16="http://schemas.microsoft.com/office/drawing/2014/main" id="{A5AE9D46-3E49-451A-9EC7-175AB7FDCF31}"/>
              </a:ext>
            </a:extLst>
          </p:cNvPr>
          <p:cNvPicPr>
            <a:picLocks noChangeAspect="1"/>
          </p:cNvPicPr>
          <p:nvPr/>
        </p:nvPicPr>
        <p:blipFill>
          <a:blip r:embed="rId2"/>
          <a:stretch>
            <a:fillRect/>
          </a:stretch>
        </p:blipFill>
        <p:spPr>
          <a:xfrm>
            <a:off x="1873347" y="2006111"/>
            <a:ext cx="7763021" cy="4851889"/>
          </a:xfrm>
          <a:prstGeom prst="rect">
            <a:avLst/>
          </a:prstGeom>
        </p:spPr>
      </p:pic>
    </p:spTree>
    <p:extLst>
      <p:ext uri="{BB962C8B-B14F-4D97-AF65-F5344CB8AC3E}">
        <p14:creationId xmlns:p14="http://schemas.microsoft.com/office/powerpoint/2010/main" val="246935963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3B1E6B-DC64-44B9-8E00-0DFB2C57D06F}"/>
              </a:ext>
            </a:extLst>
          </p:cNvPr>
          <p:cNvPicPr>
            <a:picLocks noChangeAspect="1"/>
          </p:cNvPicPr>
          <p:nvPr/>
        </p:nvPicPr>
        <p:blipFill>
          <a:blip r:embed="rId2"/>
          <a:stretch>
            <a:fillRect/>
          </a:stretch>
        </p:blipFill>
        <p:spPr>
          <a:xfrm>
            <a:off x="1573718" y="0"/>
            <a:ext cx="5185360" cy="3858637"/>
          </a:xfrm>
          <a:prstGeom prst="rect">
            <a:avLst/>
          </a:prstGeom>
        </p:spPr>
      </p:pic>
      <p:pic>
        <p:nvPicPr>
          <p:cNvPr id="3" name="Picture 2">
            <a:extLst>
              <a:ext uri="{FF2B5EF4-FFF2-40B4-BE49-F238E27FC236}">
                <a16:creationId xmlns:a16="http://schemas.microsoft.com/office/drawing/2014/main" id="{9375294C-4F30-4776-A8ED-693A0F81E104}"/>
              </a:ext>
            </a:extLst>
          </p:cNvPr>
          <p:cNvPicPr>
            <a:picLocks noChangeAspect="1"/>
          </p:cNvPicPr>
          <p:nvPr/>
        </p:nvPicPr>
        <p:blipFill rotWithShape="1">
          <a:blip r:embed="rId3"/>
          <a:srcRect l="50000"/>
          <a:stretch/>
        </p:blipFill>
        <p:spPr>
          <a:xfrm>
            <a:off x="6759078" y="0"/>
            <a:ext cx="3424013" cy="3858809"/>
          </a:xfrm>
          <a:prstGeom prst="rect">
            <a:avLst/>
          </a:prstGeom>
        </p:spPr>
      </p:pic>
      <p:sp>
        <p:nvSpPr>
          <p:cNvPr id="4" name="TextBox 3">
            <a:extLst>
              <a:ext uri="{FF2B5EF4-FFF2-40B4-BE49-F238E27FC236}">
                <a16:creationId xmlns:a16="http://schemas.microsoft.com/office/drawing/2014/main" id="{24BA9515-B7F1-49E9-A5A2-B2F3585F6B88}"/>
              </a:ext>
            </a:extLst>
          </p:cNvPr>
          <p:cNvSpPr txBox="1"/>
          <p:nvPr/>
        </p:nvSpPr>
        <p:spPr>
          <a:xfrm>
            <a:off x="0" y="3858637"/>
            <a:ext cx="12192000" cy="2677656"/>
          </a:xfrm>
          <a:prstGeom prst="rect">
            <a:avLst/>
          </a:prstGeom>
          <a:noFill/>
        </p:spPr>
        <p:txBody>
          <a:bodyPr wrap="square" rtlCol="0">
            <a:spAutoFit/>
          </a:bodyPr>
          <a:lstStyle/>
          <a:p>
            <a:r>
              <a:rPr lang="en-US" sz="2800" dirty="0">
                <a:solidFill>
                  <a:srgbClr val="000099"/>
                </a:solidFill>
              </a:rPr>
              <a:t>Bin Laden pulled off this without any help or guidance from others AND without having a single intelligence agency in the world catch wind of it? How are the Bush’s and Bin Laden’s connected? Why was there a “training exercise” the same day as the attacks? Why was money sent overseas and never accounted for? Why did Building 7 fall? Why were no black boxes found, but passports of the “attackers” were? And what were the freedom-censuring results of this attack?</a:t>
            </a:r>
          </a:p>
        </p:txBody>
      </p:sp>
    </p:spTree>
    <p:extLst>
      <p:ext uri="{BB962C8B-B14F-4D97-AF65-F5344CB8AC3E}">
        <p14:creationId xmlns:p14="http://schemas.microsoft.com/office/powerpoint/2010/main" val="386655976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7DDCD3-0AC7-41B0-B55C-111EA6DB7493}"/>
              </a:ext>
            </a:extLst>
          </p:cNvPr>
          <p:cNvPicPr>
            <a:picLocks noChangeAspect="1"/>
          </p:cNvPicPr>
          <p:nvPr/>
        </p:nvPicPr>
        <p:blipFill rotWithShape="1">
          <a:blip r:embed="rId2"/>
          <a:srcRect r="50000"/>
          <a:stretch/>
        </p:blipFill>
        <p:spPr>
          <a:xfrm>
            <a:off x="364" y="1245940"/>
            <a:ext cx="3000375" cy="3381375"/>
          </a:xfrm>
          <a:prstGeom prst="rect">
            <a:avLst/>
          </a:prstGeom>
        </p:spPr>
      </p:pic>
      <p:pic>
        <p:nvPicPr>
          <p:cNvPr id="3" name="Picture 2">
            <a:extLst>
              <a:ext uri="{FF2B5EF4-FFF2-40B4-BE49-F238E27FC236}">
                <a16:creationId xmlns:a16="http://schemas.microsoft.com/office/drawing/2014/main" id="{55A8739E-7F4A-4285-9DBE-2A00E9DCD0F1}"/>
              </a:ext>
            </a:extLst>
          </p:cNvPr>
          <p:cNvPicPr>
            <a:picLocks noChangeAspect="1"/>
          </p:cNvPicPr>
          <p:nvPr/>
        </p:nvPicPr>
        <p:blipFill>
          <a:blip r:embed="rId3"/>
          <a:stretch>
            <a:fillRect/>
          </a:stretch>
        </p:blipFill>
        <p:spPr>
          <a:xfrm>
            <a:off x="3000739" y="1245939"/>
            <a:ext cx="4505125" cy="3381375"/>
          </a:xfrm>
          <a:prstGeom prst="rect">
            <a:avLst/>
          </a:prstGeom>
        </p:spPr>
      </p:pic>
      <p:pic>
        <p:nvPicPr>
          <p:cNvPr id="4" name="Picture 3">
            <a:extLst>
              <a:ext uri="{FF2B5EF4-FFF2-40B4-BE49-F238E27FC236}">
                <a16:creationId xmlns:a16="http://schemas.microsoft.com/office/drawing/2014/main" id="{A21AB6C0-9E5B-41C5-9E33-C92E00054131}"/>
              </a:ext>
            </a:extLst>
          </p:cNvPr>
          <p:cNvPicPr>
            <a:picLocks noChangeAspect="1"/>
          </p:cNvPicPr>
          <p:nvPr/>
        </p:nvPicPr>
        <p:blipFill rotWithShape="1">
          <a:blip r:embed="rId4"/>
          <a:srcRect l="7609"/>
          <a:stretch/>
        </p:blipFill>
        <p:spPr>
          <a:xfrm>
            <a:off x="7505864" y="1245938"/>
            <a:ext cx="4686136" cy="3381375"/>
          </a:xfrm>
          <a:prstGeom prst="rect">
            <a:avLst/>
          </a:prstGeom>
        </p:spPr>
      </p:pic>
      <p:sp>
        <p:nvSpPr>
          <p:cNvPr id="5" name="TextBox 4">
            <a:extLst>
              <a:ext uri="{FF2B5EF4-FFF2-40B4-BE49-F238E27FC236}">
                <a16:creationId xmlns:a16="http://schemas.microsoft.com/office/drawing/2014/main" id="{8B019E40-AE85-4567-A7D8-95B75BBC4FA3}"/>
              </a:ext>
            </a:extLst>
          </p:cNvPr>
          <p:cNvSpPr txBox="1"/>
          <p:nvPr/>
        </p:nvSpPr>
        <p:spPr>
          <a:xfrm>
            <a:off x="1031631" y="281354"/>
            <a:ext cx="9917723" cy="646331"/>
          </a:xfrm>
          <a:prstGeom prst="rect">
            <a:avLst/>
          </a:prstGeom>
          <a:noFill/>
        </p:spPr>
        <p:txBody>
          <a:bodyPr wrap="square" rtlCol="0">
            <a:spAutoFit/>
          </a:bodyPr>
          <a:lstStyle/>
          <a:p>
            <a:pPr algn="ctr"/>
            <a:r>
              <a:rPr lang="en-US" sz="3600" dirty="0">
                <a:solidFill>
                  <a:srgbClr val="660066"/>
                </a:solidFill>
                <a:latin typeface="Bernard MT Condensed" panose="02050806060905020404" pitchFamily="18" charset="0"/>
              </a:rPr>
              <a:t>Here are Your “Bad Guys”</a:t>
            </a:r>
          </a:p>
        </p:txBody>
      </p:sp>
      <p:sp>
        <p:nvSpPr>
          <p:cNvPr id="6" name="TextBox 5">
            <a:extLst>
              <a:ext uri="{FF2B5EF4-FFF2-40B4-BE49-F238E27FC236}">
                <a16:creationId xmlns:a16="http://schemas.microsoft.com/office/drawing/2014/main" id="{028F9D3B-48BB-449C-BF21-36565E0DB6E7}"/>
              </a:ext>
            </a:extLst>
          </p:cNvPr>
          <p:cNvSpPr txBox="1"/>
          <p:nvPr/>
        </p:nvSpPr>
        <p:spPr>
          <a:xfrm>
            <a:off x="249382" y="4925291"/>
            <a:ext cx="11450782" cy="523220"/>
          </a:xfrm>
          <a:prstGeom prst="rect">
            <a:avLst/>
          </a:prstGeom>
          <a:noFill/>
        </p:spPr>
        <p:txBody>
          <a:bodyPr wrap="square" rtlCol="0">
            <a:spAutoFit/>
          </a:bodyPr>
          <a:lstStyle/>
          <a:p>
            <a:r>
              <a:rPr lang="en-US" sz="2800" b="1" dirty="0">
                <a:effectLst>
                  <a:outerShdw blurRad="38100" dist="38100" dir="2700000" algn="tl">
                    <a:srgbClr val="000000">
                      <a:alpha val="43137"/>
                    </a:srgbClr>
                  </a:outerShdw>
                </a:effectLst>
              </a:rPr>
              <a:t>Osama Bin Laden		Saddam Hussein			ISIS/ISIL</a:t>
            </a:r>
          </a:p>
        </p:txBody>
      </p:sp>
      <p:sp>
        <p:nvSpPr>
          <p:cNvPr id="7" name="TextBox 6">
            <a:extLst>
              <a:ext uri="{FF2B5EF4-FFF2-40B4-BE49-F238E27FC236}">
                <a16:creationId xmlns:a16="http://schemas.microsoft.com/office/drawing/2014/main" id="{E0ABEB31-EA08-43F9-83DC-9A1FCC1082F6}"/>
              </a:ext>
            </a:extLst>
          </p:cNvPr>
          <p:cNvSpPr txBox="1"/>
          <p:nvPr/>
        </p:nvSpPr>
        <p:spPr>
          <a:xfrm>
            <a:off x="0" y="5930315"/>
            <a:ext cx="12192000" cy="646331"/>
          </a:xfrm>
          <a:prstGeom prst="rect">
            <a:avLst/>
          </a:prstGeom>
          <a:noFill/>
        </p:spPr>
        <p:txBody>
          <a:bodyPr wrap="square" rtlCol="0">
            <a:spAutoFit/>
          </a:bodyPr>
          <a:lstStyle/>
          <a:p>
            <a:pPr algn="ctr"/>
            <a:r>
              <a:rPr lang="en-US" sz="3600" dirty="0">
                <a:solidFill>
                  <a:srgbClr val="660066"/>
                </a:solidFill>
                <a:latin typeface="Bernard MT Condensed" panose="02050806060905020404" pitchFamily="18" charset="0"/>
              </a:rPr>
              <a:t>WHO ARE YOUR ENEMIES TODAY? SOME GROUP OR MAN OVERSEAS???</a:t>
            </a:r>
          </a:p>
        </p:txBody>
      </p:sp>
    </p:spTree>
    <p:extLst>
      <p:ext uri="{BB962C8B-B14F-4D97-AF65-F5344CB8AC3E}">
        <p14:creationId xmlns:p14="http://schemas.microsoft.com/office/powerpoint/2010/main" val="77026640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62A06E-C68C-45F4-A212-B8BC8A84DCBE}"/>
              </a:ext>
            </a:extLst>
          </p:cNvPr>
          <p:cNvPicPr>
            <a:picLocks noChangeAspect="1"/>
          </p:cNvPicPr>
          <p:nvPr/>
        </p:nvPicPr>
        <p:blipFill>
          <a:blip r:embed="rId2"/>
          <a:stretch>
            <a:fillRect/>
          </a:stretch>
        </p:blipFill>
        <p:spPr>
          <a:xfrm>
            <a:off x="9525" y="-5366"/>
            <a:ext cx="12182475" cy="6863366"/>
          </a:xfrm>
          <a:prstGeom prst="rect">
            <a:avLst/>
          </a:prstGeom>
        </p:spPr>
      </p:pic>
      <p:sp>
        <p:nvSpPr>
          <p:cNvPr id="4" name="Rectangle 3">
            <a:extLst>
              <a:ext uri="{FF2B5EF4-FFF2-40B4-BE49-F238E27FC236}">
                <a16:creationId xmlns:a16="http://schemas.microsoft.com/office/drawing/2014/main" id="{A442F254-EE2F-44FC-A942-905755DD8F21}"/>
              </a:ext>
            </a:extLst>
          </p:cNvPr>
          <p:cNvSpPr/>
          <p:nvPr/>
        </p:nvSpPr>
        <p:spPr>
          <a:xfrm>
            <a:off x="9525" y="4468091"/>
            <a:ext cx="12172950" cy="21197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E9CCD80-8271-4320-B3E1-505D13C75F60}"/>
              </a:ext>
            </a:extLst>
          </p:cNvPr>
          <p:cNvSpPr txBox="1"/>
          <p:nvPr/>
        </p:nvSpPr>
        <p:spPr>
          <a:xfrm>
            <a:off x="9525" y="4501662"/>
            <a:ext cx="12172950" cy="2062103"/>
          </a:xfrm>
          <a:prstGeom prst="rect">
            <a:avLst/>
          </a:prstGeom>
          <a:noFill/>
        </p:spPr>
        <p:txBody>
          <a:bodyPr wrap="square" rtlCol="0">
            <a:spAutoFit/>
          </a:bodyPr>
          <a:lstStyle/>
          <a:p>
            <a:r>
              <a:rPr lang="en-US" sz="3200" dirty="0">
                <a:solidFill>
                  <a:schemeClr val="bg1"/>
                </a:solidFill>
              </a:rPr>
              <a:t>The Elite meet together under their various titles in their various secret societies, working to bring about the NEW WORLD ORDER, which is the old world order of the Catholic Church. To establish the Sunday Law, and destroy the autonomy of every country and citizen in the world.</a:t>
            </a:r>
          </a:p>
        </p:txBody>
      </p:sp>
    </p:spTree>
    <p:extLst>
      <p:ext uri="{BB962C8B-B14F-4D97-AF65-F5344CB8AC3E}">
        <p14:creationId xmlns:p14="http://schemas.microsoft.com/office/powerpoint/2010/main" val="412175233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1659C0-4C51-47F8-87DF-5D400CF1735D}"/>
              </a:ext>
            </a:extLst>
          </p:cNvPr>
          <p:cNvPicPr>
            <a:picLocks noChangeAspect="1"/>
          </p:cNvPicPr>
          <p:nvPr/>
        </p:nvPicPr>
        <p:blipFill>
          <a:blip r:embed="rId2"/>
          <a:stretch>
            <a:fillRect/>
          </a:stretch>
        </p:blipFill>
        <p:spPr>
          <a:xfrm>
            <a:off x="0" y="0"/>
            <a:ext cx="5594311" cy="6858000"/>
          </a:xfrm>
          <a:prstGeom prst="rect">
            <a:avLst/>
          </a:prstGeom>
        </p:spPr>
      </p:pic>
      <p:sp>
        <p:nvSpPr>
          <p:cNvPr id="3" name="TextBox 2">
            <a:extLst>
              <a:ext uri="{FF2B5EF4-FFF2-40B4-BE49-F238E27FC236}">
                <a16:creationId xmlns:a16="http://schemas.microsoft.com/office/drawing/2014/main" id="{E1E4BD59-B633-4AF3-963A-675F09F1C339}"/>
              </a:ext>
            </a:extLst>
          </p:cNvPr>
          <p:cNvSpPr txBox="1"/>
          <p:nvPr/>
        </p:nvSpPr>
        <p:spPr>
          <a:xfrm>
            <a:off x="5594311" y="1630080"/>
            <a:ext cx="6330461" cy="5016758"/>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rPr>
              <a:t>Edward Mandell House (1858-1938):</a:t>
            </a:r>
          </a:p>
          <a:p>
            <a:endParaRPr lang="en-US" sz="3200" b="1" dirty="0">
              <a:solidFill>
                <a:schemeClr val="bg1"/>
              </a:solidFill>
              <a:effectLst>
                <a:outerShdw blurRad="38100" dist="38100" dir="2700000" algn="tl">
                  <a:srgbClr val="000000">
                    <a:alpha val="43137"/>
                  </a:srgbClr>
                </a:outerShdw>
              </a:effectLst>
            </a:endParaRPr>
          </a:p>
          <a:p>
            <a:r>
              <a:rPr lang="en-US" sz="3200" dirty="0">
                <a:solidFill>
                  <a:schemeClr val="bg1"/>
                </a:solidFill>
              </a:rPr>
              <a:t>Diplomat, Politician, Advisor and “second self” and “thoughts” of Woodrow Wilson. Went by the nickname “Colonel House” though he was never in the military. Wilson eventually broke contact with him after Paris Peace Conference believing he had deceived him </a:t>
            </a:r>
          </a:p>
        </p:txBody>
      </p:sp>
      <p:sp>
        <p:nvSpPr>
          <p:cNvPr id="4" name="TextBox 3">
            <a:extLst>
              <a:ext uri="{FF2B5EF4-FFF2-40B4-BE49-F238E27FC236}">
                <a16:creationId xmlns:a16="http://schemas.microsoft.com/office/drawing/2014/main" id="{661F8A8D-B4AA-4B34-8A8F-6C36B448776D}"/>
              </a:ext>
            </a:extLst>
          </p:cNvPr>
          <p:cNvSpPr txBox="1"/>
          <p:nvPr/>
        </p:nvSpPr>
        <p:spPr>
          <a:xfrm>
            <a:off x="5594311" y="398585"/>
            <a:ext cx="6597689" cy="1200329"/>
          </a:xfrm>
          <a:prstGeom prst="rect">
            <a:avLst/>
          </a:prstGeom>
          <a:noFill/>
        </p:spPr>
        <p:txBody>
          <a:bodyPr wrap="square" rtlCol="0">
            <a:spAutoFit/>
          </a:bodyPr>
          <a:lstStyle/>
          <a:p>
            <a:pPr algn="ctr"/>
            <a:r>
              <a:rPr lang="en-US" sz="7200" dirty="0">
                <a:solidFill>
                  <a:srgbClr val="FFC000"/>
                </a:solidFill>
                <a:latin typeface="Edwardian Script ITC" panose="030303020407070D0804" pitchFamily="66" charset="0"/>
              </a:rPr>
              <a:t>Who Was He??</a:t>
            </a:r>
          </a:p>
        </p:txBody>
      </p:sp>
    </p:spTree>
    <p:extLst>
      <p:ext uri="{BB962C8B-B14F-4D97-AF65-F5344CB8AC3E}">
        <p14:creationId xmlns:p14="http://schemas.microsoft.com/office/powerpoint/2010/main" val="98634128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D93E47-BC80-4D52-AFDE-67E1B9EED693}"/>
              </a:ext>
            </a:extLst>
          </p:cNvPr>
          <p:cNvPicPr>
            <a:picLocks noChangeAspect="1"/>
          </p:cNvPicPr>
          <p:nvPr/>
        </p:nvPicPr>
        <p:blipFill>
          <a:blip r:embed="rId2"/>
          <a:stretch>
            <a:fillRect/>
          </a:stretch>
        </p:blipFill>
        <p:spPr>
          <a:xfrm>
            <a:off x="554139" y="0"/>
            <a:ext cx="4425013" cy="6858000"/>
          </a:xfrm>
          <a:prstGeom prst="rect">
            <a:avLst/>
          </a:prstGeom>
        </p:spPr>
      </p:pic>
      <p:pic>
        <p:nvPicPr>
          <p:cNvPr id="3" name="Picture 2">
            <a:extLst>
              <a:ext uri="{FF2B5EF4-FFF2-40B4-BE49-F238E27FC236}">
                <a16:creationId xmlns:a16="http://schemas.microsoft.com/office/drawing/2014/main" id="{E94374ED-D3CC-47FD-9EA5-B9B344EA01C9}"/>
              </a:ext>
            </a:extLst>
          </p:cNvPr>
          <p:cNvPicPr>
            <a:picLocks noChangeAspect="1"/>
          </p:cNvPicPr>
          <p:nvPr/>
        </p:nvPicPr>
        <p:blipFill>
          <a:blip r:embed="rId3"/>
          <a:stretch>
            <a:fillRect/>
          </a:stretch>
        </p:blipFill>
        <p:spPr>
          <a:xfrm>
            <a:off x="6096000" y="21834"/>
            <a:ext cx="4425013" cy="6836166"/>
          </a:xfrm>
          <a:prstGeom prst="rect">
            <a:avLst/>
          </a:prstGeom>
        </p:spPr>
      </p:pic>
    </p:spTree>
    <p:extLst>
      <p:ext uri="{BB962C8B-B14F-4D97-AF65-F5344CB8AC3E}">
        <p14:creationId xmlns:p14="http://schemas.microsoft.com/office/powerpoint/2010/main" val="194973231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D80547-51F4-4640-99FC-CD10D09AFAFC}"/>
              </a:ext>
            </a:extLst>
          </p:cNvPr>
          <p:cNvPicPr>
            <a:picLocks noChangeAspect="1"/>
          </p:cNvPicPr>
          <p:nvPr/>
        </p:nvPicPr>
        <p:blipFill>
          <a:blip r:embed="rId2"/>
          <a:stretch>
            <a:fillRect/>
          </a:stretch>
        </p:blipFill>
        <p:spPr>
          <a:xfrm>
            <a:off x="2667000" y="0"/>
            <a:ext cx="6858000" cy="3857625"/>
          </a:xfrm>
          <a:prstGeom prst="rect">
            <a:avLst/>
          </a:prstGeom>
        </p:spPr>
      </p:pic>
      <p:sp>
        <p:nvSpPr>
          <p:cNvPr id="3" name="TextBox 2">
            <a:extLst>
              <a:ext uri="{FF2B5EF4-FFF2-40B4-BE49-F238E27FC236}">
                <a16:creationId xmlns:a16="http://schemas.microsoft.com/office/drawing/2014/main" id="{6C0E9321-D70C-47D9-9969-E29255905949}"/>
              </a:ext>
            </a:extLst>
          </p:cNvPr>
          <p:cNvSpPr txBox="1"/>
          <p:nvPr/>
        </p:nvSpPr>
        <p:spPr>
          <a:xfrm>
            <a:off x="257908" y="4126523"/>
            <a:ext cx="11629292" cy="2246769"/>
          </a:xfrm>
          <a:prstGeom prst="rect">
            <a:avLst/>
          </a:prstGeom>
          <a:noFill/>
        </p:spPr>
        <p:txBody>
          <a:bodyPr wrap="square" rtlCol="0">
            <a:spAutoFit/>
          </a:bodyPr>
          <a:lstStyle/>
          <a:p>
            <a:r>
              <a:rPr lang="en-US" sz="2800" b="1" dirty="0"/>
              <a:t>Woodrow Wilson (28</a:t>
            </a:r>
            <a:r>
              <a:rPr lang="en-US" sz="2800" b="1" baseline="30000" dirty="0"/>
              <a:t>th</a:t>
            </a:r>
            <a:r>
              <a:rPr lang="en-US" sz="2800" b="1" dirty="0"/>
              <a:t> President from 1913-1921): </a:t>
            </a:r>
            <a:r>
              <a:rPr lang="en-US" sz="2800" dirty="0"/>
              <a:t>Member of the Democratic Party, went to both Johns Hopkins and Princeton Universities. Attempted to create the first United Nations, called the League of Nations after World War I at the Paris Peace Conference, but Senate would not approve U.S. participation in such a group. </a:t>
            </a:r>
            <a:endParaRPr lang="en-US" sz="2800" b="1" dirty="0"/>
          </a:p>
        </p:txBody>
      </p:sp>
    </p:spTree>
    <p:extLst>
      <p:ext uri="{BB962C8B-B14F-4D97-AF65-F5344CB8AC3E}">
        <p14:creationId xmlns:p14="http://schemas.microsoft.com/office/powerpoint/2010/main" val="156729785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63C96A-6E6C-4BF4-9E95-3800D106330A}"/>
              </a:ext>
            </a:extLst>
          </p:cNvPr>
          <p:cNvSpPr>
            <a:spLocks noChangeArrowheads="1"/>
          </p:cNvSpPr>
          <p:nvPr/>
        </p:nvSpPr>
        <p:spPr bwMode="auto">
          <a:xfrm>
            <a:off x="4987636" y="2050793"/>
            <a:ext cx="7024255"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3200" dirty="0">
                <a:latin typeface="Arial Unicode MS"/>
              </a:rPr>
              <a:t>“</a:t>
            </a:r>
            <a:r>
              <a:rPr kumimoji="0" lang="en-US" altLang="en-US" sz="3200" b="0" i="0" u="none" strike="noStrike" cap="none" normalizeH="0" baseline="0" dirty="0">
                <a:ln>
                  <a:noFill/>
                </a:ln>
                <a:solidFill>
                  <a:schemeClr val="tx1"/>
                </a:solidFill>
                <a:effectLst/>
                <a:latin typeface="Arial Unicode MS"/>
              </a:rPr>
              <a:t>President Wilson told an interviewer that ‘Mr. House is my second self. He is my self independent of me. His thoughts and mine are one.’”—Recorded in “The United States of America was betrayed into the World War”, Compiled from authentic sources by William F. Wilmoth</a:t>
            </a:r>
            <a:endParaRPr kumimoji="0" lang="en-US" altLang="en-US" sz="6000" b="0" i="0" u="none" strike="noStrike" cap="none" normalizeH="0" baseline="0" dirty="0">
              <a:ln>
                <a:noFill/>
              </a:ln>
              <a:solidFill>
                <a:schemeClr val="tx1"/>
              </a:solidFill>
              <a:effectLst/>
              <a:latin typeface="Arial" panose="020B0604020202020204" pitchFamily="34" charset="0"/>
            </a:endParaRPr>
          </a:p>
        </p:txBody>
      </p:sp>
      <p:pic>
        <p:nvPicPr>
          <p:cNvPr id="3" name="Picture 2">
            <a:extLst>
              <a:ext uri="{FF2B5EF4-FFF2-40B4-BE49-F238E27FC236}">
                <a16:creationId xmlns:a16="http://schemas.microsoft.com/office/drawing/2014/main" id="{ADD866F7-561D-4EC3-82AB-4C02B7E4A7A7}"/>
              </a:ext>
            </a:extLst>
          </p:cNvPr>
          <p:cNvPicPr>
            <a:picLocks noChangeAspect="1"/>
          </p:cNvPicPr>
          <p:nvPr/>
        </p:nvPicPr>
        <p:blipFill>
          <a:blip r:embed="rId2"/>
          <a:stretch>
            <a:fillRect/>
          </a:stretch>
        </p:blipFill>
        <p:spPr>
          <a:xfrm>
            <a:off x="0" y="507841"/>
            <a:ext cx="4759036" cy="6100219"/>
          </a:xfrm>
          <a:prstGeom prst="rect">
            <a:avLst/>
          </a:prstGeom>
        </p:spPr>
      </p:pic>
      <p:sp>
        <p:nvSpPr>
          <p:cNvPr id="4" name="TextBox 3">
            <a:extLst>
              <a:ext uri="{FF2B5EF4-FFF2-40B4-BE49-F238E27FC236}">
                <a16:creationId xmlns:a16="http://schemas.microsoft.com/office/drawing/2014/main" id="{F50B3C8B-A261-4BE4-8F81-E347472210EE}"/>
              </a:ext>
            </a:extLst>
          </p:cNvPr>
          <p:cNvSpPr txBox="1"/>
          <p:nvPr/>
        </p:nvSpPr>
        <p:spPr>
          <a:xfrm>
            <a:off x="4783281" y="507841"/>
            <a:ext cx="7432964" cy="1200329"/>
          </a:xfrm>
          <a:prstGeom prst="rect">
            <a:avLst/>
          </a:prstGeom>
          <a:noFill/>
        </p:spPr>
        <p:txBody>
          <a:bodyPr wrap="square" rtlCol="0">
            <a:spAutoFit/>
          </a:bodyPr>
          <a:lstStyle/>
          <a:p>
            <a:r>
              <a:rPr lang="en-US" sz="3600" b="1" dirty="0">
                <a:solidFill>
                  <a:srgbClr val="002060"/>
                </a:solidFill>
                <a:effectLst>
                  <a:outerShdw blurRad="38100" dist="38100" dir="2700000" algn="tl">
                    <a:srgbClr val="000000">
                      <a:alpha val="43137"/>
                    </a:srgbClr>
                  </a:outerShdw>
                </a:effectLst>
              </a:rPr>
              <a:t>Edward Mandell House had complete control of Wilson’s conscience!!</a:t>
            </a:r>
          </a:p>
        </p:txBody>
      </p:sp>
    </p:spTree>
    <p:extLst>
      <p:ext uri="{BB962C8B-B14F-4D97-AF65-F5344CB8AC3E}">
        <p14:creationId xmlns:p14="http://schemas.microsoft.com/office/powerpoint/2010/main" val="330425327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88BC63-8417-47D4-A161-4AD9C6C0D06C}"/>
              </a:ext>
            </a:extLst>
          </p:cNvPr>
          <p:cNvPicPr>
            <a:picLocks noChangeAspect="1"/>
          </p:cNvPicPr>
          <p:nvPr/>
        </p:nvPicPr>
        <p:blipFill>
          <a:blip r:embed="rId2"/>
          <a:stretch>
            <a:fillRect/>
          </a:stretch>
        </p:blipFill>
        <p:spPr>
          <a:xfrm>
            <a:off x="1" y="1"/>
            <a:ext cx="6096000" cy="3528646"/>
          </a:xfrm>
          <a:prstGeom prst="rect">
            <a:avLst/>
          </a:prstGeom>
        </p:spPr>
      </p:pic>
      <p:pic>
        <p:nvPicPr>
          <p:cNvPr id="3" name="Picture 2">
            <a:extLst>
              <a:ext uri="{FF2B5EF4-FFF2-40B4-BE49-F238E27FC236}">
                <a16:creationId xmlns:a16="http://schemas.microsoft.com/office/drawing/2014/main" id="{A029C89D-26DA-4A70-A61D-D6CB04DD3F87}"/>
              </a:ext>
            </a:extLst>
          </p:cNvPr>
          <p:cNvPicPr>
            <a:picLocks noChangeAspect="1"/>
          </p:cNvPicPr>
          <p:nvPr/>
        </p:nvPicPr>
        <p:blipFill>
          <a:blip r:embed="rId3"/>
          <a:stretch>
            <a:fillRect/>
          </a:stretch>
        </p:blipFill>
        <p:spPr>
          <a:xfrm>
            <a:off x="3048001" y="3572609"/>
            <a:ext cx="3001109" cy="3001109"/>
          </a:xfrm>
          <a:prstGeom prst="rect">
            <a:avLst/>
          </a:prstGeom>
        </p:spPr>
      </p:pic>
      <p:pic>
        <p:nvPicPr>
          <p:cNvPr id="4" name="Picture 3">
            <a:extLst>
              <a:ext uri="{FF2B5EF4-FFF2-40B4-BE49-F238E27FC236}">
                <a16:creationId xmlns:a16="http://schemas.microsoft.com/office/drawing/2014/main" id="{6F8C540F-4AC3-4F75-94C4-295EF27490C5}"/>
              </a:ext>
            </a:extLst>
          </p:cNvPr>
          <p:cNvPicPr>
            <a:picLocks noChangeAspect="1"/>
          </p:cNvPicPr>
          <p:nvPr/>
        </p:nvPicPr>
        <p:blipFill>
          <a:blip r:embed="rId4"/>
          <a:stretch>
            <a:fillRect/>
          </a:stretch>
        </p:blipFill>
        <p:spPr>
          <a:xfrm>
            <a:off x="0" y="3572609"/>
            <a:ext cx="2857500" cy="2857500"/>
          </a:xfrm>
          <a:prstGeom prst="rect">
            <a:avLst/>
          </a:prstGeom>
        </p:spPr>
      </p:pic>
      <p:sp>
        <p:nvSpPr>
          <p:cNvPr id="5" name="TextBox 4">
            <a:extLst>
              <a:ext uri="{FF2B5EF4-FFF2-40B4-BE49-F238E27FC236}">
                <a16:creationId xmlns:a16="http://schemas.microsoft.com/office/drawing/2014/main" id="{43B0206A-29E1-4104-811D-274A839DD128}"/>
              </a:ext>
            </a:extLst>
          </p:cNvPr>
          <p:cNvSpPr txBox="1"/>
          <p:nvPr/>
        </p:nvSpPr>
        <p:spPr>
          <a:xfrm>
            <a:off x="6239611" y="35383"/>
            <a:ext cx="5952388" cy="6986528"/>
          </a:xfrm>
          <a:prstGeom prst="rect">
            <a:avLst/>
          </a:prstGeom>
          <a:noFill/>
        </p:spPr>
        <p:txBody>
          <a:bodyPr wrap="square" rtlCol="0">
            <a:spAutoFit/>
          </a:bodyPr>
          <a:lstStyle/>
          <a:p>
            <a:r>
              <a:rPr lang="en-US" sz="3200" dirty="0"/>
              <a:t>“He Has Kept Us Out of War” was the slogan Wilson ran on in order to secure a second term. The Blatant Lie worked. After his reelection, his second term began in 1917—that same year Germany announced unrestricted warfare in war-zone waters, US broke diplomatic relations and an American liner was sunk, effectively nullifying Wilson’s campaign slogan and bringing America into one of the bloodiest wars in recent history.</a:t>
            </a:r>
          </a:p>
        </p:txBody>
      </p:sp>
    </p:spTree>
    <p:extLst>
      <p:ext uri="{BB962C8B-B14F-4D97-AF65-F5344CB8AC3E}">
        <p14:creationId xmlns:p14="http://schemas.microsoft.com/office/powerpoint/2010/main" val="327298834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32B375-023B-46B2-867C-A837B4D0D5E7}"/>
              </a:ext>
            </a:extLst>
          </p:cNvPr>
          <p:cNvPicPr>
            <a:picLocks noChangeAspect="1"/>
          </p:cNvPicPr>
          <p:nvPr/>
        </p:nvPicPr>
        <p:blipFill>
          <a:blip r:embed="rId2"/>
          <a:stretch>
            <a:fillRect/>
          </a:stretch>
        </p:blipFill>
        <p:spPr>
          <a:xfrm>
            <a:off x="0" y="308468"/>
            <a:ext cx="6096000" cy="6549532"/>
          </a:xfrm>
          <a:prstGeom prst="rect">
            <a:avLst/>
          </a:prstGeom>
        </p:spPr>
      </p:pic>
      <p:pic>
        <p:nvPicPr>
          <p:cNvPr id="4" name="Picture 3">
            <a:extLst>
              <a:ext uri="{FF2B5EF4-FFF2-40B4-BE49-F238E27FC236}">
                <a16:creationId xmlns:a16="http://schemas.microsoft.com/office/drawing/2014/main" id="{1C7853EB-7858-4CA8-837B-401274AF32CB}"/>
              </a:ext>
            </a:extLst>
          </p:cNvPr>
          <p:cNvPicPr>
            <a:picLocks noChangeAspect="1"/>
          </p:cNvPicPr>
          <p:nvPr/>
        </p:nvPicPr>
        <p:blipFill>
          <a:blip r:embed="rId3"/>
          <a:stretch>
            <a:fillRect/>
          </a:stretch>
        </p:blipFill>
        <p:spPr>
          <a:xfrm>
            <a:off x="6096000" y="701040"/>
            <a:ext cx="6096000" cy="5455920"/>
          </a:xfrm>
          <a:prstGeom prst="rect">
            <a:avLst/>
          </a:prstGeom>
        </p:spPr>
      </p:pic>
      <p:sp>
        <p:nvSpPr>
          <p:cNvPr id="6" name="Rectangle 5">
            <a:extLst>
              <a:ext uri="{FF2B5EF4-FFF2-40B4-BE49-F238E27FC236}">
                <a16:creationId xmlns:a16="http://schemas.microsoft.com/office/drawing/2014/main" id="{804021F0-3E7F-41D9-8DC6-1810E6668AD3}"/>
              </a:ext>
            </a:extLst>
          </p:cNvPr>
          <p:cNvSpPr/>
          <p:nvPr/>
        </p:nvSpPr>
        <p:spPr>
          <a:xfrm>
            <a:off x="51954" y="-29929"/>
            <a:ext cx="12088091" cy="58477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06DED85-50FF-4CEE-9A74-1CE78AD07908}"/>
              </a:ext>
            </a:extLst>
          </p:cNvPr>
          <p:cNvSpPr txBox="1"/>
          <p:nvPr/>
        </p:nvSpPr>
        <p:spPr>
          <a:xfrm>
            <a:off x="0" y="16080"/>
            <a:ext cx="12192000" cy="584775"/>
          </a:xfrm>
          <a:prstGeom prst="rect">
            <a:avLst/>
          </a:prstGeom>
          <a:noFill/>
        </p:spPr>
        <p:txBody>
          <a:bodyPr wrap="square" rtlCol="0">
            <a:spAutoFit/>
          </a:bodyPr>
          <a:lstStyle/>
          <a:p>
            <a:r>
              <a:rPr lang="en-US" sz="3200" b="1" i="1" dirty="0">
                <a:solidFill>
                  <a:srgbClr val="C00000"/>
                </a:solidFill>
                <a:effectLst>
                  <a:outerShdw blurRad="38100" dist="38100" dir="2700000" algn="tl">
                    <a:srgbClr val="000000">
                      <a:alpha val="43137"/>
                    </a:srgbClr>
                  </a:outerShdw>
                </a:effectLst>
              </a:rPr>
              <a:t>House works for the Rothschilds, and the Rothschilds work for Rome???</a:t>
            </a:r>
          </a:p>
        </p:txBody>
      </p:sp>
    </p:spTree>
    <p:extLst>
      <p:ext uri="{BB962C8B-B14F-4D97-AF65-F5344CB8AC3E}">
        <p14:creationId xmlns:p14="http://schemas.microsoft.com/office/powerpoint/2010/main" val="133147929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4420E1-C197-4631-84DE-F60617F5F5D0}"/>
              </a:ext>
            </a:extLst>
          </p:cNvPr>
          <p:cNvPicPr>
            <a:picLocks noChangeAspect="1"/>
          </p:cNvPicPr>
          <p:nvPr/>
        </p:nvPicPr>
        <p:blipFill rotWithShape="1">
          <a:blip r:embed="rId2"/>
          <a:srcRect t="13918"/>
          <a:stretch/>
        </p:blipFill>
        <p:spPr>
          <a:xfrm>
            <a:off x="415946" y="1305748"/>
            <a:ext cx="5964072" cy="3604067"/>
          </a:xfrm>
          <a:prstGeom prst="rect">
            <a:avLst/>
          </a:prstGeom>
        </p:spPr>
      </p:pic>
      <p:sp>
        <p:nvSpPr>
          <p:cNvPr id="3" name="TextBox 2">
            <a:extLst>
              <a:ext uri="{FF2B5EF4-FFF2-40B4-BE49-F238E27FC236}">
                <a16:creationId xmlns:a16="http://schemas.microsoft.com/office/drawing/2014/main" id="{B74895B4-5629-44AB-974C-B211EE4D6485}"/>
              </a:ext>
            </a:extLst>
          </p:cNvPr>
          <p:cNvSpPr txBox="1"/>
          <p:nvPr/>
        </p:nvSpPr>
        <p:spPr>
          <a:xfrm>
            <a:off x="187569" y="0"/>
            <a:ext cx="12004431" cy="1323439"/>
          </a:xfrm>
          <a:prstGeom prst="rect">
            <a:avLst/>
          </a:prstGeom>
          <a:noFill/>
        </p:spPr>
        <p:txBody>
          <a:bodyPr wrap="square" rtlCol="0">
            <a:spAutoFit/>
          </a:bodyPr>
          <a:lstStyle/>
          <a:p>
            <a:r>
              <a:rPr lang="en-US" sz="4000" dirty="0">
                <a:solidFill>
                  <a:srgbClr val="FF0000"/>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The War Strategist Asks: How do you gain support for a new war effort when the country is diametrically opposed?</a:t>
            </a:r>
          </a:p>
        </p:txBody>
      </p:sp>
      <p:sp>
        <p:nvSpPr>
          <p:cNvPr id="4" name="TextBox 3">
            <a:extLst>
              <a:ext uri="{FF2B5EF4-FFF2-40B4-BE49-F238E27FC236}">
                <a16:creationId xmlns:a16="http://schemas.microsoft.com/office/drawing/2014/main" id="{5848A74F-A00B-419A-ABCA-FA0C45C3BF5A}"/>
              </a:ext>
            </a:extLst>
          </p:cNvPr>
          <p:cNvSpPr txBox="1"/>
          <p:nvPr/>
        </p:nvSpPr>
        <p:spPr>
          <a:xfrm>
            <a:off x="6380018" y="1064121"/>
            <a:ext cx="5624413" cy="5693866"/>
          </a:xfrm>
          <a:prstGeom prst="rect">
            <a:avLst/>
          </a:prstGeom>
          <a:noFill/>
        </p:spPr>
        <p:txBody>
          <a:bodyPr wrap="square" rtlCol="0">
            <a:spAutoFit/>
          </a:bodyPr>
          <a:lstStyle/>
          <a:p>
            <a:r>
              <a:rPr lang="en-US" sz="2800" b="1" dirty="0"/>
              <a:t>It is not hard to conclude that there must be some sort of act of aggression in order to start a war—real or imaginary, right? In WWI it was the Lusitania, in WWII it was Pearle Harbor, in Vietnam it was the “unprovoked” attacks on U.S. ships in the “Tonkin Incident”, in the War on Terror—you guessed—another “unprovoked and unsuspected” attack! Couple this with Propaganda and the people, historically, can be easily swayed into unnecessary wars</a:t>
            </a:r>
          </a:p>
        </p:txBody>
      </p:sp>
      <p:pic>
        <p:nvPicPr>
          <p:cNvPr id="6" name="Picture 5">
            <a:extLst>
              <a:ext uri="{FF2B5EF4-FFF2-40B4-BE49-F238E27FC236}">
                <a16:creationId xmlns:a16="http://schemas.microsoft.com/office/drawing/2014/main" id="{A663FC53-F590-407F-8AE0-754921786397}"/>
              </a:ext>
            </a:extLst>
          </p:cNvPr>
          <p:cNvPicPr>
            <a:picLocks noChangeAspect="1"/>
          </p:cNvPicPr>
          <p:nvPr/>
        </p:nvPicPr>
        <p:blipFill rotWithShape="1">
          <a:blip r:embed="rId3"/>
          <a:srcRect t="31241"/>
          <a:stretch/>
        </p:blipFill>
        <p:spPr>
          <a:xfrm>
            <a:off x="840025" y="4909815"/>
            <a:ext cx="4768277" cy="1848172"/>
          </a:xfrm>
          <a:prstGeom prst="rect">
            <a:avLst/>
          </a:prstGeom>
        </p:spPr>
      </p:pic>
    </p:spTree>
    <p:extLst>
      <p:ext uri="{BB962C8B-B14F-4D97-AF65-F5344CB8AC3E}">
        <p14:creationId xmlns:p14="http://schemas.microsoft.com/office/powerpoint/2010/main" val="207467786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8193E2-C816-4574-ABE0-EEDD3A6647E1}"/>
              </a:ext>
            </a:extLst>
          </p:cNvPr>
          <p:cNvPicPr>
            <a:picLocks noChangeAspect="1"/>
          </p:cNvPicPr>
          <p:nvPr/>
        </p:nvPicPr>
        <p:blipFill>
          <a:blip r:embed="rId2"/>
          <a:stretch>
            <a:fillRect/>
          </a:stretch>
        </p:blipFill>
        <p:spPr>
          <a:xfrm>
            <a:off x="6822831" y="0"/>
            <a:ext cx="4301711" cy="6858000"/>
          </a:xfrm>
          <a:prstGeom prst="rect">
            <a:avLst/>
          </a:prstGeom>
        </p:spPr>
      </p:pic>
      <p:sp>
        <p:nvSpPr>
          <p:cNvPr id="3" name="TextBox 2">
            <a:extLst>
              <a:ext uri="{FF2B5EF4-FFF2-40B4-BE49-F238E27FC236}">
                <a16:creationId xmlns:a16="http://schemas.microsoft.com/office/drawing/2014/main" id="{F7F58674-A0C5-4E56-8632-8C2EAAA23228}"/>
              </a:ext>
            </a:extLst>
          </p:cNvPr>
          <p:cNvSpPr txBox="1"/>
          <p:nvPr/>
        </p:nvSpPr>
        <p:spPr>
          <a:xfrm>
            <a:off x="561109" y="644236"/>
            <a:ext cx="5715000" cy="6124754"/>
          </a:xfrm>
          <a:prstGeom prst="rect">
            <a:avLst/>
          </a:prstGeom>
          <a:noFill/>
        </p:spPr>
        <p:txBody>
          <a:bodyPr wrap="square" rtlCol="0">
            <a:spAutoFit/>
          </a:bodyPr>
          <a:lstStyle/>
          <a:p>
            <a:r>
              <a:rPr lang="en-US" sz="2800" dirty="0"/>
              <a:t>“Aware that the Rothschilds are an important Jewish family, I looked them up in </a:t>
            </a:r>
            <a:r>
              <a:rPr lang="en-US" sz="2800" i="1" dirty="0"/>
              <a:t>Encyclopedia Judaica </a:t>
            </a:r>
            <a:r>
              <a:rPr lang="en-US" sz="2800" dirty="0"/>
              <a:t>and discovered that they bear the title </a:t>
            </a:r>
            <a:r>
              <a:rPr lang="en-US" sz="2800" b="1" dirty="0"/>
              <a:t>‘Guardians of the Vatican Treasury.’</a:t>
            </a:r>
            <a:r>
              <a:rPr lang="en-US" sz="2800" dirty="0"/>
              <a:t> The Vatican Treasury, of course, holds the imperial wealth of Rome. . . The appointment of Rothschild gave the black papacy absolute financial privacy and secrecy. </a:t>
            </a:r>
            <a:r>
              <a:rPr lang="en-US" sz="2800" b="1" dirty="0"/>
              <a:t>Who would ever search a family of orthodox Jews for the key to the wealth of the Roman Catholic Church</a:t>
            </a:r>
            <a:r>
              <a:rPr lang="en-US" sz="2800" dirty="0"/>
              <a:t>?”—</a:t>
            </a:r>
            <a:r>
              <a:rPr lang="en-US" sz="2800" i="1" dirty="0"/>
              <a:t>F. Tupper </a:t>
            </a:r>
            <a:r>
              <a:rPr lang="en-US" sz="2800" i="1" dirty="0" err="1"/>
              <a:t>Saussy</a:t>
            </a:r>
            <a:r>
              <a:rPr lang="en-US" sz="2800" i="1" dirty="0"/>
              <a:t>, Rulers of Evil, p. 160-161</a:t>
            </a:r>
          </a:p>
        </p:txBody>
      </p:sp>
    </p:spTree>
    <p:extLst>
      <p:ext uri="{BB962C8B-B14F-4D97-AF65-F5344CB8AC3E}">
        <p14:creationId xmlns:p14="http://schemas.microsoft.com/office/powerpoint/2010/main" val="184184642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0AED9C-F63C-40C4-99D9-D7D4E8BB4DFF}"/>
              </a:ext>
            </a:extLst>
          </p:cNvPr>
          <p:cNvPicPr>
            <a:picLocks noChangeAspect="1"/>
          </p:cNvPicPr>
          <p:nvPr/>
        </p:nvPicPr>
        <p:blipFill>
          <a:blip r:embed="rId2"/>
          <a:stretch>
            <a:fillRect/>
          </a:stretch>
        </p:blipFill>
        <p:spPr>
          <a:xfrm>
            <a:off x="0" y="952898"/>
            <a:ext cx="12192000" cy="5905102"/>
          </a:xfrm>
          <a:prstGeom prst="rect">
            <a:avLst/>
          </a:prstGeom>
        </p:spPr>
      </p:pic>
      <p:sp>
        <p:nvSpPr>
          <p:cNvPr id="4" name="Rectangle 3">
            <a:extLst>
              <a:ext uri="{FF2B5EF4-FFF2-40B4-BE49-F238E27FC236}">
                <a16:creationId xmlns:a16="http://schemas.microsoft.com/office/drawing/2014/main" id="{1DDC061D-EB1B-459A-ABCA-DB3C367A2ACF}"/>
              </a:ext>
            </a:extLst>
          </p:cNvPr>
          <p:cNvSpPr/>
          <p:nvPr/>
        </p:nvSpPr>
        <p:spPr>
          <a:xfrm>
            <a:off x="6255327" y="5756564"/>
            <a:ext cx="5936673" cy="11014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EF9AB40D-A071-4A29-9C84-0B6E20C0CB35}"/>
              </a:ext>
            </a:extLst>
          </p:cNvPr>
          <p:cNvSpPr txBox="1"/>
          <p:nvPr/>
        </p:nvSpPr>
        <p:spPr>
          <a:xfrm>
            <a:off x="0" y="5782315"/>
            <a:ext cx="12192000" cy="1077218"/>
          </a:xfrm>
          <a:prstGeom prst="rect">
            <a:avLst/>
          </a:prstGeom>
          <a:noFill/>
        </p:spPr>
        <p:txBody>
          <a:bodyPr wrap="square" rtlCol="0">
            <a:spAutoFit/>
          </a:bodyPr>
          <a:lstStyle/>
          <a:p>
            <a:r>
              <a:rPr lang="en-US" sz="3200" dirty="0">
                <a:solidFill>
                  <a:srgbClr val="C00000"/>
                </a:solidFill>
              </a:rPr>
              <a:t>							</a:t>
            </a:r>
            <a:r>
              <a:rPr lang="en-US" sz="3200" dirty="0">
                <a:effectLst>
                  <a:outerShdw blurRad="38100" dist="38100" dir="2700000" algn="tl">
                    <a:srgbClr val="000000">
                      <a:alpha val="43137"/>
                    </a:srgbClr>
                  </a:outerShdw>
                </a:effectLst>
              </a:rPr>
              <a:t>The Black Pope=The Jesuit 	     	</a:t>
            </a:r>
            <a:r>
              <a:rPr lang="en-US" sz="3200" b="1" dirty="0">
                <a:solidFill>
                  <a:srgbClr val="C00000"/>
                </a:solidFill>
              </a:rPr>
              <a:t>The White Pope: Francis I </a:t>
            </a:r>
            <a:r>
              <a:rPr lang="en-US" sz="3200" dirty="0">
                <a:effectLst>
                  <a:outerShdw blurRad="38100" dist="38100" dir="2700000" algn="tl">
                    <a:srgbClr val="000000">
                      <a:alpha val="43137"/>
                    </a:srgbClr>
                  </a:outerShdw>
                </a:effectLst>
              </a:rPr>
              <a:t>		General=Arturo Sosa (in 2018)</a:t>
            </a:r>
            <a:endParaRPr lang="en-US" sz="3200" dirty="0">
              <a:solidFill>
                <a:srgbClr val="C00000"/>
              </a:solidFill>
            </a:endParaRPr>
          </a:p>
        </p:txBody>
      </p:sp>
      <p:sp>
        <p:nvSpPr>
          <p:cNvPr id="5" name="TextBox 4">
            <a:extLst>
              <a:ext uri="{FF2B5EF4-FFF2-40B4-BE49-F238E27FC236}">
                <a16:creationId xmlns:a16="http://schemas.microsoft.com/office/drawing/2014/main" id="{4D249438-8E68-43CE-B0E0-D3C7F148B2CF}"/>
              </a:ext>
            </a:extLst>
          </p:cNvPr>
          <p:cNvSpPr txBox="1"/>
          <p:nvPr/>
        </p:nvSpPr>
        <p:spPr>
          <a:xfrm>
            <a:off x="0" y="62344"/>
            <a:ext cx="12192000" cy="1384995"/>
          </a:xfrm>
          <a:prstGeom prst="rect">
            <a:avLst/>
          </a:prstGeom>
          <a:noFill/>
        </p:spPr>
        <p:txBody>
          <a:bodyPr wrap="square" rtlCol="0">
            <a:spAutoFit/>
          </a:bodyPr>
          <a:lstStyle/>
          <a:p>
            <a:r>
              <a:rPr lang="en-US" sz="2800" b="1" dirty="0"/>
              <a:t>Yin and Yang/Black and White/Darkness and Light/Good and Evil Coming Together. Except in the Reality—</a:t>
            </a:r>
            <a:r>
              <a:rPr lang="en-US" sz="2800" b="1" u="sng" dirty="0"/>
              <a:t>BOTH ARE EVIL</a:t>
            </a:r>
            <a:r>
              <a:rPr lang="en-US" sz="2800" b="1" dirty="0"/>
              <a:t>. </a:t>
            </a:r>
            <a:r>
              <a:rPr lang="en-US" sz="2800" b="1" u="sng" dirty="0"/>
              <a:t>Pope Francis I is the first Jesuit elected as Pope</a:t>
            </a:r>
            <a:r>
              <a:rPr lang="en-US" sz="2800" b="1" dirty="0"/>
              <a:t>, while Arturo Sosa is the Jesuit General</a:t>
            </a:r>
          </a:p>
        </p:txBody>
      </p:sp>
    </p:spTree>
    <p:extLst>
      <p:ext uri="{BB962C8B-B14F-4D97-AF65-F5344CB8AC3E}">
        <p14:creationId xmlns:p14="http://schemas.microsoft.com/office/powerpoint/2010/main" val="85349352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293E26-1B65-407D-8EB8-70D5C972BD26}"/>
              </a:ext>
            </a:extLst>
          </p:cNvPr>
          <p:cNvPicPr>
            <a:picLocks noChangeAspect="1"/>
          </p:cNvPicPr>
          <p:nvPr/>
        </p:nvPicPr>
        <p:blipFill>
          <a:blip r:embed="rId2"/>
          <a:stretch>
            <a:fillRect/>
          </a:stretch>
        </p:blipFill>
        <p:spPr>
          <a:xfrm>
            <a:off x="775421" y="0"/>
            <a:ext cx="4439146" cy="6858000"/>
          </a:xfrm>
          <a:prstGeom prst="rect">
            <a:avLst/>
          </a:prstGeom>
        </p:spPr>
      </p:pic>
      <p:sp>
        <p:nvSpPr>
          <p:cNvPr id="4" name="Rectangle 1">
            <a:extLst>
              <a:ext uri="{FF2B5EF4-FFF2-40B4-BE49-F238E27FC236}">
                <a16:creationId xmlns:a16="http://schemas.microsoft.com/office/drawing/2014/main" id="{017A2EAE-3952-4D0B-80E9-EE34BE1A2290}"/>
              </a:ext>
            </a:extLst>
          </p:cNvPr>
          <p:cNvSpPr>
            <a:spLocks noChangeArrowheads="1"/>
          </p:cNvSpPr>
          <p:nvPr/>
        </p:nvSpPr>
        <p:spPr bwMode="auto">
          <a:xfrm>
            <a:off x="5556737" y="335845"/>
            <a:ext cx="6471140"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3600" dirty="0">
                <a:latin typeface="Arial Unicode MS"/>
              </a:rPr>
              <a:t>Even by 1812, they had ½ of the world’s wealth! </a:t>
            </a:r>
            <a:r>
              <a:rPr kumimoji="0" lang="en-US" altLang="en-US" sz="3600" b="0" i="0" u="none" strike="noStrike" cap="none" normalizeH="0" baseline="0" dirty="0">
                <a:ln>
                  <a:noFill/>
                </a:ln>
                <a:solidFill>
                  <a:schemeClr val="tx1"/>
                </a:solidFill>
                <a:effectLst/>
                <a:latin typeface="Arial Unicode MS"/>
              </a:rPr>
              <a:t>“We do not know the extent of the founder's fortune at the time of his death </a:t>
            </a:r>
            <a:r>
              <a:rPr kumimoji="0" lang="en-US" altLang="en-US" sz="3600" b="1" i="0" u="sng" strike="noStrike" cap="none" normalizeH="0" baseline="0" dirty="0">
                <a:ln>
                  <a:noFill/>
                </a:ln>
                <a:solidFill>
                  <a:schemeClr val="tx1"/>
                </a:solidFill>
                <a:effectLst/>
                <a:latin typeface="Arial Unicode MS"/>
              </a:rPr>
              <a:t>in 1812</a:t>
            </a:r>
            <a:r>
              <a:rPr kumimoji="0" lang="en-US" altLang="en-US" sz="3600" b="0" i="0" u="none" strike="noStrike" cap="none" normalizeH="0" baseline="0" dirty="0">
                <a:ln>
                  <a:noFill/>
                </a:ln>
                <a:solidFill>
                  <a:schemeClr val="tx1"/>
                </a:solidFill>
                <a:effectLst/>
                <a:latin typeface="Arial Unicode MS"/>
              </a:rPr>
              <a:t>, </a:t>
            </a:r>
            <a:r>
              <a:rPr kumimoji="0" lang="en-US" altLang="en-US" sz="3600" i="0" strike="noStrike" cap="none" normalizeH="0" baseline="0" dirty="0">
                <a:ln>
                  <a:noFill/>
                </a:ln>
                <a:solidFill>
                  <a:schemeClr val="tx1"/>
                </a:solidFill>
                <a:effectLst/>
                <a:latin typeface="Arial Unicode MS"/>
              </a:rPr>
              <a:t>nor do we know the present magnitude of it, but apparently it </a:t>
            </a:r>
            <a:r>
              <a:rPr kumimoji="0" lang="en-US" altLang="en-US" sz="3600" b="1" i="0" u="sng" strike="noStrike" cap="none" normalizeH="0" baseline="0" dirty="0">
                <a:ln>
                  <a:noFill/>
                </a:ln>
                <a:solidFill>
                  <a:schemeClr val="tx1"/>
                </a:solidFill>
                <a:effectLst/>
                <a:latin typeface="Arial Unicode MS"/>
              </a:rPr>
              <a:t>represents about one-half of the wealth of the world</a:t>
            </a:r>
            <a:r>
              <a:rPr lang="en-US" altLang="en-US" sz="3600" dirty="0">
                <a:latin typeface="Arial Unicode MS"/>
              </a:rPr>
              <a:t> [in 1812]”—</a:t>
            </a:r>
            <a:r>
              <a:rPr lang="en-US" altLang="en-US" sz="3600" i="1" dirty="0">
                <a:latin typeface="Arial Unicode MS"/>
              </a:rPr>
              <a:t>George Armstrong, Rothschild Money Trust, preface.</a:t>
            </a:r>
            <a:endParaRPr kumimoji="0" lang="en-US" altLang="en-US" sz="6600" b="0" i="1"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5382884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E37472-B308-4880-8F21-48E0DBD4012D}"/>
              </a:ext>
            </a:extLst>
          </p:cNvPr>
          <p:cNvPicPr>
            <a:picLocks noChangeAspect="1"/>
          </p:cNvPicPr>
          <p:nvPr/>
        </p:nvPicPr>
        <p:blipFill>
          <a:blip r:embed="rId2"/>
          <a:stretch>
            <a:fillRect/>
          </a:stretch>
        </p:blipFill>
        <p:spPr>
          <a:xfrm>
            <a:off x="495846" y="0"/>
            <a:ext cx="11200306" cy="6858000"/>
          </a:xfrm>
          <a:prstGeom prst="rect">
            <a:avLst/>
          </a:prstGeom>
        </p:spPr>
      </p:pic>
      <p:sp>
        <p:nvSpPr>
          <p:cNvPr id="3" name="TextBox 2">
            <a:extLst>
              <a:ext uri="{FF2B5EF4-FFF2-40B4-BE49-F238E27FC236}">
                <a16:creationId xmlns:a16="http://schemas.microsoft.com/office/drawing/2014/main" id="{666229B6-19F1-4E0E-B8C8-C920842DE236}"/>
              </a:ext>
            </a:extLst>
          </p:cNvPr>
          <p:cNvSpPr txBox="1"/>
          <p:nvPr/>
        </p:nvSpPr>
        <p:spPr>
          <a:xfrm>
            <a:off x="495846" y="164123"/>
            <a:ext cx="11200306" cy="677108"/>
          </a:xfrm>
          <a:prstGeom prst="rect">
            <a:avLst/>
          </a:prstGeom>
          <a:noFill/>
        </p:spPr>
        <p:txBody>
          <a:bodyPr wrap="square" rtlCol="0">
            <a:spAutoFit/>
          </a:bodyPr>
          <a:lstStyle/>
          <a:p>
            <a:pPr algn="ctr"/>
            <a:r>
              <a:rPr lang="en-US" sz="3800" b="1" dirty="0">
                <a:solidFill>
                  <a:srgbClr val="C00000"/>
                </a:solidFill>
                <a:effectLst>
                  <a:outerShdw blurRad="38100" dist="38100" dir="2700000" algn="tl">
                    <a:srgbClr val="000000">
                      <a:alpha val="43137"/>
                    </a:srgbClr>
                  </a:outerShdw>
                </a:effectLst>
              </a:rPr>
              <a:t>The Seat of Power for the Finances of the Entire World</a:t>
            </a:r>
          </a:p>
        </p:txBody>
      </p:sp>
    </p:spTree>
    <p:extLst>
      <p:ext uri="{BB962C8B-B14F-4D97-AF65-F5344CB8AC3E}">
        <p14:creationId xmlns:p14="http://schemas.microsoft.com/office/powerpoint/2010/main" val="159278445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2FA4F8-8F71-45CB-B389-0A1778B29D28}"/>
              </a:ext>
            </a:extLst>
          </p:cNvPr>
          <p:cNvPicPr>
            <a:picLocks noChangeAspect="1"/>
          </p:cNvPicPr>
          <p:nvPr/>
        </p:nvPicPr>
        <p:blipFill rotWithShape="1">
          <a:blip r:embed="rId2"/>
          <a:srcRect b="24444"/>
          <a:stretch/>
        </p:blipFill>
        <p:spPr>
          <a:xfrm>
            <a:off x="203625" y="20782"/>
            <a:ext cx="11784750" cy="6858000"/>
          </a:xfrm>
          <a:prstGeom prst="rect">
            <a:avLst/>
          </a:prstGeom>
        </p:spPr>
      </p:pic>
    </p:spTree>
    <p:extLst>
      <p:ext uri="{BB962C8B-B14F-4D97-AF65-F5344CB8AC3E}">
        <p14:creationId xmlns:p14="http://schemas.microsoft.com/office/powerpoint/2010/main" val="302137128"/>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D252CE-D71F-433C-BCE4-A105986D3486}"/>
              </a:ext>
            </a:extLst>
          </p:cNvPr>
          <p:cNvPicPr>
            <a:picLocks noChangeAspect="1"/>
          </p:cNvPicPr>
          <p:nvPr/>
        </p:nvPicPr>
        <p:blipFill>
          <a:blip r:embed="rId2"/>
          <a:stretch>
            <a:fillRect/>
          </a:stretch>
        </p:blipFill>
        <p:spPr>
          <a:xfrm>
            <a:off x="0" y="0"/>
            <a:ext cx="8333232" cy="6858000"/>
          </a:xfrm>
          <a:prstGeom prst="rect">
            <a:avLst/>
          </a:prstGeom>
        </p:spPr>
      </p:pic>
      <p:sp>
        <p:nvSpPr>
          <p:cNvPr id="3" name="TextBox 2">
            <a:extLst>
              <a:ext uri="{FF2B5EF4-FFF2-40B4-BE49-F238E27FC236}">
                <a16:creationId xmlns:a16="http://schemas.microsoft.com/office/drawing/2014/main" id="{E713415F-3DAD-4F43-8567-99EAF59AAEB5}"/>
              </a:ext>
            </a:extLst>
          </p:cNvPr>
          <p:cNvSpPr txBox="1"/>
          <p:nvPr/>
        </p:nvSpPr>
        <p:spPr>
          <a:xfrm>
            <a:off x="8333232" y="117693"/>
            <a:ext cx="3858768" cy="6740307"/>
          </a:xfrm>
          <a:prstGeom prst="rect">
            <a:avLst/>
          </a:prstGeom>
          <a:noFill/>
        </p:spPr>
        <p:txBody>
          <a:bodyPr wrap="square" rtlCol="0">
            <a:spAutoFit/>
          </a:bodyPr>
          <a:lstStyle/>
          <a:p>
            <a:r>
              <a:rPr lang="en-US" sz="2700" dirty="0">
                <a:solidFill>
                  <a:srgbClr val="660066"/>
                </a:solidFill>
                <a:effectLst>
                  <a:outerShdw blurRad="38100" dist="38100" dir="2700000" algn="tl">
                    <a:srgbClr val="000000">
                      <a:alpha val="43137"/>
                    </a:srgbClr>
                  </a:outerShdw>
                </a:effectLst>
              </a:rPr>
              <a:t>According to George Armstrong’s </a:t>
            </a:r>
            <a:r>
              <a:rPr lang="en-US" sz="2700" i="1" dirty="0">
                <a:solidFill>
                  <a:srgbClr val="660066"/>
                </a:solidFill>
                <a:effectLst>
                  <a:outerShdw blurRad="38100" dist="38100" dir="2700000" algn="tl">
                    <a:srgbClr val="000000">
                      <a:alpha val="43137"/>
                    </a:srgbClr>
                  </a:outerShdw>
                </a:effectLst>
              </a:rPr>
              <a:t>Rothschild Money Trust:</a:t>
            </a:r>
          </a:p>
          <a:p>
            <a:endParaRPr lang="en-US" sz="2700" i="1" dirty="0">
              <a:solidFill>
                <a:srgbClr val="660066"/>
              </a:solidFill>
              <a:effectLst>
                <a:outerShdw blurRad="38100" dist="38100" dir="2700000" algn="tl">
                  <a:srgbClr val="000000">
                    <a:alpha val="43137"/>
                  </a:srgbClr>
                </a:outerShdw>
              </a:effectLst>
            </a:endParaRPr>
          </a:p>
          <a:p>
            <a:r>
              <a:rPr lang="en-US" sz="2700" dirty="0">
                <a:solidFill>
                  <a:srgbClr val="660066"/>
                </a:solidFill>
                <a:effectLst>
                  <a:outerShdw blurRad="38100" dist="38100" dir="2700000" algn="tl">
                    <a:srgbClr val="000000">
                      <a:alpha val="43137"/>
                    </a:srgbClr>
                  </a:outerShdw>
                </a:effectLst>
              </a:rPr>
              <a:t>Senator Lundeen of Minnesota (p. 58), Senator </a:t>
            </a:r>
            <a:r>
              <a:rPr lang="en-US" sz="2700" dirty="0" err="1">
                <a:solidFill>
                  <a:srgbClr val="660066"/>
                </a:solidFill>
                <a:effectLst>
                  <a:outerShdw blurRad="38100" dist="38100" dir="2700000" algn="tl">
                    <a:srgbClr val="000000">
                      <a:alpha val="43137"/>
                    </a:srgbClr>
                  </a:outerShdw>
                </a:effectLst>
              </a:rPr>
              <a:t>Schall</a:t>
            </a:r>
            <a:r>
              <a:rPr lang="en-US" sz="2700" dirty="0">
                <a:solidFill>
                  <a:srgbClr val="660066"/>
                </a:solidFill>
                <a:effectLst>
                  <a:outerShdw blurRad="38100" dist="38100" dir="2700000" algn="tl">
                    <a:srgbClr val="000000">
                      <a:alpha val="43137"/>
                    </a:srgbClr>
                  </a:outerShdw>
                </a:effectLst>
              </a:rPr>
              <a:t> of Minnesota (p. 56), Senator Cutting (p. 56), Senator Long of Louisiana (p. 57), were all murdered for opposing various Rothschild political goals, ranging from the League of Nations to the New Deal</a:t>
            </a:r>
          </a:p>
        </p:txBody>
      </p:sp>
    </p:spTree>
    <p:extLst>
      <p:ext uri="{BB962C8B-B14F-4D97-AF65-F5344CB8AC3E}">
        <p14:creationId xmlns:p14="http://schemas.microsoft.com/office/powerpoint/2010/main" val="331528786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E23959-6CE8-4005-AF72-7E378F17CE63}"/>
              </a:ext>
            </a:extLst>
          </p:cNvPr>
          <p:cNvPicPr>
            <a:picLocks noChangeAspect="1"/>
          </p:cNvPicPr>
          <p:nvPr/>
        </p:nvPicPr>
        <p:blipFill rotWithShape="1">
          <a:blip r:embed="rId2"/>
          <a:srcRect b="24894"/>
          <a:stretch/>
        </p:blipFill>
        <p:spPr>
          <a:xfrm>
            <a:off x="0" y="0"/>
            <a:ext cx="6096000" cy="3429000"/>
          </a:xfrm>
          <a:prstGeom prst="rect">
            <a:avLst/>
          </a:prstGeom>
        </p:spPr>
      </p:pic>
      <p:pic>
        <p:nvPicPr>
          <p:cNvPr id="3" name="Picture 2">
            <a:extLst>
              <a:ext uri="{FF2B5EF4-FFF2-40B4-BE49-F238E27FC236}">
                <a16:creationId xmlns:a16="http://schemas.microsoft.com/office/drawing/2014/main" id="{A5F7BE63-4131-4002-A537-0C3CC1DE375B}"/>
              </a:ext>
            </a:extLst>
          </p:cNvPr>
          <p:cNvPicPr>
            <a:picLocks noChangeAspect="1"/>
          </p:cNvPicPr>
          <p:nvPr/>
        </p:nvPicPr>
        <p:blipFill rotWithShape="1">
          <a:blip r:embed="rId3"/>
          <a:srcRect t="15483"/>
          <a:stretch/>
        </p:blipFill>
        <p:spPr>
          <a:xfrm>
            <a:off x="6096000" y="3428998"/>
            <a:ext cx="6096000" cy="3429001"/>
          </a:xfrm>
          <a:prstGeom prst="rect">
            <a:avLst/>
          </a:prstGeom>
        </p:spPr>
      </p:pic>
      <p:sp>
        <p:nvSpPr>
          <p:cNvPr id="5" name="Rectangle 4">
            <a:extLst>
              <a:ext uri="{FF2B5EF4-FFF2-40B4-BE49-F238E27FC236}">
                <a16:creationId xmlns:a16="http://schemas.microsoft.com/office/drawing/2014/main" id="{6C2306E4-1591-424E-9B88-B8FB080302B9}"/>
              </a:ext>
            </a:extLst>
          </p:cNvPr>
          <p:cNvSpPr/>
          <p:nvPr/>
        </p:nvSpPr>
        <p:spPr>
          <a:xfrm>
            <a:off x="134816" y="3853960"/>
            <a:ext cx="5462953" cy="257907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3C039E1-42DB-4A3B-B408-CA1FFCB92407}"/>
              </a:ext>
            </a:extLst>
          </p:cNvPr>
          <p:cNvPicPr>
            <a:picLocks noChangeAspect="1"/>
          </p:cNvPicPr>
          <p:nvPr/>
        </p:nvPicPr>
        <p:blipFill>
          <a:blip r:embed="rId4"/>
          <a:stretch>
            <a:fillRect/>
          </a:stretch>
        </p:blipFill>
        <p:spPr>
          <a:xfrm>
            <a:off x="624254" y="3634153"/>
            <a:ext cx="4484078" cy="2989385"/>
          </a:xfrm>
          <a:prstGeom prst="rect">
            <a:avLst/>
          </a:prstGeom>
        </p:spPr>
      </p:pic>
      <p:sp>
        <p:nvSpPr>
          <p:cNvPr id="6" name="TextBox 5">
            <a:extLst>
              <a:ext uri="{FF2B5EF4-FFF2-40B4-BE49-F238E27FC236}">
                <a16:creationId xmlns:a16="http://schemas.microsoft.com/office/drawing/2014/main" id="{902B9540-DC9B-48EB-880C-8DF9E6D4D6D0}"/>
              </a:ext>
            </a:extLst>
          </p:cNvPr>
          <p:cNvSpPr txBox="1"/>
          <p:nvPr/>
        </p:nvSpPr>
        <p:spPr>
          <a:xfrm>
            <a:off x="6096000" y="0"/>
            <a:ext cx="6096000" cy="3416320"/>
          </a:xfrm>
          <a:prstGeom prst="rect">
            <a:avLst/>
          </a:prstGeom>
          <a:noFill/>
        </p:spPr>
        <p:txBody>
          <a:bodyPr wrap="square" rtlCol="0">
            <a:spAutoFit/>
          </a:bodyPr>
          <a:lstStyle/>
          <a:p>
            <a:r>
              <a:rPr lang="en-US" sz="2700" dirty="0">
                <a:solidFill>
                  <a:srgbClr val="000099"/>
                </a:solidFill>
                <a:effectLst>
                  <a:outerShdw blurRad="38100" dist="38100" dir="2700000" algn="tl">
                    <a:srgbClr val="000000">
                      <a:alpha val="43137"/>
                    </a:srgbClr>
                  </a:outerShdw>
                </a:effectLst>
                <a:latin typeface="Baskerville Old Face" panose="02020602080505020303" pitchFamily="18" charset="0"/>
              </a:rPr>
              <a:t>Those that oppose the Rothschild/Catholic Agenda in America have died via “car accidents.” “sudden natural/common illnesses,” and “pedestrian hit and runs”—Doesn’t it seem a bit convenient that opposers of freedom-destroying bills tend to either suddenly change their minds (bribe/blackmail), or suddenly die?</a:t>
            </a:r>
          </a:p>
        </p:txBody>
      </p:sp>
    </p:spTree>
    <p:extLst>
      <p:ext uri="{BB962C8B-B14F-4D97-AF65-F5344CB8AC3E}">
        <p14:creationId xmlns:p14="http://schemas.microsoft.com/office/powerpoint/2010/main" val="54809555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B79F6B-1FB9-4160-92B8-F6352107B30B}"/>
              </a:ext>
            </a:extLst>
          </p:cNvPr>
          <p:cNvPicPr>
            <a:picLocks noChangeAspect="1"/>
          </p:cNvPicPr>
          <p:nvPr/>
        </p:nvPicPr>
        <p:blipFill>
          <a:blip r:embed="rId2"/>
          <a:stretch>
            <a:fillRect/>
          </a:stretch>
        </p:blipFill>
        <p:spPr>
          <a:xfrm>
            <a:off x="125454" y="228600"/>
            <a:ext cx="4370907" cy="6393806"/>
          </a:xfrm>
          <a:prstGeom prst="rect">
            <a:avLst/>
          </a:prstGeom>
        </p:spPr>
      </p:pic>
      <p:sp>
        <p:nvSpPr>
          <p:cNvPr id="3" name="TextBox 2">
            <a:extLst>
              <a:ext uri="{FF2B5EF4-FFF2-40B4-BE49-F238E27FC236}">
                <a16:creationId xmlns:a16="http://schemas.microsoft.com/office/drawing/2014/main" id="{08265627-D9BF-4861-9D3C-83D9AE7242FD}"/>
              </a:ext>
            </a:extLst>
          </p:cNvPr>
          <p:cNvSpPr txBox="1"/>
          <p:nvPr/>
        </p:nvSpPr>
        <p:spPr>
          <a:xfrm>
            <a:off x="4496362" y="-58614"/>
            <a:ext cx="7695638" cy="6740307"/>
          </a:xfrm>
          <a:prstGeom prst="rect">
            <a:avLst/>
          </a:prstGeom>
          <a:noFill/>
        </p:spPr>
        <p:txBody>
          <a:bodyPr wrap="square" rtlCol="0">
            <a:spAutoFit/>
          </a:bodyPr>
          <a:lstStyle/>
          <a:p>
            <a:r>
              <a:rPr lang="en-US" sz="2400" b="1" dirty="0"/>
              <a:t>Think about it, you write about what you know about. Is this a Novel or a Confession of Truth?</a:t>
            </a:r>
          </a:p>
          <a:p>
            <a:endParaRPr lang="en-US" sz="2400" dirty="0"/>
          </a:p>
          <a:p>
            <a:r>
              <a:rPr lang="en-US" sz="2400" dirty="0"/>
              <a:t>“Philip Dru” was a politician in the shadows which controlled the government from a distance via sedition, deceit, and conspiracy. His goals in this “fictional” book?</a:t>
            </a:r>
          </a:p>
          <a:p>
            <a:endParaRPr lang="en-US" sz="2400" dirty="0"/>
          </a:p>
          <a:p>
            <a:r>
              <a:rPr lang="en-US" sz="2400" dirty="0"/>
              <a:t> -to implement an income tax for all citizens (really happened)</a:t>
            </a:r>
          </a:p>
          <a:p>
            <a:r>
              <a:rPr lang="en-US" sz="2400" dirty="0"/>
              <a:t>-set up a federal banking system (really happened with the Federal Reserve)</a:t>
            </a:r>
          </a:p>
          <a:p>
            <a:r>
              <a:rPr lang="en-US" sz="2400" dirty="0"/>
              <a:t>-Control both parties of politics (did this happen? You decide)</a:t>
            </a:r>
          </a:p>
          <a:p>
            <a:endParaRPr lang="en-US" sz="2400" dirty="0"/>
          </a:p>
          <a:p>
            <a:r>
              <a:rPr lang="en-US" sz="2400" dirty="0"/>
              <a:t>Let’s Be Honest: </a:t>
            </a:r>
            <a:r>
              <a:rPr lang="en-US" sz="2400" b="1" dirty="0"/>
              <a:t>Philip Dru is Edward House</a:t>
            </a:r>
            <a:r>
              <a:rPr lang="en-US" sz="2400" dirty="0"/>
              <a:t>, and he undoubtedly laughed very much to see that even though he published a book outlining his evil plans, yet still America was by-and-large completely ignorant of this reality. </a:t>
            </a:r>
          </a:p>
        </p:txBody>
      </p:sp>
    </p:spTree>
    <p:extLst>
      <p:ext uri="{BB962C8B-B14F-4D97-AF65-F5344CB8AC3E}">
        <p14:creationId xmlns:p14="http://schemas.microsoft.com/office/powerpoint/2010/main" val="318699715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85F0EA-A50E-480F-85F8-CFCF9DEE7B2C}"/>
              </a:ext>
            </a:extLst>
          </p:cNvPr>
          <p:cNvPicPr>
            <a:picLocks noChangeAspect="1"/>
          </p:cNvPicPr>
          <p:nvPr/>
        </p:nvPicPr>
        <p:blipFill>
          <a:blip r:embed="rId2"/>
          <a:stretch>
            <a:fillRect/>
          </a:stretch>
        </p:blipFill>
        <p:spPr>
          <a:xfrm>
            <a:off x="407326" y="2286000"/>
            <a:ext cx="4860000" cy="4572000"/>
          </a:xfrm>
          <a:prstGeom prst="rect">
            <a:avLst/>
          </a:prstGeom>
        </p:spPr>
      </p:pic>
      <p:pic>
        <p:nvPicPr>
          <p:cNvPr id="3" name="Picture 2">
            <a:extLst>
              <a:ext uri="{FF2B5EF4-FFF2-40B4-BE49-F238E27FC236}">
                <a16:creationId xmlns:a16="http://schemas.microsoft.com/office/drawing/2014/main" id="{D211B907-A1CE-4EE4-90E6-4C8B623B61BE}"/>
              </a:ext>
            </a:extLst>
          </p:cNvPr>
          <p:cNvPicPr>
            <a:picLocks noChangeAspect="1"/>
          </p:cNvPicPr>
          <p:nvPr/>
        </p:nvPicPr>
        <p:blipFill>
          <a:blip r:embed="rId3"/>
          <a:stretch>
            <a:fillRect/>
          </a:stretch>
        </p:blipFill>
        <p:spPr>
          <a:xfrm>
            <a:off x="6924675" y="2286000"/>
            <a:ext cx="5267325" cy="4572000"/>
          </a:xfrm>
          <a:prstGeom prst="rect">
            <a:avLst/>
          </a:prstGeom>
        </p:spPr>
      </p:pic>
      <p:sp>
        <p:nvSpPr>
          <p:cNvPr id="6" name="&quot;Not Allowed&quot; Symbol 5">
            <a:extLst>
              <a:ext uri="{FF2B5EF4-FFF2-40B4-BE49-F238E27FC236}">
                <a16:creationId xmlns:a16="http://schemas.microsoft.com/office/drawing/2014/main" id="{D8EFDA26-2368-4908-9809-C4A3A9EFA88E}"/>
              </a:ext>
            </a:extLst>
          </p:cNvPr>
          <p:cNvSpPr/>
          <p:nvPr/>
        </p:nvSpPr>
        <p:spPr>
          <a:xfrm>
            <a:off x="0" y="706583"/>
            <a:ext cx="12192000" cy="7668490"/>
          </a:xfrm>
          <a:prstGeom prst="noSmoking">
            <a:avLst>
              <a:gd name="adj" fmla="val 2841"/>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Diagonal Corners Rounded 4">
            <a:extLst>
              <a:ext uri="{FF2B5EF4-FFF2-40B4-BE49-F238E27FC236}">
                <a16:creationId xmlns:a16="http://schemas.microsoft.com/office/drawing/2014/main" id="{F9501D76-FE03-4EB1-BA4F-56BC79BB64D1}"/>
              </a:ext>
            </a:extLst>
          </p:cNvPr>
          <p:cNvSpPr/>
          <p:nvPr/>
        </p:nvSpPr>
        <p:spPr>
          <a:xfrm>
            <a:off x="407326" y="187035"/>
            <a:ext cx="11209710" cy="2186795"/>
          </a:xfrm>
          <a:prstGeom prst="round2Diag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A1C6A1A-1399-42B9-9AAE-520A321E592F}"/>
              </a:ext>
            </a:extLst>
          </p:cNvPr>
          <p:cNvSpPr txBox="1"/>
          <p:nvPr/>
        </p:nvSpPr>
        <p:spPr>
          <a:xfrm>
            <a:off x="407326" y="311728"/>
            <a:ext cx="11209710" cy="2062103"/>
          </a:xfrm>
          <a:prstGeom prst="rect">
            <a:avLst/>
          </a:prstGeom>
          <a:noFill/>
        </p:spPr>
        <p:txBody>
          <a:bodyPr wrap="square" rtlCol="0">
            <a:spAutoFit/>
          </a:bodyPr>
          <a:lstStyle/>
          <a:p>
            <a:r>
              <a:rPr lang="en-US" sz="3200" dirty="0">
                <a:solidFill>
                  <a:srgbClr val="C00000"/>
                </a:solidFill>
              </a:rPr>
              <a:t>Don’t Fall For It!!!! There is no such thing as Republican or Democrat anymore! These groups are not “For America”. They both do the same things in office, They serve Rome or they end up like JFK, Lincoln, or those Senators that opposed the New Deal</a:t>
            </a:r>
          </a:p>
        </p:txBody>
      </p:sp>
    </p:spTree>
    <p:extLst>
      <p:ext uri="{BB962C8B-B14F-4D97-AF65-F5344CB8AC3E}">
        <p14:creationId xmlns:p14="http://schemas.microsoft.com/office/powerpoint/2010/main" val="242548967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058B16-407F-46B4-9DF1-1AEEDDCD1CE5}"/>
              </a:ext>
            </a:extLst>
          </p:cNvPr>
          <p:cNvPicPr>
            <a:picLocks noChangeAspect="1"/>
          </p:cNvPicPr>
          <p:nvPr/>
        </p:nvPicPr>
        <p:blipFill>
          <a:blip r:embed="rId2"/>
          <a:stretch>
            <a:fillRect/>
          </a:stretch>
        </p:blipFill>
        <p:spPr>
          <a:xfrm>
            <a:off x="0" y="0"/>
            <a:ext cx="4287615" cy="3934924"/>
          </a:xfrm>
          <a:prstGeom prst="rect">
            <a:avLst/>
          </a:prstGeom>
        </p:spPr>
      </p:pic>
      <p:pic>
        <p:nvPicPr>
          <p:cNvPr id="3" name="Picture 2">
            <a:extLst>
              <a:ext uri="{FF2B5EF4-FFF2-40B4-BE49-F238E27FC236}">
                <a16:creationId xmlns:a16="http://schemas.microsoft.com/office/drawing/2014/main" id="{69536E17-FA8D-4A17-A048-FE45C74DD95D}"/>
              </a:ext>
            </a:extLst>
          </p:cNvPr>
          <p:cNvPicPr>
            <a:picLocks noChangeAspect="1"/>
          </p:cNvPicPr>
          <p:nvPr/>
        </p:nvPicPr>
        <p:blipFill>
          <a:blip r:embed="rId3"/>
          <a:stretch>
            <a:fillRect/>
          </a:stretch>
        </p:blipFill>
        <p:spPr>
          <a:xfrm>
            <a:off x="9605885" y="2107552"/>
            <a:ext cx="2932127" cy="2946156"/>
          </a:xfrm>
          <a:prstGeom prst="rect">
            <a:avLst/>
          </a:prstGeom>
        </p:spPr>
      </p:pic>
      <p:pic>
        <p:nvPicPr>
          <p:cNvPr id="4" name="Picture 3">
            <a:extLst>
              <a:ext uri="{FF2B5EF4-FFF2-40B4-BE49-F238E27FC236}">
                <a16:creationId xmlns:a16="http://schemas.microsoft.com/office/drawing/2014/main" id="{DF8A92AB-1574-4E1B-B586-6FE6D03F6D8A}"/>
              </a:ext>
            </a:extLst>
          </p:cNvPr>
          <p:cNvPicPr>
            <a:picLocks noChangeAspect="1"/>
          </p:cNvPicPr>
          <p:nvPr/>
        </p:nvPicPr>
        <p:blipFill>
          <a:blip r:embed="rId4"/>
          <a:stretch>
            <a:fillRect/>
          </a:stretch>
        </p:blipFill>
        <p:spPr>
          <a:xfrm>
            <a:off x="5231908" y="1214284"/>
            <a:ext cx="3340305" cy="3173290"/>
          </a:xfrm>
          <a:prstGeom prst="rect">
            <a:avLst/>
          </a:prstGeom>
        </p:spPr>
      </p:pic>
      <p:sp>
        <p:nvSpPr>
          <p:cNvPr id="5" name="Arrow: Curved Down 4">
            <a:extLst>
              <a:ext uri="{FF2B5EF4-FFF2-40B4-BE49-F238E27FC236}">
                <a16:creationId xmlns:a16="http://schemas.microsoft.com/office/drawing/2014/main" id="{908E35F4-2E8C-4A83-8A0E-1837F8250FFA}"/>
              </a:ext>
            </a:extLst>
          </p:cNvPr>
          <p:cNvSpPr/>
          <p:nvPr/>
        </p:nvSpPr>
        <p:spPr>
          <a:xfrm rot="572589">
            <a:off x="4008816" y="197931"/>
            <a:ext cx="2487386" cy="1193981"/>
          </a:xfrm>
          <a:prstGeom prst="curvedDownArrow">
            <a:avLst>
              <a:gd name="adj1" fmla="val 24291"/>
              <a:gd name="adj2" fmla="val 46023"/>
              <a:gd name="adj3" fmla="val 31950"/>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6" name="Arrow: Curved Down 5">
            <a:extLst>
              <a:ext uri="{FF2B5EF4-FFF2-40B4-BE49-F238E27FC236}">
                <a16:creationId xmlns:a16="http://schemas.microsoft.com/office/drawing/2014/main" id="{99506B1E-72C5-4E2B-A526-8F4E7AC2BABD}"/>
              </a:ext>
            </a:extLst>
          </p:cNvPr>
          <p:cNvSpPr/>
          <p:nvPr/>
        </p:nvSpPr>
        <p:spPr>
          <a:xfrm rot="528235">
            <a:off x="8068006" y="671238"/>
            <a:ext cx="2897002" cy="1338963"/>
          </a:xfrm>
          <a:prstGeom prst="curvedDownArrow">
            <a:avLst>
              <a:gd name="adj1" fmla="val 24291"/>
              <a:gd name="adj2" fmla="val 46023"/>
              <a:gd name="adj3" fmla="val 31950"/>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A31098B3-6965-460D-B1EC-D15A75662B7D}"/>
              </a:ext>
            </a:extLst>
          </p:cNvPr>
          <p:cNvSpPr txBox="1"/>
          <p:nvPr/>
        </p:nvSpPr>
        <p:spPr>
          <a:xfrm>
            <a:off x="25881" y="4304888"/>
            <a:ext cx="10453255" cy="2677656"/>
          </a:xfrm>
          <a:prstGeom prst="rect">
            <a:avLst/>
          </a:prstGeom>
          <a:noFill/>
        </p:spPr>
        <p:txBody>
          <a:bodyPr wrap="square" rtlCol="0">
            <a:spAutoFit/>
          </a:bodyPr>
          <a:lstStyle/>
          <a:p>
            <a:r>
              <a:rPr lang="en-US" sz="2800" b="1" dirty="0"/>
              <a:t>If Woodrow Wilson was controlled by Edward Mandell House, and House worked for the Rothschilds, and the Rothschilds work for the Vatican then…</a:t>
            </a:r>
          </a:p>
          <a:p>
            <a:endParaRPr lang="en-US" sz="2800" b="1" dirty="0"/>
          </a:p>
          <a:p>
            <a:r>
              <a:rPr lang="en-US" sz="2800" b="1" u="sng" dirty="0">
                <a:solidFill>
                  <a:srgbClr val="C00000"/>
                </a:solidFill>
              </a:rPr>
              <a:t>Edward House worked for the Vatican, and the Vatican controlled Woodrow Wilson!</a:t>
            </a:r>
          </a:p>
        </p:txBody>
      </p:sp>
    </p:spTree>
    <p:extLst>
      <p:ext uri="{BB962C8B-B14F-4D97-AF65-F5344CB8AC3E}">
        <p14:creationId xmlns:p14="http://schemas.microsoft.com/office/powerpoint/2010/main" val="256197403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2A9112-D049-454E-8A7C-7D8CF1AA3AC8}"/>
              </a:ext>
            </a:extLst>
          </p:cNvPr>
          <p:cNvPicPr>
            <a:picLocks noChangeAspect="1"/>
          </p:cNvPicPr>
          <p:nvPr/>
        </p:nvPicPr>
        <p:blipFill rotWithShape="1">
          <a:blip r:embed="rId2"/>
          <a:srcRect t="12380" b="29631"/>
          <a:stretch/>
        </p:blipFill>
        <p:spPr>
          <a:xfrm>
            <a:off x="20" y="10"/>
            <a:ext cx="12191980" cy="6857990"/>
          </a:xfrm>
          <a:prstGeom prst="rect">
            <a:avLst/>
          </a:prstGeom>
        </p:spPr>
      </p:pic>
    </p:spTree>
    <p:extLst>
      <p:ext uri="{BB962C8B-B14F-4D97-AF65-F5344CB8AC3E}">
        <p14:creationId xmlns:p14="http://schemas.microsoft.com/office/powerpoint/2010/main" val="213359393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8B8869-79A2-42DB-82C0-59B6B986D570}"/>
              </a:ext>
            </a:extLst>
          </p:cNvPr>
          <p:cNvPicPr>
            <a:picLocks noChangeAspect="1"/>
          </p:cNvPicPr>
          <p:nvPr/>
        </p:nvPicPr>
        <p:blipFill>
          <a:blip r:embed="rId2"/>
          <a:stretch>
            <a:fillRect/>
          </a:stretch>
        </p:blipFill>
        <p:spPr>
          <a:xfrm>
            <a:off x="7268307" y="-4284"/>
            <a:ext cx="3235571" cy="3235571"/>
          </a:xfrm>
          <a:prstGeom prst="rect">
            <a:avLst/>
          </a:prstGeom>
        </p:spPr>
      </p:pic>
      <p:sp>
        <p:nvSpPr>
          <p:cNvPr id="4" name="TextBox 3">
            <a:extLst>
              <a:ext uri="{FF2B5EF4-FFF2-40B4-BE49-F238E27FC236}">
                <a16:creationId xmlns:a16="http://schemas.microsoft.com/office/drawing/2014/main" id="{CC781087-EE81-46C3-864F-B62667257E45}"/>
              </a:ext>
            </a:extLst>
          </p:cNvPr>
          <p:cNvSpPr txBox="1"/>
          <p:nvPr/>
        </p:nvSpPr>
        <p:spPr>
          <a:xfrm>
            <a:off x="5474973" y="3231287"/>
            <a:ext cx="6717027" cy="3539430"/>
          </a:xfrm>
          <a:prstGeom prst="rect">
            <a:avLst/>
          </a:prstGeom>
          <a:noFill/>
        </p:spPr>
        <p:txBody>
          <a:bodyPr wrap="square" rtlCol="0">
            <a:spAutoFit/>
          </a:bodyPr>
          <a:lstStyle/>
          <a:p>
            <a:r>
              <a:rPr lang="en-US" sz="2700" dirty="0">
                <a:solidFill>
                  <a:srgbClr val="C00000"/>
                </a:solidFill>
              </a:rPr>
              <a:t>Americans DID NOT like the idea of the League of Nations. The Senate refused to approve the idea as well, because of the rally of a few patriotic Senators. Wilson opposed the Senate on this so much that he began to campaign for public approval, but he was cut short due to the first stroke in a series that would plague the rest of his presidency.</a:t>
            </a:r>
          </a:p>
        </p:txBody>
      </p:sp>
      <p:pic>
        <p:nvPicPr>
          <p:cNvPr id="5" name="Picture 4">
            <a:extLst>
              <a:ext uri="{FF2B5EF4-FFF2-40B4-BE49-F238E27FC236}">
                <a16:creationId xmlns:a16="http://schemas.microsoft.com/office/drawing/2014/main" id="{B7D8B16C-D0A2-4CE6-BDFA-A5457659F7E4}"/>
              </a:ext>
            </a:extLst>
          </p:cNvPr>
          <p:cNvPicPr>
            <a:picLocks noChangeAspect="1"/>
          </p:cNvPicPr>
          <p:nvPr/>
        </p:nvPicPr>
        <p:blipFill>
          <a:blip r:embed="rId3"/>
          <a:stretch>
            <a:fillRect/>
          </a:stretch>
        </p:blipFill>
        <p:spPr>
          <a:xfrm>
            <a:off x="0" y="0"/>
            <a:ext cx="5474973" cy="6770717"/>
          </a:xfrm>
          <a:prstGeom prst="rect">
            <a:avLst/>
          </a:prstGeom>
        </p:spPr>
      </p:pic>
    </p:spTree>
    <p:extLst>
      <p:ext uri="{BB962C8B-B14F-4D97-AF65-F5344CB8AC3E}">
        <p14:creationId xmlns:p14="http://schemas.microsoft.com/office/powerpoint/2010/main" val="289587484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 Equal 1">
            <a:extLst>
              <a:ext uri="{FF2B5EF4-FFF2-40B4-BE49-F238E27FC236}">
                <a16:creationId xmlns:a16="http://schemas.microsoft.com/office/drawing/2014/main" id="{0BFC7429-6FED-4037-957A-206A4BCFEFFE}"/>
              </a:ext>
            </a:extLst>
          </p:cNvPr>
          <p:cNvSpPr/>
          <p:nvPr/>
        </p:nvSpPr>
        <p:spPr>
          <a:xfrm>
            <a:off x="4771292" y="716400"/>
            <a:ext cx="2649415" cy="1406769"/>
          </a:xfrm>
          <a:prstGeom prst="mathNotEqual">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7E8F5EE3-278D-4AE8-8E78-D231AE2A1125}"/>
              </a:ext>
            </a:extLst>
          </p:cNvPr>
          <p:cNvSpPr txBox="1"/>
          <p:nvPr/>
        </p:nvSpPr>
        <p:spPr>
          <a:xfrm>
            <a:off x="0" y="3198048"/>
            <a:ext cx="5310553" cy="2215991"/>
          </a:xfrm>
          <a:prstGeom prst="rect">
            <a:avLst/>
          </a:prstGeom>
          <a:noFill/>
          <a:effectLst>
            <a:outerShdw blurRad="76200" dir="13500000" sy="23000" kx="1200000" algn="br" rotWithShape="0">
              <a:prstClr val="black">
                <a:alpha val="20000"/>
              </a:prstClr>
            </a:outerShdw>
          </a:effectLst>
        </p:spPr>
        <p:txBody>
          <a:bodyPr wrap="square" rtlCol="0">
            <a:spAutoFit/>
          </a:bodyPr>
          <a:lstStyle/>
          <a:p>
            <a:r>
              <a:rPr lang="en-US" sz="13800" dirty="0">
                <a:latin typeface="Cooper Black" panose="0208090404030B020404" pitchFamily="18" charset="0"/>
              </a:rPr>
              <a:t>WWII</a:t>
            </a:r>
          </a:p>
        </p:txBody>
      </p:sp>
      <p:pic>
        <p:nvPicPr>
          <p:cNvPr id="8" name="Picture 7">
            <a:extLst>
              <a:ext uri="{FF2B5EF4-FFF2-40B4-BE49-F238E27FC236}">
                <a16:creationId xmlns:a16="http://schemas.microsoft.com/office/drawing/2014/main" id="{39D1FBC0-9581-4942-99BE-1C46149197BB}"/>
              </a:ext>
            </a:extLst>
          </p:cNvPr>
          <p:cNvPicPr>
            <a:picLocks noChangeAspect="1"/>
          </p:cNvPicPr>
          <p:nvPr/>
        </p:nvPicPr>
        <p:blipFill>
          <a:blip r:embed="rId2"/>
          <a:stretch>
            <a:fillRect/>
          </a:stretch>
        </p:blipFill>
        <p:spPr>
          <a:xfrm>
            <a:off x="-797970" y="-110949"/>
            <a:ext cx="6486706" cy="3700593"/>
          </a:xfrm>
          <a:prstGeom prst="rect">
            <a:avLst/>
          </a:prstGeom>
        </p:spPr>
      </p:pic>
      <p:sp>
        <p:nvSpPr>
          <p:cNvPr id="9" name="Equals 8">
            <a:extLst>
              <a:ext uri="{FF2B5EF4-FFF2-40B4-BE49-F238E27FC236}">
                <a16:creationId xmlns:a16="http://schemas.microsoft.com/office/drawing/2014/main" id="{426584C8-CD1B-48AB-AB43-15C23540E613}"/>
              </a:ext>
            </a:extLst>
          </p:cNvPr>
          <p:cNvSpPr/>
          <p:nvPr/>
        </p:nvSpPr>
        <p:spPr>
          <a:xfrm>
            <a:off x="5006554" y="3480940"/>
            <a:ext cx="2203938" cy="1563409"/>
          </a:xfrm>
          <a:prstGeom prst="mathEqual">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Picture 9">
            <a:extLst>
              <a:ext uri="{FF2B5EF4-FFF2-40B4-BE49-F238E27FC236}">
                <a16:creationId xmlns:a16="http://schemas.microsoft.com/office/drawing/2014/main" id="{AE6A03AB-E49C-4FAC-A18F-BE6301113794}"/>
              </a:ext>
            </a:extLst>
          </p:cNvPr>
          <p:cNvPicPr>
            <a:picLocks noChangeAspect="1"/>
          </p:cNvPicPr>
          <p:nvPr/>
        </p:nvPicPr>
        <p:blipFill>
          <a:blip r:embed="rId3"/>
          <a:stretch>
            <a:fillRect/>
          </a:stretch>
        </p:blipFill>
        <p:spPr>
          <a:xfrm>
            <a:off x="7420707" y="0"/>
            <a:ext cx="2909411" cy="2909411"/>
          </a:xfrm>
          <a:prstGeom prst="rect">
            <a:avLst/>
          </a:prstGeom>
        </p:spPr>
      </p:pic>
      <p:pic>
        <p:nvPicPr>
          <p:cNvPr id="11" name="Picture 10">
            <a:extLst>
              <a:ext uri="{FF2B5EF4-FFF2-40B4-BE49-F238E27FC236}">
                <a16:creationId xmlns:a16="http://schemas.microsoft.com/office/drawing/2014/main" id="{CFFFAEC1-2404-45B4-8803-31D7030E08B0}"/>
              </a:ext>
            </a:extLst>
          </p:cNvPr>
          <p:cNvPicPr>
            <a:picLocks noChangeAspect="1"/>
          </p:cNvPicPr>
          <p:nvPr/>
        </p:nvPicPr>
        <p:blipFill>
          <a:blip r:embed="rId4"/>
          <a:stretch>
            <a:fillRect/>
          </a:stretch>
        </p:blipFill>
        <p:spPr>
          <a:xfrm>
            <a:off x="7424490" y="3198048"/>
            <a:ext cx="3022763" cy="2909410"/>
          </a:xfrm>
          <a:prstGeom prst="rect">
            <a:avLst/>
          </a:prstGeom>
        </p:spPr>
      </p:pic>
      <p:sp>
        <p:nvSpPr>
          <p:cNvPr id="12" name="TextBox 11">
            <a:extLst>
              <a:ext uri="{FF2B5EF4-FFF2-40B4-BE49-F238E27FC236}">
                <a16:creationId xmlns:a16="http://schemas.microsoft.com/office/drawing/2014/main" id="{96219D0D-E6ED-4009-A135-589B20119E75}"/>
              </a:ext>
            </a:extLst>
          </p:cNvPr>
          <p:cNvSpPr txBox="1"/>
          <p:nvPr/>
        </p:nvSpPr>
        <p:spPr>
          <a:xfrm>
            <a:off x="-15504" y="6239832"/>
            <a:ext cx="12192000" cy="692497"/>
          </a:xfrm>
          <a:prstGeom prst="rect">
            <a:avLst/>
          </a:prstGeom>
          <a:noFill/>
        </p:spPr>
        <p:txBody>
          <a:bodyPr wrap="square" rtlCol="0">
            <a:spAutoFit/>
          </a:bodyPr>
          <a:lstStyle/>
          <a:p>
            <a:r>
              <a:rPr lang="en-US" sz="3900" b="1" i="1" dirty="0">
                <a:solidFill>
                  <a:srgbClr val="C00000"/>
                </a:solidFill>
                <a:effectLst>
                  <a:outerShdw blurRad="38100" dist="38100" dir="2700000" algn="tl">
                    <a:srgbClr val="000000">
                      <a:alpha val="43137"/>
                    </a:srgbClr>
                  </a:outerShdw>
                </a:effectLst>
              </a:rPr>
              <a:t>The Jesuit Mission Accomplished in the Second World War</a:t>
            </a:r>
          </a:p>
        </p:txBody>
      </p:sp>
    </p:spTree>
    <p:extLst>
      <p:ext uri="{BB962C8B-B14F-4D97-AF65-F5344CB8AC3E}">
        <p14:creationId xmlns:p14="http://schemas.microsoft.com/office/powerpoint/2010/main" val="145154473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32651E-F7CA-4BD7-AA8B-B623B6512BD1}"/>
              </a:ext>
            </a:extLst>
          </p:cNvPr>
          <p:cNvPicPr>
            <a:picLocks noChangeAspect="1"/>
          </p:cNvPicPr>
          <p:nvPr/>
        </p:nvPicPr>
        <p:blipFill>
          <a:blip r:embed="rId2"/>
          <a:stretch>
            <a:fillRect/>
          </a:stretch>
        </p:blipFill>
        <p:spPr>
          <a:xfrm>
            <a:off x="-1" y="769441"/>
            <a:ext cx="3753591" cy="4763440"/>
          </a:xfrm>
          <a:prstGeom prst="rect">
            <a:avLst/>
          </a:prstGeom>
        </p:spPr>
      </p:pic>
      <p:sp>
        <p:nvSpPr>
          <p:cNvPr id="3" name="TextBox 2">
            <a:extLst>
              <a:ext uri="{FF2B5EF4-FFF2-40B4-BE49-F238E27FC236}">
                <a16:creationId xmlns:a16="http://schemas.microsoft.com/office/drawing/2014/main" id="{92CE516A-C9F5-4B52-9F9D-ABFFD99B4915}"/>
              </a:ext>
            </a:extLst>
          </p:cNvPr>
          <p:cNvSpPr txBox="1"/>
          <p:nvPr/>
        </p:nvSpPr>
        <p:spPr>
          <a:xfrm>
            <a:off x="-1" y="5532881"/>
            <a:ext cx="5133109" cy="1384995"/>
          </a:xfrm>
          <a:prstGeom prst="rect">
            <a:avLst/>
          </a:prstGeom>
          <a:noFill/>
        </p:spPr>
        <p:txBody>
          <a:bodyPr wrap="square" rtlCol="0">
            <a:spAutoFit/>
          </a:bodyPr>
          <a:lstStyle/>
          <a:p>
            <a:r>
              <a:rPr lang="en-US" sz="2800" b="1" dirty="0"/>
              <a:t>John Foster Dulles </a:t>
            </a:r>
            <a:r>
              <a:rPr lang="en-US" sz="2800" dirty="0"/>
              <a:t>(1888-1959): Secretary of State under Eisenhower from 1953-1959</a:t>
            </a:r>
          </a:p>
        </p:txBody>
      </p:sp>
      <p:sp>
        <p:nvSpPr>
          <p:cNvPr id="4" name="TextBox 3">
            <a:extLst>
              <a:ext uri="{FF2B5EF4-FFF2-40B4-BE49-F238E27FC236}">
                <a16:creationId xmlns:a16="http://schemas.microsoft.com/office/drawing/2014/main" id="{B2C3DE42-669D-4D66-B53E-4860EF791E17}"/>
              </a:ext>
            </a:extLst>
          </p:cNvPr>
          <p:cNvSpPr txBox="1"/>
          <p:nvPr/>
        </p:nvSpPr>
        <p:spPr>
          <a:xfrm>
            <a:off x="665019" y="0"/>
            <a:ext cx="10972800" cy="1446550"/>
          </a:xfrm>
          <a:prstGeom prst="rect">
            <a:avLst/>
          </a:prstGeom>
          <a:noFill/>
        </p:spPr>
        <p:txBody>
          <a:bodyPr wrap="square" rtlCol="0">
            <a:spAutoFit/>
          </a:bodyPr>
          <a:lstStyle/>
          <a:p>
            <a:pPr algn="ctr"/>
            <a:r>
              <a:rPr lang="en-US" sz="4400" b="1" dirty="0">
                <a:solidFill>
                  <a:srgbClr val="C00000"/>
                </a:solidFill>
                <a:effectLst>
                  <a:outerShdw blurRad="38100" dist="38100" dir="2700000" algn="tl">
                    <a:srgbClr val="000000">
                      <a:alpha val="43137"/>
                    </a:srgbClr>
                  </a:outerShdw>
                </a:effectLst>
                <a:latin typeface="Baskerville Old Face" panose="02020602080505020303" pitchFamily="18" charset="0"/>
              </a:rPr>
              <a:t>Assembling Edward Mandell House’s Team… The Dulles Brothers</a:t>
            </a:r>
          </a:p>
        </p:txBody>
      </p:sp>
      <p:pic>
        <p:nvPicPr>
          <p:cNvPr id="5" name="Picture 4">
            <a:extLst>
              <a:ext uri="{FF2B5EF4-FFF2-40B4-BE49-F238E27FC236}">
                <a16:creationId xmlns:a16="http://schemas.microsoft.com/office/drawing/2014/main" id="{B23441FD-4892-44C0-A9AA-56C05718F077}"/>
              </a:ext>
            </a:extLst>
          </p:cNvPr>
          <p:cNvPicPr>
            <a:picLocks noChangeAspect="1"/>
          </p:cNvPicPr>
          <p:nvPr/>
        </p:nvPicPr>
        <p:blipFill rotWithShape="1">
          <a:blip r:embed="rId3"/>
          <a:srcRect b="8315"/>
          <a:stretch/>
        </p:blipFill>
        <p:spPr>
          <a:xfrm>
            <a:off x="8716295" y="723275"/>
            <a:ext cx="3475705" cy="4763440"/>
          </a:xfrm>
          <a:prstGeom prst="rect">
            <a:avLst/>
          </a:prstGeom>
        </p:spPr>
      </p:pic>
      <p:sp>
        <p:nvSpPr>
          <p:cNvPr id="6" name="TextBox 5">
            <a:extLst>
              <a:ext uri="{FF2B5EF4-FFF2-40B4-BE49-F238E27FC236}">
                <a16:creationId xmlns:a16="http://schemas.microsoft.com/office/drawing/2014/main" id="{5643DB1A-2C87-4D94-828B-A6B5FBC83BE5}"/>
              </a:ext>
            </a:extLst>
          </p:cNvPr>
          <p:cNvSpPr txBox="1"/>
          <p:nvPr/>
        </p:nvSpPr>
        <p:spPr>
          <a:xfrm>
            <a:off x="7347265" y="5532881"/>
            <a:ext cx="5133109" cy="954107"/>
          </a:xfrm>
          <a:prstGeom prst="rect">
            <a:avLst/>
          </a:prstGeom>
          <a:noFill/>
        </p:spPr>
        <p:txBody>
          <a:bodyPr wrap="square" rtlCol="0">
            <a:spAutoFit/>
          </a:bodyPr>
          <a:lstStyle/>
          <a:p>
            <a:pPr algn="ctr"/>
            <a:r>
              <a:rPr lang="en-US" sz="2800" b="1" dirty="0"/>
              <a:t>Allen Dulles </a:t>
            </a:r>
            <a:r>
              <a:rPr lang="en-US" sz="2800" dirty="0"/>
              <a:t>(1893-1969): Director of CIA from 1953-1961</a:t>
            </a:r>
          </a:p>
        </p:txBody>
      </p:sp>
      <p:pic>
        <p:nvPicPr>
          <p:cNvPr id="7" name="Picture 6">
            <a:extLst>
              <a:ext uri="{FF2B5EF4-FFF2-40B4-BE49-F238E27FC236}">
                <a16:creationId xmlns:a16="http://schemas.microsoft.com/office/drawing/2014/main" id="{59CAE6B1-8D69-43D7-BB07-1587CDF83BC1}"/>
              </a:ext>
            </a:extLst>
          </p:cNvPr>
          <p:cNvPicPr>
            <a:picLocks noChangeAspect="1"/>
          </p:cNvPicPr>
          <p:nvPr/>
        </p:nvPicPr>
        <p:blipFill>
          <a:blip r:embed="rId4"/>
          <a:stretch>
            <a:fillRect/>
          </a:stretch>
        </p:blipFill>
        <p:spPr>
          <a:xfrm>
            <a:off x="4500223" y="1492716"/>
            <a:ext cx="3191554" cy="3429000"/>
          </a:xfrm>
          <a:prstGeom prst="rect">
            <a:avLst/>
          </a:prstGeom>
        </p:spPr>
      </p:pic>
    </p:spTree>
    <p:extLst>
      <p:ext uri="{BB962C8B-B14F-4D97-AF65-F5344CB8AC3E}">
        <p14:creationId xmlns:p14="http://schemas.microsoft.com/office/powerpoint/2010/main" val="424208934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43CF46-C8AB-4C56-BBF2-1E4610F4D059}"/>
              </a:ext>
            </a:extLst>
          </p:cNvPr>
          <p:cNvPicPr>
            <a:picLocks noChangeAspect="1"/>
          </p:cNvPicPr>
          <p:nvPr/>
        </p:nvPicPr>
        <p:blipFill rotWithShape="1">
          <a:blip r:embed="rId2"/>
          <a:srcRect t="4674" b="17740"/>
          <a:stretch/>
        </p:blipFill>
        <p:spPr>
          <a:xfrm>
            <a:off x="20" y="10"/>
            <a:ext cx="12191980" cy="6857990"/>
          </a:xfrm>
          <a:prstGeom prst="rect">
            <a:avLst/>
          </a:prstGeom>
        </p:spPr>
      </p:pic>
    </p:spTree>
    <p:extLst>
      <p:ext uri="{BB962C8B-B14F-4D97-AF65-F5344CB8AC3E}">
        <p14:creationId xmlns:p14="http://schemas.microsoft.com/office/powerpoint/2010/main" val="33766435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93FE2B-6C26-45DD-8E6D-FA52C2FA57B6}"/>
              </a:ext>
            </a:extLst>
          </p:cNvPr>
          <p:cNvPicPr>
            <a:picLocks noChangeAspect="1"/>
          </p:cNvPicPr>
          <p:nvPr/>
        </p:nvPicPr>
        <p:blipFill>
          <a:blip r:embed="rId2"/>
          <a:stretch>
            <a:fillRect/>
          </a:stretch>
        </p:blipFill>
        <p:spPr>
          <a:xfrm>
            <a:off x="94915" y="1821688"/>
            <a:ext cx="5915025" cy="3686175"/>
          </a:xfrm>
          <a:prstGeom prst="rect">
            <a:avLst/>
          </a:prstGeom>
        </p:spPr>
      </p:pic>
      <p:sp>
        <p:nvSpPr>
          <p:cNvPr id="3" name="TextBox 2">
            <a:extLst>
              <a:ext uri="{FF2B5EF4-FFF2-40B4-BE49-F238E27FC236}">
                <a16:creationId xmlns:a16="http://schemas.microsoft.com/office/drawing/2014/main" id="{B696008F-BFCF-4F5E-90A1-E63FF8D8693A}"/>
              </a:ext>
            </a:extLst>
          </p:cNvPr>
          <p:cNvSpPr txBox="1"/>
          <p:nvPr/>
        </p:nvSpPr>
        <p:spPr>
          <a:xfrm>
            <a:off x="328244" y="375138"/>
            <a:ext cx="5228492" cy="1446550"/>
          </a:xfrm>
          <a:prstGeom prst="rect">
            <a:avLst/>
          </a:prstGeom>
          <a:noFill/>
        </p:spPr>
        <p:txBody>
          <a:bodyPr wrap="square" rtlCol="0">
            <a:spAutoFit/>
          </a:bodyPr>
          <a:lstStyle/>
          <a:p>
            <a:pPr algn="ctr"/>
            <a:r>
              <a:rPr lang="en-US" sz="4400" dirty="0">
                <a:effectLst>
                  <a:outerShdw blurRad="38100" dist="38100" dir="2700000" algn="tl">
                    <a:srgbClr val="000000">
                      <a:alpha val="43137"/>
                    </a:srgbClr>
                  </a:outerShdw>
                </a:effectLst>
              </a:rPr>
              <a:t>The United States (1921-Present)</a:t>
            </a:r>
          </a:p>
        </p:txBody>
      </p:sp>
      <p:sp>
        <p:nvSpPr>
          <p:cNvPr id="4" name="TextBox 3">
            <a:extLst>
              <a:ext uri="{FF2B5EF4-FFF2-40B4-BE49-F238E27FC236}">
                <a16:creationId xmlns:a16="http://schemas.microsoft.com/office/drawing/2014/main" id="{37BE46CC-9F4F-40CC-9696-709C14284F51}"/>
              </a:ext>
            </a:extLst>
          </p:cNvPr>
          <p:cNvSpPr txBox="1"/>
          <p:nvPr/>
        </p:nvSpPr>
        <p:spPr>
          <a:xfrm>
            <a:off x="6463145" y="375138"/>
            <a:ext cx="5400611" cy="1446550"/>
          </a:xfrm>
          <a:prstGeom prst="rect">
            <a:avLst/>
          </a:prstGeom>
          <a:noFill/>
        </p:spPr>
        <p:txBody>
          <a:bodyPr wrap="square" rtlCol="0">
            <a:spAutoFit/>
          </a:bodyPr>
          <a:lstStyle/>
          <a:p>
            <a:pPr algn="ctr"/>
            <a:r>
              <a:rPr lang="en-US" sz="4400" dirty="0">
                <a:effectLst>
                  <a:outerShdw blurRad="38100" dist="38100" dir="2700000" algn="tl">
                    <a:srgbClr val="000000">
                      <a:alpha val="43137"/>
                    </a:srgbClr>
                  </a:outerShdw>
                </a:effectLst>
              </a:rPr>
              <a:t>Great Britain (1920-Present)</a:t>
            </a:r>
          </a:p>
        </p:txBody>
      </p:sp>
      <p:pic>
        <p:nvPicPr>
          <p:cNvPr id="5" name="Picture 4">
            <a:extLst>
              <a:ext uri="{FF2B5EF4-FFF2-40B4-BE49-F238E27FC236}">
                <a16:creationId xmlns:a16="http://schemas.microsoft.com/office/drawing/2014/main" id="{8561F5A3-E63F-4370-B0D9-A6393C8E8476}"/>
              </a:ext>
            </a:extLst>
          </p:cNvPr>
          <p:cNvPicPr>
            <a:picLocks noChangeAspect="1"/>
          </p:cNvPicPr>
          <p:nvPr/>
        </p:nvPicPr>
        <p:blipFill>
          <a:blip r:embed="rId3"/>
          <a:stretch>
            <a:fillRect/>
          </a:stretch>
        </p:blipFill>
        <p:spPr>
          <a:xfrm>
            <a:off x="7280130" y="1821688"/>
            <a:ext cx="3831647" cy="3831647"/>
          </a:xfrm>
          <a:prstGeom prst="rect">
            <a:avLst/>
          </a:prstGeom>
        </p:spPr>
      </p:pic>
      <p:sp>
        <p:nvSpPr>
          <p:cNvPr id="7" name="TextBox 6">
            <a:extLst>
              <a:ext uri="{FF2B5EF4-FFF2-40B4-BE49-F238E27FC236}">
                <a16:creationId xmlns:a16="http://schemas.microsoft.com/office/drawing/2014/main" id="{98E10FC6-77F9-4137-A8DD-BBD417162BD5}"/>
              </a:ext>
            </a:extLst>
          </p:cNvPr>
          <p:cNvSpPr txBox="1"/>
          <p:nvPr/>
        </p:nvSpPr>
        <p:spPr>
          <a:xfrm>
            <a:off x="7012531" y="5611771"/>
            <a:ext cx="4301837" cy="1077218"/>
          </a:xfrm>
          <a:prstGeom prst="rect">
            <a:avLst/>
          </a:prstGeom>
          <a:noFill/>
        </p:spPr>
        <p:txBody>
          <a:bodyPr wrap="square" rtlCol="0">
            <a:spAutoFit/>
          </a:bodyPr>
          <a:lstStyle/>
          <a:p>
            <a:pPr algn="ctr"/>
            <a:r>
              <a:rPr lang="en-US" sz="3200" dirty="0"/>
              <a:t>Also Known As </a:t>
            </a:r>
            <a:r>
              <a:rPr lang="en-US" sz="3200" b="1" dirty="0"/>
              <a:t>“Chatham House</a:t>
            </a:r>
            <a:r>
              <a:rPr lang="en-US" sz="3200" dirty="0"/>
              <a:t>”</a:t>
            </a:r>
          </a:p>
        </p:txBody>
      </p:sp>
    </p:spTree>
    <p:extLst>
      <p:ext uri="{BB962C8B-B14F-4D97-AF65-F5344CB8AC3E}">
        <p14:creationId xmlns:p14="http://schemas.microsoft.com/office/powerpoint/2010/main" val="64608035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lose up of a piece of paper&#10;&#10;Description generated with high confidence">
            <a:extLst>
              <a:ext uri="{FF2B5EF4-FFF2-40B4-BE49-F238E27FC236}">
                <a16:creationId xmlns:a16="http://schemas.microsoft.com/office/drawing/2014/main" id="{EA26A44D-A4B0-4A5B-B4CF-5E684DF906A4}"/>
              </a:ext>
            </a:extLst>
          </p:cNvPr>
          <p:cNvPicPr>
            <a:picLocks noChangeAspect="1"/>
          </p:cNvPicPr>
          <p:nvPr/>
        </p:nvPicPr>
        <p:blipFill rotWithShape="1">
          <a:blip r:embed="rId2"/>
          <a:srcRect l="3804" r="5086" b="1"/>
          <a:stretch/>
        </p:blipFill>
        <p:spPr>
          <a:xfrm>
            <a:off x="20" y="10"/>
            <a:ext cx="12191980" cy="6857990"/>
          </a:xfrm>
          <a:prstGeom prst="rect">
            <a:avLst/>
          </a:prstGeom>
        </p:spPr>
      </p:pic>
    </p:spTree>
    <p:extLst>
      <p:ext uri="{BB962C8B-B14F-4D97-AF65-F5344CB8AC3E}">
        <p14:creationId xmlns:p14="http://schemas.microsoft.com/office/powerpoint/2010/main" val="106892928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3C7516-8F75-46FB-A90F-FD1C6950F73D}"/>
              </a:ext>
            </a:extLst>
          </p:cNvPr>
          <p:cNvPicPr>
            <a:picLocks noChangeAspect="1"/>
          </p:cNvPicPr>
          <p:nvPr/>
        </p:nvPicPr>
        <p:blipFill>
          <a:blip r:embed="rId2"/>
          <a:stretch>
            <a:fillRect/>
          </a:stretch>
        </p:blipFill>
        <p:spPr>
          <a:xfrm>
            <a:off x="6441830" y="1358572"/>
            <a:ext cx="4385735" cy="4385735"/>
          </a:xfrm>
          <a:prstGeom prst="rect">
            <a:avLst/>
          </a:prstGeom>
        </p:spPr>
      </p:pic>
      <p:sp>
        <p:nvSpPr>
          <p:cNvPr id="3" name="TextBox 2">
            <a:extLst>
              <a:ext uri="{FF2B5EF4-FFF2-40B4-BE49-F238E27FC236}">
                <a16:creationId xmlns:a16="http://schemas.microsoft.com/office/drawing/2014/main" id="{EDC1F31B-AE8B-447C-89EF-087769D9ABDB}"/>
              </a:ext>
            </a:extLst>
          </p:cNvPr>
          <p:cNvSpPr txBox="1"/>
          <p:nvPr/>
        </p:nvSpPr>
        <p:spPr>
          <a:xfrm>
            <a:off x="656548" y="281354"/>
            <a:ext cx="10878959" cy="1569660"/>
          </a:xfrm>
          <a:prstGeom prst="rect">
            <a:avLst/>
          </a:prstGeom>
          <a:noFill/>
        </p:spPr>
        <p:txBody>
          <a:bodyPr wrap="square" rtlCol="0">
            <a:spAutoFit/>
          </a:bodyPr>
          <a:lstStyle/>
          <a:p>
            <a:r>
              <a:rPr lang="en-US" sz="3200" dirty="0">
                <a:solidFill>
                  <a:srgbClr val="FFC000"/>
                </a:solidFill>
              </a:rPr>
              <a:t>One example that took the payoff to save his life, even though it meant betraying his country and what his brothers Robert and John died for…</a:t>
            </a:r>
          </a:p>
        </p:txBody>
      </p:sp>
      <p:sp>
        <p:nvSpPr>
          <p:cNvPr id="4" name="TextBox 3">
            <a:extLst>
              <a:ext uri="{FF2B5EF4-FFF2-40B4-BE49-F238E27FC236}">
                <a16:creationId xmlns:a16="http://schemas.microsoft.com/office/drawing/2014/main" id="{448DE286-00E8-453F-BD3B-68FA5C019C78}"/>
              </a:ext>
            </a:extLst>
          </p:cNvPr>
          <p:cNvSpPr txBox="1"/>
          <p:nvPr/>
        </p:nvSpPr>
        <p:spPr>
          <a:xfrm>
            <a:off x="6096000" y="5744307"/>
            <a:ext cx="5392615" cy="954107"/>
          </a:xfrm>
          <a:prstGeom prst="rect">
            <a:avLst/>
          </a:prstGeom>
          <a:noFill/>
        </p:spPr>
        <p:txBody>
          <a:bodyPr wrap="square" rtlCol="0">
            <a:spAutoFit/>
          </a:bodyPr>
          <a:lstStyle/>
          <a:p>
            <a:r>
              <a:rPr lang="en-US" sz="2800" b="1" dirty="0">
                <a:solidFill>
                  <a:schemeClr val="bg1"/>
                </a:solidFill>
              </a:rPr>
              <a:t>Ted Kennedy (1932-2009), Senator of Massachusetts from 1969-2009</a:t>
            </a:r>
          </a:p>
        </p:txBody>
      </p:sp>
      <p:pic>
        <p:nvPicPr>
          <p:cNvPr id="5" name="Picture 4">
            <a:extLst>
              <a:ext uri="{FF2B5EF4-FFF2-40B4-BE49-F238E27FC236}">
                <a16:creationId xmlns:a16="http://schemas.microsoft.com/office/drawing/2014/main" id="{625E5192-9652-4C72-92F6-D0F4A1411F08}"/>
              </a:ext>
            </a:extLst>
          </p:cNvPr>
          <p:cNvPicPr>
            <a:picLocks noChangeAspect="1"/>
          </p:cNvPicPr>
          <p:nvPr/>
        </p:nvPicPr>
        <p:blipFill>
          <a:blip r:embed="rId3"/>
          <a:stretch>
            <a:fillRect/>
          </a:stretch>
        </p:blipFill>
        <p:spPr>
          <a:xfrm>
            <a:off x="1176866" y="1831917"/>
            <a:ext cx="3629596" cy="4866497"/>
          </a:xfrm>
          <a:prstGeom prst="rect">
            <a:avLst/>
          </a:prstGeom>
        </p:spPr>
      </p:pic>
    </p:spTree>
    <p:extLst>
      <p:ext uri="{BB962C8B-B14F-4D97-AF65-F5344CB8AC3E}">
        <p14:creationId xmlns:p14="http://schemas.microsoft.com/office/powerpoint/2010/main" val="1845615469"/>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skiing, snow, outdoor, sky&#10;&#10;Description generated with very high confidence">
            <a:extLst>
              <a:ext uri="{FF2B5EF4-FFF2-40B4-BE49-F238E27FC236}">
                <a16:creationId xmlns:a16="http://schemas.microsoft.com/office/drawing/2014/main" id="{C9F8D34C-5202-452F-BC1E-73E90280C5E7}"/>
              </a:ext>
            </a:extLst>
          </p:cNvPr>
          <p:cNvPicPr>
            <a:picLocks noChangeAspect="1"/>
          </p:cNvPicPr>
          <p:nvPr/>
        </p:nvPicPr>
        <p:blipFill rotWithShape="1">
          <a:blip r:embed="rId2"/>
          <a:srcRect t="12205" b="29049"/>
          <a:stretch/>
        </p:blipFill>
        <p:spPr>
          <a:xfrm>
            <a:off x="20" y="10"/>
            <a:ext cx="12191980" cy="6857990"/>
          </a:xfrm>
          <a:prstGeom prst="rect">
            <a:avLst/>
          </a:prstGeom>
        </p:spPr>
      </p:pic>
      <p:sp>
        <p:nvSpPr>
          <p:cNvPr id="4" name="Rectangle 3">
            <a:extLst>
              <a:ext uri="{FF2B5EF4-FFF2-40B4-BE49-F238E27FC236}">
                <a16:creationId xmlns:a16="http://schemas.microsoft.com/office/drawing/2014/main" id="{48038BB6-95EC-4CA7-BA4A-357DD0863087}"/>
              </a:ext>
            </a:extLst>
          </p:cNvPr>
          <p:cNvSpPr/>
          <p:nvPr/>
        </p:nvSpPr>
        <p:spPr>
          <a:xfrm>
            <a:off x="1" y="5943600"/>
            <a:ext cx="12191980" cy="58189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91E46517-D02C-4A03-BA6C-620F2C038752}"/>
              </a:ext>
            </a:extLst>
          </p:cNvPr>
          <p:cNvSpPr txBox="1"/>
          <p:nvPr/>
        </p:nvSpPr>
        <p:spPr>
          <a:xfrm>
            <a:off x="0" y="5964382"/>
            <a:ext cx="12191980"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rgbClr val="C00000"/>
                </a:solidFill>
              </a:rPr>
              <a:t>Only the puppets get to play the game of politics, unless God intervenes </a:t>
            </a:r>
          </a:p>
        </p:txBody>
      </p:sp>
    </p:spTree>
    <p:extLst>
      <p:ext uri="{BB962C8B-B14F-4D97-AF65-F5344CB8AC3E}">
        <p14:creationId xmlns:p14="http://schemas.microsoft.com/office/powerpoint/2010/main" val="6336142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7B7744-07A8-490E-B263-11E60E50F99D}"/>
              </a:ext>
            </a:extLst>
          </p:cNvPr>
          <p:cNvPicPr>
            <a:picLocks noChangeAspect="1"/>
          </p:cNvPicPr>
          <p:nvPr/>
        </p:nvPicPr>
        <p:blipFill rotWithShape="1">
          <a:blip r:embed="rId2"/>
          <a:srcRect t="25641" b="5212"/>
          <a:stretch/>
        </p:blipFill>
        <p:spPr>
          <a:xfrm>
            <a:off x="1478388" y="472074"/>
            <a:ext cx="9235224" cy="6385926"/>
          </a:xfrm>
          <a:prstGeom prst="rect">
            <a:avLst/>
          </a:prstGeom>
        </p:spPr>
      </p:pic>
      <p:sp>
        <p:nvSpPr>
          <p:cNvPr id="3" name="TextBox 2">
            <a:extLst>
              <a:ext uri="{FF2B5EF4-FFF2-40B4-BE49-F238E27FC236}">
                <a16:creationId xmlns:a16="http://schemas.microsoft.com/office/drawing/2014/main" id="{FC332E2B-6742-4665-9490-2BF27699C58B}"/>
              </a:ext>
            </a:extLst>
          </p:cNvPr>
          <p:cNvSpPr txBox="1"/>
          <p:nvPr/>
        </p:nvSpPr>
        <p:spPr>
          <a:xfrm>
            <a:off x="1" y="0"/>
            <a:ext cx="12191999" cy="584775"/>
          </a:xfrm>
          <a:prstGeom prst="rect">
            <a:avLst/>
          </a:prstGeom>
          <a:noFill/>
        </p:spPr>
        <p:txBody>
          <a:bodyPr wrap="square" rtlCol="0">
            <a:spAutoFit/>
          </a:bodyPr>
          <a:lstStyle/>
          <a:p>
            <a:pPr algn="ctr"/>
            <a:r>
              <a:rPr lang="en-US" sz="3200" b="1" dirty="0">
                <a:solidFill>
                  <a:schemeClr val="bg1"/>
                </a:solidFill>
              </a:rPr>
              <a:t>PREMATURE DEATHS OF OPPONENTS OF THE CLINTONS </a:t>
            </a:r>
          </a:p>
        </p:txBody>
      </p:sp>
    </p:spTree>
    <p:extLst>
      <p:ext uri="{BB962C8B-B14F-4D97-AF65-F5344CB8AC3E}">
        <p14:creationId xmlns:p14="http://schemas.microsoft.com/office/powerpoint/2010/main" val="317508697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4EB6EC-3AF7-4866-AF97-33D374C38756}"/>
              </a:ext>
            </a:extLst>
          </p:cNvPr>
          <p:cNvPicPr>
            <a:picLocks noChangeAspect="1"/>
          </p:cNvPicPr>
          <p:nvPr/>
        </p:nvPicPr>
        <p:blipFill>
          <a:blip r:embed="rId2"/>
          <a:stretch>
            <a:fillRect/>
          </a:stretch>
        </p:blipFill>
        <p:spPr>
          <a:xfrm>
            <a:off x="-26277" y="1"/>
            <a:ext cx="12244552" cy="6858000"/>
          </a:xfrm>
          <a:prstGeom prst="rect">
            <a:avLst/>
          </a:prstGeom>
        </p:spPr>
      </p:pic>
      <p:pic>
        <p:nvPicPr>
          <p:cNvPr id="3" name="Picture 2">
            <a:extLst>
              <a:ext uri="{FF2B5EF4-FFF2-40B4-BE49-F238E27FC236}">
                <a16:creationId xmlns:a16="http://schemas.microsoft.com/office/drawing/2014/main" id="{E515BCEB-1B76-4185-856E-E21793362681}"/>
              </a:ext>
            </a:extLst>
          </p:cNvPr>
          <p:cNvPicPr>
            <a:picLocks noChangeAspect="1"/>
          </p:cNvPicPr>
          <p:nvPr/>
        </p:nvPicPr>
        <p:blipFill>
          <a:blip r:embed="rId3"/>
          <a:stretch>
            <a:fillRect/>
          </a:stretch>
        </p:blipFill>
        <p:spPr>
          <a:xfrm>
            <a:off x="187569" y="304801"/>
            <a:ext cx="2295707" cy="2919044"/>
          </a:xfrm>
          <a:prstGeom prst="rect">
            <a:avLst/>
          </a:prstGeom>
        </p:spPr>
      </p:pic>
      <p:sp>
        <p:nvSpPr>
          <p:cNvPr id="4" name="TextBox 3">
            <a:extLst>
              <a:ext uri="{FF2B5EF4-FFF2-40B4-BE49-F238E27FC236}">
                <a16:creationId xmlns:a16="http://schemas.microsoft.com/office/drawing/2014/main" id="{0F8FC754-D147-4E17-9343-3CD8EF3C898C}"/>
              </a:ext>
            </a:extLst>
          </p:cNvPr>
          <p:cNvSpPr txBox="1"/>
          <p:nvPr/>
        </p:nvSpPr>
        <p:spPr>
          <a:xfrm>
            <a:off x="0" y="5599092"/>
            <a:ext cx="11817928" cy="954107"/>
          </a:xfrm>
          <a:prstGeom prst="rect">
            <a:avLst/>
          </a:prstGeom>
          <a:noFill/>
        </p:spPr>
        <p:txBody>
          <a:bodyPr wrap="square" rtlCol="0">
            <a:spAutoFit/>
          </a:bodyPr>
          <a:lstStyle/>
          <a:p>
            <a:r>
              <a:rPr lang="en-US" sz="2800" b="1" i="1" dirty="0">
                <a:solidFill>
                  <a:srgbClr val="FFFF00"/>
                </a:solidFill>
              </a:rPr>
              <a:t>Quoted in </a:t>
            </a:r>
            <a:r>
              <a:rPr lang="en-US" sz="2800" b="1" i="1" dirty="0" err="1">
                <a:solidFill>
                  <a:srgbClr val="FFFF00"/>
                </a:solidFill>
              </a:rPr>
              <a:t>Devvy</a:t>
            </a:r>
            <a:r>
              <a:rPr lang="en-US" sz="2800" b="1" i="1" dirty="0">
                <a:solidFill>
                  <a:srgbClr val="FFFF00"/>
                </a:solidFill>
              </a:rPr>
              <a:t> Kidd, Treasonous Agenda of the Council on Foreign Relations, p. 1-2</a:t>
            </a:r>
          </a:p>
        </p:txBody>
      </p:sp>
    </p:spTree>
    <p:extLst>
      <p:ext uri="{BB962C8B-B14F-4D97-AF65-F5344CB8AC3E}">
        <p14:creationId xmlns:p14="http://schemas.microsoft.com/office/powerpoint/2010/main" val="268181575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F7D1AD-65FE-4EB7-9FAF-9F6F2F317220}"/>
              </a:ext>
            </a:extLst>
          </p:cNvPr>
          <p:cNvSpPr txBox="1"/>
          <p:nvPr/>
        </p:nvSpPr>
        <p:spPr>
          <a:xfrm>
            <a:off x="0" y="3692742"/>
            <a:ext cx="11873346" cy="3046988"/>
          </a:xfrm>
          <a:prstGeom prst="rect">
            <a:avLst/>
          </a:prstGeom>
          <a:noFill/>
        </p:spPr>
        <p:txBody>
          <a:bodyPr wrap="square" rtlCol="0">
            <a:spAutoFit/>
          </a:bodyPr>
          <a:lstStyle/>
          <a:p>
            <a:r>
              <a:rPr lang="en-US" sz="2400" b="1" dirty="0"/>
              <a:t>The act of Aggression</a:t>
            </a:r>
            <a:r>
              <a:rPr lang="en-US" sz="2400" dirty="0"/>
              <a:t>: Saddam Hussein's alleged stockpiling of Weapons of Mass-Destruction (WMDs) in spite of numerous UN investigations reporting “no evidence of WMD.” (Blix, H., 7 March 2003. Transcript of </a:t>
            </a:r>
            <a:r>
              <a:rPr lang="en-US" sz="2400" dirty="0" err="1"/>
              <a:t>of</a:t>
            </a:r>
            <a:r>
              <a:rPr lang="en-US" sz="2400" dirty="0"/>
              <a:t> Blix’s U.N. presentation. Archived 9 Nov. 2016. CNN</a:t>
            </a:r>
          </a:p>
          <a:p>
            <a:endParaRPr lang="en-US" sz="2400" dirty="0"/>
          </a:p>
          <a:p>
            <a:r>
              <a:rPr lang="en-US" sz="2400" b="1" dirty="0"/>
              <a:t>The propaganda Machine: </a:t>
            </a:r>
            <a:r>
              <a:rPr lang="en-US" sz="2400" dirty="0"/>
              <a:t>The US government began to market the war for its citizens, which accomplished an 85% public opinion that Saddam was hiding WMDs in spite of reports. By February, 2003, over 60% of Americans supported an allied invasion to remove Saddam from power. (Poll: Talk First, Fight Later”. CBS.com, 24 January 2003).</a:t>
            </a:r>
          </a:p>
        </p:txBody>
      </p:sp>
      <p:pic>
        <p:nvPicPr>
          <p:cNvPr id="3" name="Picture 2">
            <a:extLst>
              <a:ext uri="{FF2B5EF4-FFF2-40B4-BE49-F238E27FC236}">
                <a16:creationId xmlns:a16="http://schemas.microsoft.com/office/drawing/2014/main" id="{082F4265-9352-41AE-8F1A-2CBA6D161268}"/>
              </a:ext>
            </a:extLst>
          </p:cNvPr>
          <p:cNvPicPr>
            <a:picLocks noChangeAspect="1"/>
          </p:cNvPicPr>
          <p:nvPr/>
        </p:nvPicPr>
        <p:blipFill rotWithShape="1">
          <a:blip r:embed="rId2"/>
          <a:srcRect r="49809"/>
          <a:stretch/>
        </p:blipFill>
        <p:spPr>
          <a:xfrm>
            <a:off x="318654" y="175419"/>
            <a:ext cx="2694174" cy="3517323"/>
          </a:xfrm>
          <a:prstGeom prst="rect">
            <a:avLst/>
          </a:prstGeom>
        </p:spPr>
      </p:pic>
      <p:pic>
        <p:nvPicPr>
          <p:cNvPr id="4" name="Picture 3">
            <a:extLst>
              <a:ext uri="{FF2B5EF4-FFF2-40B4-BE49-F238E27FC236}">
                <a16:creationId xmlns:a16="http://schemas.microsoft.com/office/drawing/2014/main" id="{54E0ACBA-35F1-49C0-9890-1B92A59C4325}"/>
              </a:ext>
            </a:extLst>
          </p:cNvPr>
          <p:cNvPicPr>
            <a:picLocks noChangeAspect="1"/>
          </p:cNvPicPr>
          <p:nvPr/>
        </p:nvPicPr>
        <p:blipFill>
          <a:blip r:embed="rId3"/>
          <a:stretch>
            <a:fillRect/>
          </a:stretch>
        </p:blipFill>
        <p:spPr>
          <a:xfrm>
            <a:off x="3091626" y="-98192"/>
            <a:ext cx="8702922" cy="3790934"/>
          </a:xfrm>
          <a:prstGeom prst="rect">
            <a:avLst/>
          </a:prstGeom>
        </p:spPr>
      </p:pic>
    </p:spTree>
    <p:extLst>
      <p:ext uri="{BB962C8B-B14F-4D97-AF65-F5344CB8AC3E}">
        <p14:creationId xmlns:p14="http://schemas.microsoft.com/office/powerpoint/2010/main" val="340604355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9E734-B68B-429E-9EBC-DE17B6875FE6}"/>
              </a:ext>
            </a:extLst>
          </p:cNvPr>
          <p:cNvPicPr>
            <a:picLocks noChangeAspect="1"/>
          </p:cNvPicPr>
          <p:nvPr/>
        </p:nvPicPr>
        <p:blipFill>
          <a:blip r:embed="rId2"/>
          <a:stretch>
            <a:fillRect/>
          </a:stretch>
        </p:blipFill>
        <p:spPr>
          <a:xfrm>
            <a:off x="0" y="259249"/>
            <a:ext cx="3374780" cy="5219660"/>
          </a:xfrm>
          <a:prstGeom prst="rect">
            <a:avLst/>
          </a:prstGeom>
        </p:spPr>
      </p:pic>
      <p:sp>
        <p:nvSpPr>
          <p:cNvPr id="3" name="TextBox 2">
            <a:extLst>
              <a:ext uri="{FF2B5EF4-FFF2-40B4-BE49-F238E27FC236}">
                <a16:creationId xmlns:a16="http://schemas.microsoft.com/office/drawing/2014/main" id="{2B0D437D-F2F7-41C7-A8BA-392818590290}"/>
              </a:ext>
            </a:extLst>
          </p:cNvPr>
          <p:cNvSpPr txBox="1"/>
          <p:nvPr/>
        </p:nvSpPr>
        <p:spPr>
          <a:xfrm>
            <a:off x="0" y="5767754"/>
            <a:ext cx="5275384" cy="830997"/>
          </a:xfrm>
          <a:prstGeom prst="rect">
            <a:avLst/>
          </a:prstGeom>
          <a:noFill/>
        </p:spPr>
        <p:txBody>
          <a:bodyPr wrap="square" rtlCol="0">
            <a:spAutoFit/>
          </a:bodyPr>
          <a:lstStyle/>
          <a:p>
            <a:r>
              <a:rPr lang="en-US" sz="2400" b="1" dirty="0">
                <a:solidFill>
                  <a:schemeClr val="bg1"/>
                </a:solidFill>
              </a:rPr>
              <a:t>Carroll Quigley </a:t>
            </a:r>
            <a:r>
              <a:rPr lang="en-US" sz="2400" dirty="0">
                <a:solidFill>
                  <a:schemeClr val="bg1"/>
                </a:solidFill>
              </a:rPr>
              <a:t>(1910-1977): Professor of History at Georgetown University.</a:t>
            </a:r>
          </a:p>
        </p:txBody>
      </p:sp>
      <p:sp>
        <p:nvSpPr>
          <p:cNvPr id="4" name="TextBox 3">
            <a:extLst>
              <a:ext uri="{FF2B5EF4-FFF2-40B4-BE49-F238E27FC236}">
                <a16:creationId xmlns:a16="http://schemas.microsoft.com/office/drawing/2014/main" id="{4B7C7D92-6761-459D-ABC2-56368A3291B7}"/>
              </a:ext>
            </a:extLst>
          </p:cNvPr>
          <p:cNvSpPr txBox="1"/>
          <p:nvPr/>
        </p:nvSpPr>
        <p:spPr>
          <a:xfrm>
            <a:off x="3458308" y="259249"/>
            <a:ext cx="4654061" cy="5016758"/>
          </a:xfrm>
          <a:prstGeom prst="rect">
            <a:avLst/>
          </a:prstGeom>
          <a:noFill/>
        </p:spPr>
        <p:txBody>
          <a:bodyPr wrap="square" rtlCol="0">
            <a:spAutoFit/>
          </a:bodyPr>
          <a:lstStyle/>
          <a:p>
            <a:r>
              <a:rPr lang="en-US" sz="3200" dirty="0">
                <a:solidFill>
                  <a:srgbClr val="FFC000"/>
                </a:solidFill>
              </a:rPr>
              <a:t>“The Council of Foreign Relations is the American branch of a society which originated in England... [and] believes </a:t>
            </a:r>
            <a:r>
              <a:rPr lang="en-US" sz="3200" b="1" u="sng" dirty="0">
                <a:solidFill>
                  <a:srgbClr val="FFC000"/>
                </a:solidFill>
              </a:rPr>
              <a:t>national boundaries should be obliterated and one-world rule established</a:t>
            </a:r>
            <a:r>
              <a:rPr lang="en-US" sz="3200" dirty="0">
                <a:solidFill>
                  <a:srgbClr val="FFC000"/>
                </a:solidFill>
              </a:rPr>
              <a:t>.”—Carroll Quigley, “Tragedy and Hope,” p. 951-952.</a:t>
            </a:r>
          </a:p>
        </p:txBody>
      </p:sp>
      <p:pic>
        <p:nvPicPr>
          <p:cNvPr id="5" name="Picture 4">
            <a:extLst>
              <a:ext uri="{FF2B5EF4-FFF2-40B4-BE49-F238E27FC236}">
                <a16:creationId xmlns:a16="http://schemas.microsoft.com/office/drawing/2014/main" id="{9F1701B2-5684-438A-9467-AF50FA7FB52C}"/>
              </a:ext>
            </a:extLst>
          </p:cNvPr>
          <p:cNvPicPr>
            <a:picLocks noChangeAspect="1"/>
          </p:cNvPicPr>
          <p:nvPr/>
        </p:nvPicPr>
        <p:blipFill>
          <a:blip r:embed="rId3"/>
          <a:stretch>
            <a:fillRect/>
          </a:stretch>
        </p:blipFill>
        <p:spPr>
          <a:xfrm>
            <a:off x="8195896" y="341005"/>
            <a:ext cx="3996103" cy="6012319"/>
          </a:xfrm>
          <a:prstGeom prst="rect">
            <a:avLst/>
          </a:prstGeom>
        </p:spPr>
      </p:pic>
    </p:spTree>
    <p:extLst>
      <p:ext uri="{BB962C8B-B14F-4D97-AF65-F5344CB8AC3E}">
        <p14:creationId xmlns:p14="http://schemas.microsoft.com/office/powerpoint/2010/main" val="1338944972"/>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erson with collar shirt&#10;&#10;Description generated with high confidence">
            <a:extLst>
              <a:ext uri="{FF2B5EF4-FFF2-40B4-BE49-F238E27FC236}">
                <a16:creationId xmlns:a16="http://schemas.microsoft.com/office/drawing/2014/main" id="{879ACDC9-CD0E-489B-85AF-194F96CEF450}"/>
              </a:ext>
            </a:extLst>
          </p:cNvPr>
          <p:cNvPicPr>
            <a:picLocks noChangeAspect="1"/>
          </p:cNvPicPr>
          <p:nvPr/>
        </p:nvPicPr>
        <p:blipFill rotWithShape="1">
          <a:blip r:embed="rId2"/>
          <a:srcRect l="7556"/>
          <a:stretch/>
        </p:blipFill>
        <p:spPr>
          <a:xfrm>
            <a:off x="20" y="10"/>
            <a:ext cx="12191980" cy="6857990"/>
          </a:xfrm>
          <a:prstGeom prst="rect">
            <a:avLst/>
          </a:prstGeom>
        </p:spPr>
      </p:pic>
      <p:sp>
        <p:nvSpPr>
          <p:cNvPr id="4" name="Rectangle: Beveled 3">
            <a:extLst>
              <a:ext uri="{FF2B5EF4-FFF2-40B4-BE49-F238E27FC236}">
                <a16:creationId xmlns:a16="http://schemas.microsoft.com/office/drawing/2014/main" id="{879A483B-5FFB-435D-B630-46C2FABE12B5}"/>
              </a:ext>
            </a:extLst>
          </p:cNvPr>
          <p:cNvSpPr/>
          <p:nvPr/>
        </p:nvSpPr>
        <p:spPr>
          <a:xfrm>
            <a:off x="5548745" y="482032"/>
            <a:ext cx="6151419" cy="4946073"/>
          </a:xfrm>
          <a:prstGeom prst="bevel">
            <a:avLst/>
          </a:prstGeom>
          <a:ln>
            <a:solidFill>
              <a:schemeClr val="bg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5B2D1EA-3D30-4989-B52A-751644F319B9}"/>
              </a:ext>
            </a:extLst>
          </p:cNvPr>
          <p:cNvSpPr txBox="1"/>
          <p:nvPr/>
        </p:nvSpPr>
        <p:spPr>
          <a:xfrm>
            <a:off x="6317673" y="1246909"/>
            <a:ext cx="4883727" cy="3416320"/>
          </a:xfrm>
          <a:prstGeom prst="rect">
            <a:avLst/>
          </a:prstGeom>
          <a:noFill/>
        </p:spPr>
        <p:txBody>
          <a:bodyPr wrap="square" rtlCol="0">
            <a:spAutoFit/>
          </a:bodyPr>
          <a:lstStyle/>
          <a:p>
            <a:r>
              <a:rPr lang="en-US" sz="3600" b="1" dirty="0">
                <a:solidFill>
                  <a:srgbClr val="002060"/>
                </a:solidFill>
                <a:effectLst>
                  <a:outerShdw blurRad="38100" dist="38100" dir="2700000" algn="tl">
                    <a:srgbClr val="000000">
                      <a:alpha val="43137"/>
                    </a:srgbClr>
                  </a:outerShdw>
                </a:effectLst>
              </a:rPr>
              <a:t>Edward Mandell House and his associates sold out America, freedom, and liberty for a few dollars from their </a:t>
            </a:r>
            <a:r>
              <a:rPr lang="en-US" sz="3600" b="1" dirty="0">
                <a:solidFill>
                  <a:srgbClr val="C00000"/>
                </a:solidFill>
                <a:effectLst>
                  <a:outerShdw blurRad="38100" dist="38100" dir="2700000" algn="tl">
                    <a:srgbClr val="000000">
                      <a:alpha val="43137"/>
                    </a:srgbClr>
                  </a:outerShdw>
                </a:effectLst>
              </a:rPr>
              <a:t>Jesuit Masters</a:t>
            </a:r>
          </a:p>
        </p:txBody>
      </p:sp>
    </p:spTree>
    <p:extLst>
      <p:ext uri="{BB962C8B-B14F-4D97-AF65-F5344CB8AC3E}">
        <p14:creationId xmlns:p14="http://schemas.microsoft.com/office/powerpoint/2010/main" val="426136153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lose up of a building&#10;&#10;Description generated with high confidence">
            <a:extLst>
              <a:ext uri="{FF2B5EF4-FFF2-40B4-BE49-F238E27FC236}">
                <a16:creationId xmlns:a16="http://schemas.microsoft.com/office/drawing/2014/main" id="{667C805E-1793-4D4E-AF2B-DE02561375FF}"/>
              </a:ext>
            </a:extLst>
          </p:cNvPr>
          <p:cNvPicPr>
            <a:picLocks noChangeAspect="1"/>
          </p:cNvPicPr>
          <p:nvPr/>
        </p:nvPicPr>
        <p:blipFill rotWithShape="1">
          <a:blip r:embed="rId2"/>
          <a:srcRect t="9639"/>
          <a:stretch/>
        </p:blipFill>
        <p:spPr>
          <a:xfrm>
            <a:off x="20" y="10"/>
            <a:ext cx="12191980" cy="6857990"/>
          </a:xfrm>
          <a:prstGeom prst="rect">
            <a:avLst/>
          </a:prstGeom>
        </p:spPr>
      </p:pic>
    </p:spTree>
    <p:extLst>
      <p:ext uri="{BB962C8B-B14F-4D97-AF65-F5344CB8AC3E}">
        <p14:creationId xmlns:p14="http://schemas.microsoft.com/office/powerpoint/2010/main" val="203547938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278E46-89F4-43F9-ABA2-591333FDDECD}"/>
              </a:ext>
            </a:extLst>
          </p:cNvPr>
          <p:cNvPicPr>
            <a:picLocks noChangeAspect="1"/>
          </p:cNvPicPr>
          <p:nvPr/>
        </p:nvPicPr>
        <p:blipFill>
          <a:blip r:embed="rId2"/>
          <a:stretch>
            <a:fillRect/>
          </a:stretch>
        </p:blipFill>
        <p:spPr>
          <a:xfrm>
            <a:off x="6402631" y="467631"/>
            <a:ext cx="5203215" cy="5291405"/>
          </a:xfrm>
          <a:prstGeom prst="rect">
            <a:avLst/>
          </a:prstGeom>
        </p:spPr>
      </p:pic>
      <p:sp>
        <p:nvSpPr>
          <p:cNvPr id="3" name="TextBox 2">
            <a:extLst>
              <a:ext uri="{FF2B5EF4-FFF2-40B4-BE49-F238E27FC236}">
                <a16:creationId xmlns:a16="http://schemas.microsoft.com/office/drawing/2014/main" id="{C4B6E703-F88B-4941-80F8-E888990A440E}"/>
              </a:ext>
            </a:extLst>
          </p:cNvPr>
          <p:cNvSpPr txBox="1"/>
          <p:nvPr/>
        </p:nvSpPr>
        <p:spPr>
          <a:xfrm>
            <a:off x="5955323" y="5903893"/>
            <a:ext cx="6236677" cy="954107"/>
          </a:xfrm>
          <a:prstGeom prst="rect">
            <a:avLst/>
          </a:prstGeom>
          <a:noFill/>
        </p:spPr>
        <p:txBody>
          <a:bodyPr wrap="square" rtlCol="0">
            <a:spAutoFit/>
          </a:bodyPr>
          <a:lstStyle/>
          <a:p>
            <a:r>
              <a:rPr lang="en-US" sz="2800" b="1" dirty="0"/>
              <a:t>Admiral Chester Ward </a:t>
            </a:r>
            <a:r>
              <a:rPr lang="en-US" sz="2800" dirty="0"/>
              <a:t>(16-20 years in CFR, who later became a whistle blower</a:t>
            </a:r>
          </a:p>
        </p:txBody>
      </p:sp>
      <p:sp>
        <p:nvSpPr>
          <p:cNvPr id="4" name="TextBox 3">
            <a:extLst>
              <a:ext uri="{FF2B5EF4-FFF2-40B4-BE49-F238E27FC236}">
                <a16:creationId xmlns:a16="http://schemas.microsoft.com/office/drawing/2014/main" id="{0793DC1E-3DE6-4CE9-A1FC-86A776F7C282}"/>
              </a:ext>
            </a:extLst>
          </p:cNvPr>
          <p:cNvSpPr txBox="1"/>
          <p:nvPr/>
        </p:nvSpPr>
        <p:spPr>
          <a:xfrm>
            <a:off x="0" y="1166842"/>
            <a:ext cx="6096001" cy="4524315"/>
          </a:xfrm>
          <a:prstGeom prst="rect">
            <a:avLst/>
          </a:prstGeom>
          <a:noFill/>
        </p:spPr>
        <p:txBody>
          <a:bodyPr wrap="square" rtlCol="0">
            <a:spAutoFit/>
          </a:bodyPr>
          <a:lstStyle/>
          <a:p>
            <a:r>
              <a:rPr lang="en-US" sz="3200" dirty="0">
                <a:solidFill>
                  <a:srgbClr val="000099"/>
                </a:solidFill>
              </a:rPr>
              <a:t>“The most powerful clique in these elitist groups have one objective in common to </a:t>
            </a:r>
            <a:r>
              <a:rPr lang="en-US" sz="3200" b="1" u="sng" dirty="0">
                <a:solidFill>
                  <a:srgbClr val="000099"/>
                </a:solidFill>
              </a:rPr>
              <a:t>bring about the surrender of the sovereignty of the national independence of the United States</a:t>
            </a:r>
            <a:r>
              <a:rPr lang="en-US" sz="3200" dirty="0">
                <a:solidFill>
                  <a:srgbClr val="000099"/>
                </a:solidFill>
              </a:rPr>
              <a:t>”—Quoted in Daniel </a:t>
            </a:r>
            <a:r>
              <a:rPr lang="en-US" sz="3200" dirty="0" err="1">
                <a:solidFill>
                  <a:srgbClr val="000099"/>
                </a:solidFill>
              </a:rPr>
              <a:t>Marchi</a:t>
            </a:r>
            <a:r>
              <a:rPr lang="en-US" sz="3200" dirty="0">
                <a:solidFill>
                  <a:srgbClr val="000099"/>
                </a:solidFill>
              </a:rPr>
              <a:t>, “10</a:t>
            </a:r>
            <a:r>
              <a:rPr lang="en-US" sz="3200" baseline="30000" dirty="0">
                <a:solidFill>
                  <a:srgbClr val="000099"/>
                </a:solidFill>
              </a:rPr>
              <a:t>th</a:t>
            </a:r>
            <a:r>
              <a:rPr lang="en-US" sz="3200" dirty="0">
                <a:solidFill>
                  <a:srgbClr val="000099"/>
                </a:solidFill>
              </a:rPr>
              <a:t> Amendment Secures a Republic Form of Government!!!”, p. 507</a:t>
            </a:r>
          </a:p>
        </p:txBody>
      </p:sp>
    </p:spTree>
    <p:extLst>
      <p:ext uri="{BB962C8B-B14F-4D97-AF65-F5344CB8AC3E}">
        <p14:creationId xmlns:p14="http://schemas.microsoft.com/office/powerpoint/2010/main" val="346847268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88E662-CBE4-4AF3-91D4-6199C23AC0C8}"/>
              </a:ext>
            </a:extLst>
          </p:cNvPr>
          <p:cNvPicPr>
            <a:picLocks noChangeAspect="1"/>
          </p:cNvPicPr>
          <p:nvPr/>
        </p:nvPicPr>
        <p:blipFill rotWithShape="1">
          <a:blip r:embed="rId2"/>
          <a:srcRect l="13009"/>
          <a:stretch/>
        </p:blipFill>
        <p:spPr>
          <a:xfrm>
            <a:off x="0" y="0"/>
            <a:ext cx="9015046" cy="6891529"/>
          </a:xfrm>
          <a:prstGeom prst="rect">
            <a:avLst/>
          </a:prstGeom>
        </p:spPr>
      </p:pic>
      <p:sp>
        <p:nvSpPr>
          <p:cNvPr id="3" name="Rectangle 2">
            <a:extLst>
              <a:ext uri="{FF2B5EF4-FFF2-40B4-BE49-F238E27FC236}">
                <a16:creationId xmlns:a16="http://schemas.microsoft.com/office/drawing/2014/main" id="{B912F6B3-B521-4276-B9B4-1A95D747C3F2}"/>
              </a:ext>
            </a:extLst>
          </p:cNvPr>
          <p:cNvSpPr/>
          <p:nvPr/>
        </p:nvSpPr>
        <p:spPr>
          <a:xfrm>
            <a:off x="6837218" y="0"/>
            <a:ext cx="5354782"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E68360C-0D32-40B4-AFE4-D5E6FA95C81E}"/>
              </a:ext>
            </a:extLst>
          </p:cNvPr>
          <p:cNvSpPr txBox="1"/>
          <p:nvPr/>
        </p:nvSpPr>
        <p:spPr>
          <a:xfrm>
            <a:off x="7003473" y="103907"/>
            <a:ext cx="5188527" cy="6740307"/>
          </a:xfrm>
          <a:prstGeom prst="rect">
            <a:avLst/>
          </a:prstGeom>
          <a:noFill/>
        </p:spPr>
        <p:txBody>
          <a:bodyPr wrap="square" rtlCol="0">
            <a:spAutoFit/>
          </a:bodyPr>
          <a:lstStyle/>
          <a:p>
            <a:r>
              <a:rPr lang="en-US" sz="2400" dirty="0">
                <a:solidFill>
                  <a:schemeClr val="bg1"/>
                </a:solidFill>
              </a:rPr>
              <a:t>The CFR has been instrumental in helping orchestrate the creation of government agencies and agreements which regulate American trade, rights, and freedoms. The Constitution has literally been eroded. Agreements and organizations like:</a:t>
            </a:r>
          </a:p>
          <a:p>
            <a:endParaRPr lang="en-US" sz="2400" dirty="0">
              <a:solidFill>
                <a:schemeClr val="bg1"/>
              </a:solidFill>
            </a:endParaRPr>
          </a:p>
          <a:p>
            <a:r>
              <a:rPr lang="en-US" sz="2400" dirty="0">
                <a:solidFill>
                  <a:schemeClr val="bg1"/>
                </a:solidFill>
              </a:rPr>
              <a:t>-NAFTA (North American Free Trade Agreement)</a:t>
            </a:r>
          </a:p>
          <a:p>
            <a:endParaRPr lang="en-US" sz="2400" dirty="0">
              <a:solidFill>
                <a:schemeClr val="bg1"/>
              </a:solidFill>
            </a:endParaRPr>
          </a:p>
          <a:p>
            <a:r>
              <a:rPr lang="en-US" sz="2400" dirty="0">
                <a:solidFill>
                  <a:schemeClr val="bg1"/>
                </a:solidFill>
              </a:rPr>
              <a:t>-GATT (General Agreement on Tariffs and Trade)</a:t>
            </a:r>
          </a:p>
          <a:p>
            <a:endParaRPr lang="en-US" sz="2400" dirty="0">
              <a:solidFill>
                <a:schemeClr val="bg1"/>
              </a:solidFill>
            </a:endParaRPr>
          </a:p>
          <a:p>
            <a:r>
              <a:rPr lang="en-US" sz="2400" dirty="0">
                <a:solidFill>
                  <a:schemeClr val="bg1"/>
                </a:solidFill>
              </a:rPr>
              <a:t>-CAFTA (Central American Free Trade Agreement)</a:t>
            </a:r>
          </a:p>
          <a:p>
            <a:endParaRPr lang="en-US" sz="2400" dirty="0">
              <a:solidFill>
                <a:schemeClr val="bg1"/>
              </a:solidFill>
            </a:endParaRPr>
          </a:p>
          <a:p>
            <a:r>
              <a:rPr lang="en-US" sz="2400" dirty="0">
                <a:solidFill>
                  <a:schemeClr val="bg1"/>
                </a:solidFill>
              </a:rPr>
              <a:t>-WTO (World Trade Organization</a:t>
            </a:r>
          </a:p>
        </p:txBody>
      </p:sp>
    </p:spTree>
    <p:extLst>
      <p:ext uri="{BB962C8B-B14F-4D97-AF65-F5344CB8AC3E}">
        <p14:creationId xmlns:p14="http://schemas.microsoft.com/office/powerpoint/2010/main" val="136890612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E384E4-172A-452C-85B7-FC61ACE5764D}"/>
              </a:ext>
            </a:extLst>
          </p:cNvPr>
          <p:cNvPicPr>
            <a:picLocks noChangeAspect="1"/>
          </p:cNvPicPr>
          <p:nvPr/>
        </p:nvPicPr>
        <p:blipFill>
          <a:blip r:embed="rId2"/>
          <a:stretch>
            <a:fillRect/>
          </a:stretch>
        </p:blipFill>
        <p:spPr>
          <a:xfrm>
            <a:off x="-3821" y="0"/>
            <a:ext cx="3952875" cy="3962400"/>
          </a:xfrm>
          <a:prstGeom prst="rect">
            <a:avLst/>
          </a:prstGeom>
        </p:spPr>
      </p:pic>
      <p:pic>
        <p:nvPicPr>
          <p:cNvPr id="3" name="Picture 2">
            <a:extLst>
              <a:ext uri="{FF2B5EF4-FFF2-40B4-BE49-F238E27FC236}">
                <a16:creationId xmlns:a16="http://schemas.microsoft.com/office/drawing/2014/main" id="{5B205A2F-ADBB-4EAE-8E96-31FE356E1CED}"/>
              </a:ext>
            </a:extLst>
          </p:cNvPr>
          <p:cNvPicPr>
            <a:picLocks noChangeAspect="1"/>
          </p:cNvPicPr>
          <p:nvPr/>
        </p:nvPicPr>
        <p:blipFill>
          <a:blip r:embed="rId3"/>
          <a:stretch>
            <a:fillRect/>
          </a:stretch>
        </p:blipFill>
        <p:spPr>
          <a:xfrm>
            <a:off x="6305550" y="-63410"/>
            <a:ext cx="5886450" cy="3905250"/>
          </a:xfrm>
          <a:prstGeom prst="rect">
            <a:avLst/>
          </a:prstGeom>
        </p:spPr>
      </p:pic>
      <p:pic>
        <p:nvPicPr>
          <p:cNvPr id="4" name="Picture 3">
            <a:extLst>
              <a:ext uri="{FF2B5EF4-FFF2-40B4-BE49-F238E27FC236}">
                <a16:creationId xmlns:a16="http://schemas.microsoft.com/office/drawing/2014/main" id="{C5CFC0A9-3D94-4171-B249-4C0BF9626FC8}"/>
              </a:ext>
            </a:extLst>
          </p:cNvPr>
          <p:cNvPicPr>
            <a:picLocks noChangeAspect="1"/>
          </p:cNvPicPr>
          <p:nvPr/>
        </p:nvPicPr>
        <p:blipFill>
          <a:blip r:embed="rId4"/>
          <a:stretch>
            <a:fillRect/>
          </a:stretch>
        </p:blipFill>
        <p:spPr>
          <a:xfrm>
            <a:off x="3659" y="3985846"/>
            <a:ext cx="5102987" cy="2872154"/>
          </a:xfrm>
          <a:prstGeom prst="rect">
            <a:avLst/>
          </a:prstGeom>
        </p:spPr>
      </p:pic>
      <p:pic>
        <p:nvPicPr>
          <p:cNvPr id="5" name="Picture 4">
            <a:extLst>
              <a:ext uri="{FF2B5EF4-FFF2-40B4-BE49-F238E27FC236}">
                <a16:creationId xmlns:a16="http://schemas.microsoft.com/office/drawing/2014/main" id="{AF55FB07-5A7F-42E4-A39D-110DD14C77AB}"/>
              </a:ext>
            </a:extLst>
          </p:cNvPr>
          <p:cNvPicPr>
            <a:picLocks noChangeAspect="1"/>
          </p:cNvPicPr>
          <p:nvPr/>
        </p:nvPicPr>
        <p:blipFill>
          <a:blip r:embed="rId5"/>
          <a:stretch>
            <a:fillRect/>
          </a:stretch>
        </p:blipFill>
        <p:spPr>
          <a:xfrm>
            <a:off x="7568953" y="3786550"/>
            <a:ext cx="4615567" cy="3071450"/>
          </a:xfrm>
          <a:prstGeom prst="rect">
            <a:avLst/>
          </a:prstGeom>
        </p:spPr>
      </p:pic>
      <p:pic>
        <p:nvPicPr>
          <p:cNvPr id="6" name="Picture 5">
            <a:extLst>
              <a:ext uri="{FF2B5EF4-FFF2-40B4-BE49-F238E27FC236}">
                <a16:creationId xmlns:a16="http://schemas.microsoft.com/office/drawing/2014/main" id="{9D2588DE-CA04-470C-A05E-36B12DEA555B}"/>
              </a:ext>
            </a:extLst>
          </p:cNvPr>
          <p:cNvPicPr>
            <a:picLocks noChangeAspect="1"/>
          </p:cNvPicPr>
          <p:nvPr/>
        </p:nvPicPr>
        <p:blipFill rotWithShape="1">
          <a:blip r:embed="rId6"/>
          <a:srcRect l="20736" r="25582"/>
          <a:stretch/>
        </p:blipFill>
        <p:spPr>
          <a:xfrm>
            <a:off x="3451385" y="2538416"/>
            <a:ext cx="4117800" cy="4319584"/>
          </a:xfrm>
          <a:prstGeom prst="rect">
            <a:avLst/>
          </a:prstGeom>
        </p:spPr>
      </p:pic>
      <p:pic>
        <p:nvPicPr>
          <p:cNvPr id="7" name="Picture 6">
            <a:extLst>
              <a:ext uri="{FF2B5EF4-FFF2-40B4-BE49-F238E27FC236}">
                <a16:creationId xmlns:a16="http://schemas.microsoft.com/office/drawing/2014/main" id="{CEFE0B1F-86F9-4821-BFE9-DF2E349CD0A9}"/>
              </a:ext>
            </a:extLst>
          </p:cNvPr>
          <p:cNvPicPr>
            <a:picLocks noChangeAspect="1"/>
          </p:cNvPicPr>
          <p:nvPr/>
        </p:nvPicPr>
        <p:blipFill>
          <a:blip r:embed="rId7"/>
          <a:stretch>
            <a:fillRect/>
          </a:stretch>
        </p:blipFill>
        <p:spPr>
          <a:xfrm>
            <a:off x="3559377" y="-23446"/>
            <a:ext cx="3844883" cy="2561862"/>
          </a:xfrm>
          <a:prstGeom prst="rect">
            <a:avLst/>
          </a:prstGeom>
        </p:spPr>
      </p:pic>
      <p:sp>
        <p:nvSpPr>
          <p:cNvPr id="9" name="Rectangle 8">
            <a:extLst>
              <a:ext uri="{FF2B5EF4-FFF2-40B4-BE49-F238E27FC236}">
                <a16:creationId xmlns:a16="http://schemas.microsoft.com/office/drawing/2014/main" id="{4179FBAF-3223-49A2-8C35-A9E923FF0094}"/>
              </a:ext>
            </a:extLst>
          </p:cNvPr>
          <p:cNvSpPr/>
          <p:nvPr/>
        </p:nvSpPr>
        <p:spPr>
          <a:xfrm>
            <a:off x="628661" y="6151418"/>
            <a:ext cx="10822121" cy="70658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32738B4-1EFE-429E-A0BB-FBE145BAB3BD}"/>
              </a:ext>
            </a:extLst>
          </p:cNvPr>
          <p:cNvSpPr txBox="1"/>
          <p:nvPr/>
        </p:nvSpPr>
        <p:spPr>
          <a:xfrm>
            <a:off x="307183" y="6208428"/>
            <a:ext cx="11418277" cy="584775"/>
          </a:xfrm>
          <a:prstGeom prst="rect">
            <a:avLst/>
          </a:prstGeom>
          <a:noFill/>
        </p:spPr>
        <p:txBody>
          <a:bodyPr wrap="square" rtlCol="0">
            <a:spAutoFit/>
          </a:bodyPr>
          <a:lstStyle/>
          <a:p>
            <a:pPr algn="ctr"/>
            <a:r>
              <a:rPr lang="en-US" sz="3200" dirty="0">
                <a:solidFill>
                  <a:schemeClr val="bg1"/>
                </a:solidFill>
              </a:rPr>
              <a:t>Different Shows, Different Parties, Same Boss, Same End-Goals</a:t>
            </a:r>
          </a:p>
        </p:txBody>
      </p:sp>
      <p:sp>
        <p:nvSpPr>
          <p:cNvPr id="10" name="TextBox 9">
            <a:extLst>
              <a:ext uri="{FF2B5EF4-FFF2-40B4-BE49-F238E27FC236}">
                <a16:creationId xmlns:a16="http://schemas.microsoft.com/office/drawing/2014/main" id="{F685EA8F-04F5-432D-8BD1-269CFCB1EC68}"/>
              </a:ext>
            </a:extLst>
          </p:cNvPr>
          <p:cNvSpPr txBox="1"/>
          <p:nvPr/>
        </p:nvSpPr>
        <p:spPr>
          <a:xfrm>
            <a:off x="169601" y="4319585"/>
            <a:ext cx="1326690" cy="1077218"/>
          </a:xfrm>
          <a:prstGeom prst="rect">
            <a:avLst/>
          </a:prstGeom>
          <a:noFill/>
        </p:spPr>
        <p:txBody>
          <a:bodyPr wrap="square" rtlCol="0">
            <a:spAutoFit/>
          </a:bodyPr>
          <a:lstStyle/>
          <a:p>
            <a:r>
              <a:rPr lang="en-US" sz="3200" dirty="0">
                <a:solidFill>
                  <a:srgbClr val="FF0000"/>
                </a:solidFill>
              </a:rPr>
              <a:t>Glenn Beck</a:t>
            </a:r>
          </a:p>
        </p:txBody>
      </p:sp>
      <p:sp>
        <p:nvSpPr>
          <p:cNvPr id="12" name="Rectangle 11">
            <a:extLst>
              <a:ext uri="{FF2B5EF4-FFF2-40B4-BE49-F238E27FC236}">
                <a16:creationId xmlns:a16="http://schemas.microsoft.com/office/drawing/2014/main" id="{ACC236F7-3308-4CFA-9693-8E084E97DA34}"/>
              </a:ext>
            </a:extLst>
          </p:cNvPr>
          <p:cNvSpPr/>
          <p:nvPr/>
        </p:nvSpPr>
        <p:spPr>
          <a:xfrm>
            <a:off x="169601" y="3241964"/>
            <a:ext cx="2926890" cy="5998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1FFCCE4B-DDC0-41B1-A67F-C7ECCAB73B89}"/>
              </a:ext>
            </a:extLst>
          </p:cNvPr>
          <p:cNvSpPr txBox="1"/>
          <p:nvPr/>
        </p:nvSpPr>
        <p:spPr>
          <a:xfrm>
            <a:off x="169602" y="3301946"/>
            <a:ext cx="2906108" cy="584775"/>
          </a:xfrm>
          <a:prstGeom prst="rect">
            <a:avLst/>
          </a:prstGeom>
          <a:noFill/>
        </p:spPr>
        <p:txBody>
          <a:bodyPr wrap="square" rtlCol="0">
            <a:spAutoFit/>
          </a:bodyPr>
          <a:lstStyle/>
          <a:p>
            <a:r>
              <a:rPr lang="en-US" sz="3200" dirty="0">
                <a:solidFill>
                  <a:srgbClr val="FF0000"/>
                </a:solidFill>
              </a:rPr>
              <a:t>Rush Limbaugh</a:t>
            </a:r>
          </a:p>
        </p:txBody>
      </p:sp>
      <p:sp>
        <p:nvSpPr>
          <p:cNvPr id="13" name="Rectangle 12">
            <a:extLst>
              <a:ext uri="{FF2B5EF4-FFF2-40B4-BE49-F238E27FC236}">
                <a16:creationId xmlns:a16="http://schemas.microsoft.com/office/drawing/2014/main" id="{4447A957-F5F0-4FFA-AA3D-4F37752CFB5C}"/>
              </a:ext>
            </a:extLst>
          </p:cNvPr>
          <p:cNvSpPr/>
          <p:nvPr/>
        </p:nvSpPr>
        <p:spPr>
          <a:xfrm>
            <a:off x="3949054" y="1750243"/>
            <a:ext cx="2926890" cy="5998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a:extLst>
              <a:ext uri="{FF2B5EF4-FFF2-40B4-BE49-F238E27FC236}">
                <a16:creationId xmlns:a16="http://schemas.microsoft.com/office/drawing/2014/main" id="{C659F23C-FA26-464A-A3AE-0C707258150E}"/>
              </a:ext>
            </a:extLst>
          </p:cNvPr>
          <p:cNvSpPr txBox="1"/>
          <p:nvPr/>
        </p:nvSpPr>
        <p:spPr>
          <a:xfrm>
            <a:off x="3949055" y="1810225"/>
            <a:ext cx="2906108" cy="584775"/>
          </a:xfrm>
          <a:prstGeom prst="rect">
            <a:avLst/>
          </a:prstGeom>
          <a:noFill/>
        </p:spPr>
        <p:txBody>
          <a:bodyPr wrap="square" rtlCol="0">
            <a:spAutoFit/>
          </a:bodyPr>
          <a:lstStyle/>
          <a:p>
            <a:r>
              <a:rPr lang="en-US" sz="3200" dirty="0">
                <a:solidFill>
                  <a:srgbClr val="002060"/>
                </a:solidFill>
              </a:rPr>
              <a:t>Stephen Colbert</a:t>
            </a:r>
          </a:p>
        </p:txBody>
      </p:sp>
      <p:sp>
        <p:nvSpPr>
          <p:cNvPr id="15" name="Rectangle 14">
            <a:extLst>
              <a:ext uri="{FF2B5EF4-FFF2-40B4-BE49-F238E27FC236}">
                <a16:creationId xmlns:a16="http://schemas.microsoft.com/office/drawing/2014/main" id="{DD483A50-7517-4B5A-A217-D3DCDFC5EE15}"/>
              </a:ext>
            </a:extLst>
          </p:cNvPr>
          <p:cNvSpPr/>
          <p:nvPr/>
        </p:nvSpPr>
        <p:spPr>
          <a:xfrm>
            <a:off x="9885013" y="282762"/>
            <a:ext cx="1565770" cy="133517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83143C55-10A3-4CFF-908F-712CB3543B6A}"/>
              </a:ext>
            </a:extLst>
          </p:cNvPr>
          <p:cNvSpPr txBox="1"/>
          <p:nvPr/>
        </p:nvSpPr>
        <p:spPr>
          <a:xfrm>
            <a:off x="9963802" y="411739"/>
            <a:ext cx="1486980" cy="1077218"/>
          </a:xfrm>
          <a:prstGeom prst="rect">
            <a:avLst/>
          </a:prstGeom>
          <a:noFill/>
        </p:spPr>
        <p:txBody>
          <a:bodyPr wrap="square" rtlCol="0">
            <a:spAutoFit/>
          </a:bodyPr>
          <a:lstStyle/>
          <a:p>
            <a:r>
              <a:rPr lang="en-US" sz="3200" dirty="0">
                <a:solidFill>
                  <a:srgbClr val="FF0000"/>
                </a:solidFill>
              </a:rPr>
              <a:t>Sean Hannity</a:t>
            </a:r>
          </a:p>
        </p:txBody>
      </p:sp>
      <p:sp>
        <p:nvSpPr>
          <p:cNvPr id="17" name="Rectangle 16">
            <a:extLst>
              <a:ext uri="{FF2B5EF4-FFF2-40B4-BE49-F238E27FC236}">
                <a16:creationId xmlns:a16="http://schemas.microsoft.com/office/drawing/2014/main" id="{9C602D47-8DF9-4294-984E-8E75F54B04E4}"/>
              </a:ext>
            </a:extLst>
          </p:cNvPr>
          <p:cNvSpPr/>
          <p:nvPr/>
        </p:nvSpPr>
        <p:spPr>
          <a:xfrm>
            <a:off x="10408080" y="4044979"/>
            <a:ext cx="1666732" cy="119532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TextBox 17">
            <a:extLst>
              <a:ext uri="{FF2B5EF4-FFF2-40B4-BE49-F238E27FC236}">
                <a16:creationId xmlns:a16="http://schemas.microsoft.com/office/drawing/2014/main" id="{B9CF2DD7-CEDF-4048-AD7F-158D4D36F3B7}"/>
              </a:ext>
            </a:extLst>
          </p:cNvPr>
          <p:cNvSpPr txBox="1"/>
          <p:nvPr/>
        </p:nvSpPr>
        <p:spPr>
          <a:xfrm>
            <a:off x="10391909" y="4163084"/>
            <a:ext cx="1800091" cy="1077218"/>
          </a:xfrm>
          <a:prstGeom prst="rect">
            <a:avLst/>
          </a:prstGeom>
          <a:noFill/>
        </p:spPr>
        <p:txBody>
          <a:bodyPr wrap="square" rtlCol="0">
            <a:spAutoFit/>
          </a:bodyPr>
          <a:lstStyle/>
          <a:p>
            <a:r>
              <a:rPr lang="en-US" sz="3200" dirty="0">
                <a:solidFill>
                  <a:srgbClr val="FF0000"/>
                </a:solidFill>
              </a:rPr>
              <a:t>Bill O’Reilly</a:t>
            </a:r>
          </a:p>
        </p:txBody>
      </p:sp>
      <p:sp>
        <p:nvSpPr>
          <p:cNvPr id="19" name="Rectangle 18">
            <a:extLst>
              <a:ext uri="{FF2B5EF4-FFF2-40B4-BE49-F238E27FC236}">
                <a16:creationId xmlns:a16="http://schemas.microsoft.com/office/drawing/2014/main" id="{A2C2AFCF-4EC8-4A96-A16F-C1884B6B815A}"/>
              </a:ext>
            </a:extLst>
          </p:cNvPr>
          <p:cNvSpPr/>
          <p:nvPr/>
        </p:nvSpPr>
        <p:spPr>
          <a:xfrm>
            <a:off x="4020752" y="5349541"/>
            <a:ext cx="2075247" cy="5998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TextBox 19">
            <a:extLst>
              <a:ext uri="{FF2B5EF4-FFF2-40B4-BE49-F238E27FC236}">
                <a16:creationId xmlns:a16="http://schemas.microsoft.com/office/drawing/2014/main" id="{FDC96348-2547-4C0B-9445-0068844AABFE}"/>
              </a:ext>
            </a:extLst>
          </p:cNvPr>
          <p:cNvSpPr txBox="1"/>
          <p:nvPr/>
        </p:nvSpPr>
        <p:spPr>
          <a:xfrm>
            <a:off x="4020753" y="5409523"/>
            <a:ext cx="2075247" cy="584775"/>
          </a:xfrm>
          <a:prstGeom prst="rect">
            <a:avLst/>
          </a:prstGeom>
          <a:noFill/>
        </p:spPr>
        <p:txBody>
          <a:bodyPr wrap="square" rtlCol="0">
            <a:spAutoFit/>
          </a:bodyPr>
          <a:lstStyle/>
          <a:p>
            <a:r>
              <a:rPr lang="en-US" sz="3200" dirty="0">
                <a:solidFill>
                  <a:srgbClr val="002060"/>
                </a:solidFill>
              </a:rPr>
              <a:t>Bill Mahar</a:t>
            </a:r>
          </a:p>
        </p:txBody>
      </p:sp>
    </p:spTree>
    <p:extLst>
      <p:ext uri="{BB962C8B-B14F-4D97-AF65-F5344CB8AC3E}">
        <p14:creationId xmlns:p14="http://schemas.microsoft.com/office/powerpoint/2010/main" val="48286214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BFA998-5B5C-42F1-A987-2F69B685D55B}"/>
              </a:ext>
            </a:extLst>
          </p:cNvPr>
          <p:cNvPicPr>
            <a:picLocks noChangeAspect="1"/>
          </p:cNvPicPr>
          <p:nvPr/>
        </p:nvPicPr>
        <p:blipFill>
          <a:blip r:embed="rId2"/>
          <a:stretch>
            <a:fillRect/>
          </a:stretch>
        </p:blipFill>
        <p:spPr>
          <a:xfrm>
            <a:off x="-104946" y="0"/>
            <a:ext cx="12401892" cy="6858000"/>
          </a:xfrm>
          <a:prstGeom prst="rect">
            <a:avLst/>
          </a:prstGeom>
        </p:spPr>
      </p:pic>
      <p:pic>
        <p:nvPicPr>
          <p:cNvPr id="3" name="Picture 2">
            <a:extLst>
              <a:ext uri="{FF2B5EF4-FFF2-40B4-BE49-F238E27FC236}">
                <a16:creationId xmlns:a16="http://schemas.microsoft.com/office/drawing/2014/main" id="{6D01AD17-1700-4E69-80B0-0328F408597F}"/>
              </a:ext>
            </a:extLst>
          </p:cNvPr>
          <p:cNvPicPr>
            <a:picLocks noChangeAspect="1"/>
          </p:cNvPicPr>
          <p:nvPr/>
        </p:nvPicPr>
        <p:blipFill>
          <a:blip r:embed="rId3"/>
          <a:stretch>
            <a:fillRect/>
          </a:stretch>
        </p:blipFill>
        <p:spPr>
          <a:xfrm>
            <a:off x="-104946" y="0"/>
            <a:ext cx="5634990" cy="6858000"/>
          </a:xfrm>
          <a:prstGeom prst="rect">
            <a:avLst/>
          </a:prstGeom>
        </p:spPr>
      </p:pic>
    </p:spTree>
    <p:extLst>
      <p:ext uri="{BB962C8B-B14F-4D97-AF65-F5344CB8AC3E}">
        <p14:creationId xmlns:p14="http://schemas.microsoft.com/office/powerpoint/2010/main" val="2807168174"/>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4E1D52-613C-41F4-B6F6-37FCE63D0E09}"/>
              </a:ext>
            </a:extLst>
          </p:cNvPr>
          <p:cNvPicPr>
            <a:picLocks noChangeAspect="1"/>
          </p:cNvPicPr>
          <p:nvPr/>
        </p:nvPicPr>
        <p:blipFill rotWithShape="1">
          <a:blip r:embed="rId2"/>
          <a:srcRect l="26303" r="26985"/>
          <a:stretch/>
        </p:blipFill>
        <p:spPr>
          <a:xfrm>
            <a:off x="0" y="0"/>
            <a:ext cx="4806462" cy="6858000"/>
          </a:xfrm>
          <a:prstGeom prst="rect">
            <a:avLst/>
          </a:prstGeom>
        </p:spPr>
      </p:pic>
      <p:pic>
        <p:nvPicPr>
          <p:cNvPr id="3" name="Picture 2">
            <a:extLst>
              <a:ext uri="{FF2B5EF4-FFF2-40B4-BE49-F238E27FC236}">
                <a16:creationId xmlns:a16="http://schemas.microsoft.com/office/drawing/2014/main" id="{5F8929E2-0D8A-41CD-9706-76CE35D4B69A}"/>
              </a:ext>
            </a:extLst>
          </p:cNvPr>
          <p:cNvPicPr>
            <a:picLocks noChangeAspect="1"/>
          </p:cNvPicPr>
          <p:nvPr/>
        </p:nvPicPr>
        <p:blipFill rotWithShape="1">
          <a:blip r:embed="rId3"/>
          <a:srcRect r="1955"/>
          <a:stretch/>
        </p:blipFill>
        <p:spPr>
          <a:xfrm>
            <a:off x="4806462" y="2332280"/>
            <a:ext cx="7385538" cy="4525720"/>
          </a:xfrm>
          <a:prstGeom prst="rect">
            <a:avLst/>
          </a:prstGeom>
        </p:spPr>
      </p:pic>
      <p:sp>
        <p:nvSpPr>
          <p:cNvPr id="4" name="TextBox 3">
            <a:extLst>
              <a:ext uri="{FF2B5EF4-FFF2-40B4-BE49-F238E27FC236}">
                <a16:creationId xmlns:a16="http://schemas.microsoft.com/office/drawing/2014/main" id="{F0DDD1BD-D806-4777-94DC-54698ECF7FF3}"/>
              </a:ext>
            </a:extLst>
          </p:cNvPr>
          <p:cNvSpPr txBox="1"/>
          <p:nvPr/>
        </p:nvSpPr>
        <p:spPr>
          <a:xfrm>
            <a:off x="4806462" y="258199"/>
            <a:ext cx="7385538" cy="1815882"/>
          </a:xfrm>
          <a:prstGeom prst="rect">
            <a:avLst/>
          </a:prstGeom>
          <a:noFill/>
        </p:spPr>
        <p:txBody>
          <a:bodyPr wrap="square" rtlCol="0">
            <a:spAutoFit/>
          </a:bodyPr>
          <a:lstStyle/>
          <a:p>
            <a:r>
              <a:rPr lang="en-US" sz="2800" b="1" i="1" dirty="0">
                <a:solidFill>
                  <a:srgbClr val="C00000"/>
                </a:solidFill>
              </a:rPr>
              <a:t>Over 160 CFR members work within the major media outlets? That means The CFR controls the Media=the Rothschilds control the Media=The Jesuits control the Media</a:t>
            </a:r>
          </a:p>
        </p:txBody>
      </p:sp>
    </p:spTree>
    <p:extLst>
      <p:ext uri="{BB962C8B-B14F-4D97-AF65-F5344CB8AC3E}">
        <p14:creationId xmlns:p14="http://schemas.microsoft.com/office/powerpoint/2010/main" val="3046727463"/>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00CC05-CC0D-4CCA-B138-186CA0F42EA8}"/>
              </a:ext>
            </a:extLst>
          </p:cNvPr>
          <p:cNvPicPr>
            <a:picLocks noChangeAspect="1"/>
          </p:cNvPicPr>
          <p:nvPr/>
        </p:nvPicPr>
        <p:blipFill>
          <a:blip r:embed="rId2"/>
          <a:stretch>
            <a:fillRect/>
          </a:stretch>
        </p:blipFill>
        <p:spPr>
          <a:xfrm>
            <a:off x="0" y="850988"/>
            <a:ext cx="4658858" cy="4658858"/>
          </a:xfrm>
          <a:prstGeom prst="rect">
            <a:avLst/>
          </a:prstGeom>
        </p:spPr>
      </p:pic>
      <p:sp>
        <p:nvSpPr>
          <p:cNvPr id="3" name="TextBox 2">
            <a:extLst>
              <a:ext uri="{FF2B5EF4-FFF2-40B4-BE49-F238E27FC236}">
                <a16:creationId xmlns:a16="http://schemas.microsoft.com/office/drawing/2014/main" id="{E1F0A399-5C76-4C95-AD4D-580B1D128133}"/>
              </a:ext>
            </a:extLst>
          </p:cNvPr>
          <p:cNvSpPr txBox="1"/>
          <p:nvPr/>
        </p:nvSpPr>
        <p:spPr>
          <a:xfrm>
            <a:off x="0" y="5509846"/>
            <a:ext cx="5299364" cy="1384995"/>
          </a:xfrm>
          <a:prstGeom prst="rect">
            <a:avLst/>
          </a:prstGeom>
          <a:noFill/>
        </p:spPr>
        <p:txBody>
          <a:bodyPr wrap="square" rtlCol="0">
            <a:spAutoFit/>
          </a:bodyPr>
          <a:lstStyle/>
          <a:p>
            <a:r>
              <a:rPr lang="en-US" sz="2800" b="1" dirty="0"/>
              <a:t>David Rockefeller (1915-2017) Chairman of the CFR for many years, he was also a “Republican”</a:t>
            </a:r>
          </a:p>
        </p:txBody>
      </p:sp>
      <p:sp>
        <p:nvSpPr>
          <p:cNvPr id="4" name="TextBox 3">
            <a:extLst>
              <a:ext uri="{FF2B5EF4-FFF2-40B4-BE49-F238E27FC236}">
                <a16:creationId xmlns:a16="http://schemas.microsoft.com/office/drawing/2014/main" id="{178992C0-BEF9-402F-A4E4-795312F2780C}"/>
              </a:ext>
            </a:extLst>
          </p:cNvPr>
          <p:cNvSpPr txBox="1"/>
          <p:nvPr/>
        </p:nvSpPr>
        <p:spPr>
          <a:xfrm>
            <a:off x="997527" y="-47094"/>
            <a:ext cx="9809018" cy="1015663"/>
          </a:xfrm>
          <a:prstGeom prst="rect">
            <a:avLst/>
          </a:prstGeom>
          <a:noFill/>
        </p:spPr>
        <p:txBody>
          <a:bodyPr wrap="square" rtlCol="0">
            <a:spAutoFit/>
          </a:bodyPr>
          <a:lstStyle/>
          <a:p>
            <a:pPr algn="ctr"/>
            <a:r>
              <a:rPr lang="en-US" sz="6000" i="1" dirty="0">
                <a:solidFill>
                  <a:srgbClr val="FF0000"/>
                </a:solidFill>
                <a:effectLst>
                  <a:outerShdw blurRad="38100" dist="38100" dir="2700000" algn="tl">
                    <a:srgbClr val="000000">
                      <a:alpha val="43137"/>
                    </a:srgbClr>
                  </a:outerShdw>
                </a:effectLst>
              </a:rPr>
              <a:t>The CFR Legacy and Chairmen</a:t>
            </a:r>
          </a:p>
        </p:txBody>
      </p:sp>
      <p:pic>
        <p:nvPicPr>
          <p:cNvPr id="5" name="Picture 4">
            <a:extLst>
              <a:ext uri="{FF2B5EF4-FFF2-40B4-BE49-F238E27FC236}">
                <a16:creationId xmlns:a16="http://schemas.microsoft.com/office/drawing/2014/main" id="{DA248E2F-E17E-42B4-B3C5-8626B9ADCC50}"/>
              </a:ext>
            </a:extLst>
          </p:cNvPr>
          <p:cNvPicPr>
            <a:picLocks noChangeAspect="1"/>
          </p:cNvPicPr>
          <p:nvPr/>
        </p:nvPicPr>
        <p:blipFill>
          <a:blip r:embed="rId3"/>
          <a:stretch>
            <a:fillRect/>
          </a:stretch>
        </p:blipFill>
        <p:spPr>
          <a:xfrm>
            <a:off x="5213654" y="850988"/>
            <a:ext cx="6993667" cy="4658858"/>
          </a:xfrm>
          <a:prstGeom prst="rect">
            <a:avLst/>
          </a:prstGeom>
        </p:spPr>
      </p:pic>
      <p:sp>
        <p:nvSpPr>
          <p:cNvPr id="6" name="TextBox 5">
            <a:extLst>
              <a:ext uri="{FF2B5EF4-FFF2-40B4-BE49-F238E27FC236}">
                <a16:creationId xmlns:a16="http://schemas.microsoft.com/office/drawing/2014/main" id="{DF675658-8DFA-4D2A-9CDD-AB352D3A3111}"/>
              </a:ext>
            </a:extLst>
          </p:cNvPr>
          <p:cNvSpPr txBox="1"/>
          <p:nvPr/>
        </p:nvSpPr>
        <p:spPr>
          <a:xfrm>
            <a:off x="5463154" y="5473005"/>
            <a:ext cx="6728846" cy="954107"/>
          </a:xfrm>
          <a:prstGeom prst="rect">
            <a:avLst/>
          </a:prstGeom>
          <a:noFill/>
        </p:spPr>
        <p:txBody>
          <a:bodyPr wrap="square" rtlCol="0">
            <a:spAutoFit/>
          </a:bodyPr>
          <a:lstStyle/>
          <a:p>
            <a:r>
              <a:rPr lang="en-US" sz="2800" b="1" dirty="0"/>
              <a:t>David M. Rubenstein (born 1949) Chairman of the CFR as of July 2017</a:t>
            </a:r>
          </a:p>
        </p:txBody>
      </p:sp>
    </p:spTree>
    <p:extLst>
      <p:ext uri="{BB962C8B-B14F-4D97-AF65-F5344CB8AC3E}">
        <p14:creationId xmlns:p14="http://schemas.microsoft.com/office/powerpoint/2010/main" val="1355694701"/>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19F425D-86BA-4E2E-B10D-1D99AEE49C24}"/>
              </a:ext>
            </a:extLst>
          </p:cNvPr>
          <p:cNvSpPr txBox="1"/>
          <p:nvPr/>
        </p:nvSpPr>
        <p:spPr>
          <a:xfrm>
            <a:off x="270165" y="1930414"/>
            <a:ext cx="3657600" cy="4678204"/>
          </a:xfrm>
          <a:prstGeom prst="rect">
            <a:avLst/>
          </a:prstGeom>
          <a:noFill/>
        </p:spPr>
        <p:txBody>
          <a:bodyPr wrap="square" rtlCol="0">
            <a:spAutoFit/>
          </a:bodyPr>
          <a:lstStyle/>
          <a:p>
            <a:r>
              <a:rPr lang="en-US" sz="2000" b="1" dirty="0"/>
              <a:t>Journalists and Anchors:</a:t>
            </a:r>
          </a:p>
          <a:p>
            <a:r>
              <a:rPr lang="en-US" sz="2000" dirty="0"/>
              <a:t>-Erin Burnett (CNN)</a:t>
            </a:r>
          </a:p>
          <a:p>
            <a:r>
              <a:rPr lang="en-US" sz="2000" dirty="0"/>
              <a:t>-Jim Lehrer (PBS)</a:t>
            </a:r>
          </a:p>
          <a:p>
            <a:r>
              <a:rPr lang="en-US" sz="2000" dirty="0"/>
              <a:t>-Heather Nauert (Fox)</a:t>
            </a:r>
          </a:p>
          <a:p>
            <a:r>
              <a:rPr lang="en-US" sz="2000" dirty="0"/>
              <a:t>-Kitty Pilgrim (CNN)</a:t>
            </a:r>
          </a:p>
          <a:p>
            <a:r>
              <a:rPr lang="en-US" sz="2000" dirty="0"/>
              <a:t>-Dan Rather (CBS)</a:t>
            </a:r>
          </a:p>
          <a:p>
            <a:r>
              <a:rPr lang="en-US" sz="2000" dirty="0"/>
              <a:t>-Charlie Rose (The Early Show)</a:t>
            </a:r>
          </a:p>
          <a:p>
            <a:r>
              <a:rPr lang="en-US" sz="2000" dirty="0"/>
              <a:t>-Tom Brokaw (NBC)</a:t>
            </a:r>
          </a:p>
          <a:p>
            <a:r>
              <a:rPr lang="en-US" sz="2000" dirty="0"/>
              <a:t>-Juju Chang (ABC)</a:t>
            </a:r>
          </a:p>
          <a:p>
            <a:r>
              <a:rPr lang="en-US" sz="2000" dirty="0"/>
              <a:t>-Katie Couric (CBS and NBC)</a:t>
            </a:r>
          </a:p>
          <a:p>
            <a:r>
              <a:rPr lang="en-US" sz="2000" dirty="0"/>
              <a:t>-Warren Hodge (NY Times)</a:t>
            </a:r>
          </a:p>
          <a:p>
            <a:r>
              <a:rPr lang="en-US" sz="2000" dirty="0"/>
              <a:t>-Diane Sawyer (ABC)</a:t>
            </a:r>
          </a:p>
          <a:p>
            <a:r>
              <a:rPr lang="en-US" sz="2000" dirty="0"/>
              <a:t>-Andrew Ross Sorkin (CNBC)</a:t>
            </a:r>
          </a:p>
          <a:p>
            <a:r>
              <a:rPr lang="en-US" sz="2000" dirty="0"/>
              <a:t>-Barbara Walters (ABC)</a:t>
            </a:r>
          </a:p>
          <a:p>
            <a:r>
              <a:rPr lang="en-US" sz="2000" dirty="0"/>
              <a:t>-Paula Zahn (Fox and CNN)</a:t>
            </a:r>
          </a:p>
        </p:txBody>
      </p:sp>
      <p:sp>
        <p:nvSpPr>
          <p:cNvPr id="6" name="TextBox 5">
            <a:extLst>
              <a:ext uri="{FF2B5EF4-FFF2-40B4-BE49-F238E27FC236}">
                <a16:creationId xmlns:a16="http://schemas.microsoft.com/office/drawing/2014/main" id="{F96070AD-B5F8-4AA8-8840-D9FB28177CD6}"/>
              </a:ext>
            </a:extLst>
          </p:cNvPr>
          <p:cNvSpPr txBox="1"/>
          <p:nvPr/>
        </p:nvSpPr>
        <p:spPr>
          <a:xfrm>
            <a:off x="8264235" y="1525011"/>
            <a:ext cx="3657600" cy="1323439"/>
          </a:xfrm>
          <a:prstGeom prst="rect">
            <a:avLst/>
          </a:prstGeom>
          <a:noFill/>
        </p:spPr>
        <p:txBody>
          <a:bodyPr wrap="square" rtlCol="0">
            <a:spAutoFit/>
          </a:bodyPr>
          <a:lstStyle/>
          <a:p>
            <a:r>
              <a:rPr lang="en-US" sz="2000" b="1" dirty="0"/>
              <a:t>Supreme Court Justices:</a:t>
            </a:r>
          </a:p>
          <a:p>
            <a:r>
              <a:rPr lang="en-US" sz="2000" dirty="0"/>
              <a:t>-Stephen Gerald Breyer</a:t>
            </a:r>
          </a:p>
          <a:p>
            <a:r>
              <a:rPr lang="en-US" sz="2000" dirty="0"/>
              <a:t>-Ruth Bader Ginsburg</a:t>
            </a:r>
          </a:p>
          <a:p>
            <a:r>
              <a:rPr lang="en-US" sz="2000" dirty="0"/>
              <a:t>-Sandra Day O’Conner</a:t>
            </a:r>
          </a:p>
        </p:txBody>
      </p:sp>
      <p:sp>
        <p:nvSpPr>
          <p:cNvPr id="7" name="TextBox 6">
            <a:extLst>
              <a:ext uri="{FF2B5EF4-FFF2-40B4-BE49-F238E27FC236}">
                <a16:creationId xmlns:a16="http://schemas.microsoft.com/office/drawing/2014/main" id="{81CF9516-4DC2-4FA6-BC14-6E8E6888E5E5}"/>
              </a:ext>
            </a:extLst>
          </p:cNvPr>
          <p:cNvSpPr txBox="1"/>
          <p:nvPr/>
        </p:nvSpPr>
        <p:spPr>
          <a:xfrm>
            <a:off x="8264235" y="0"/>
            <a:ext cx="3657600" cy="1631216"/>
          </a:xfrm>
          <a:prstGeom prst="rect">
            <a:avLst/>
          </a:prstGeom>
          <a:noFill/>
        </p:spPr>
        <p:txBody>
          <a:bodyPr wrap="square" rtlCol="0">
            <a:spAutoFit/>
          </a:bodyPr>
          <a:lstStyle/>
          <a:p>
            <a:r>
              <a:rPr lang="en-US" sz="2000" b="1" dirty="0"/>
              <a:t>Actors/Actresses:</a:t>
            </a:r>
          </a:p>
          <a:p>
            <a:r>
              <a:rPr lang="en-US" sz="2000" dirty="0"/>
              <a:t>-Warren Beatty</a:t>
            </a:r>
          </a:p>
          <a:p>
            <a:r>
              <a:rPr lang="en-US" sz="2000" dirty="0"/>
              <a:t>-George Clooney</a:t>
            </a:r>
          </a:p>
          <a:p>
            <a:r>
              <a:rPr lang="en-US" sz="2000" dirty="0"/>
              <a:t>-Angelina Jolie</a:t>
            </a:r>
          </a:p>
          <a:p>
            <a:r>
              <a:rPr lang="en-US" sz="2000" dirty="0"/>
              <a:t>-Priscilla Presley</a:t>
            </a:r>
          </a:p>
        </p:txBody>
      </p:sp>
      <p:sp>
        <p:nvSpPr>
          <p:cNvPr id="8" name="TextBox 7">
            <a:extLst>
              <a:ext uri="{FF2B5EF4-FFF2-40B4-BE49-F238E27FC236}">
                <a16:creationId xmlns:a16="http://schemas.microsoft.com/office/drawing/2014/main" id="{573B6CF0-6501-42B7-A827-CFD8E791F9C1}"/>
              </a:ext>
            </a:extLst>
          </p:cNvPr>
          <p:cNvSpPr txBox="1"/>
          <p:nvPr/>
        </p:nvSpPr>
        <p:spPr>
          <a:xfrm>
            <a:off x="4114801" y="360754"/>
            <a:ext cx="3657600" cy="6247864"/>
          </a:xfrm>
          <a:prstGeom prst="rect">
            <a:avLst/>
          </a:prstGeom>
          <a:noFill/>
        </p:spPr>
        <p:txBody>
          <a:bodyPr wrap="square" rtlCol="0">
            <a:spAutoFit/>
          </a:bodyPr>
          <a:lstStyle/>
          <a:p>
            <a:r>
              <a:rPr lang="en-US" sz="2000" b="1" dirty="0"/>
              <a:t>Universities:</a:t>
            </a:r>
          </a:p>
          <a:p>
            <a:r>
              <a:rPr lang="en-US" sz="2000" dirty="0"/>
              <a:t>-Michael F. Adams (President of Univ. of Georgia and Oklahoma)</a:t>
            </a:r>
          </a:p>
          <a:p>
            <a:r>
              <a:rPr lang="en-US" sz="2000" dirty="0"/>
              <a:t>-Michael Crow (President of Arizona State Univ.)</a:t>
            </a:r>
          </a:p>
          <a:p>
            <a:r>
              <a:rPr lang="en-US" sz="2000" dirty="0"/>
              <a:t>-Bernard T. Ferrari (Dean, Johns Hopkins Univ. and Carey Business School</a:t>
            </a:r>
          </a:p>
          <a:p>
            <a:r>
              <a:rPr lang="en-US" sz="2000" dirty="0"/>
              <a:t>-Pamela Gann (President of Claremont McKenna College, Former Dean of Duke Univ. School of Law</a:t>
            </a:r>
          </a:p>
          <a:p>
            <a:r>
              <a:rPr lang="en-US" sz="2000" dirty="0"/>
              <a:t>-Robert P. George (professor Princeton Univ.)</a:t>
            </a:r>
          </a:p>
          <a:p>
            <a:r>
              <a:rPr lang="en-US" sz="2000" dirty="0"/>
              <a:t>-Richard W. Lariviere (President of Univ. of Oregon</a:t>
            </a:r>
          </a:p>
          <a:p>
            <a:r>
              <a:rPr lang="en-US" sz="2000" dirty="0"/>
              <a:t>-Christina Paxson (President of Brown Univ.)</a:t>
            </a:r>
          </a:p>
          <a:p>
            <a:r>
              <a:rPr lang="en-US" sz="2000" dirty="0"/>
              <a:t>-Donna Shalala (President of Univ. of Miami</a:t>
            </a:r>
          </a:p>
        </p:txBody>
      </p:sp>
      <p:sp>
        <p:nvSpPr>
          <p:cNvPr id="9" name="TextBox 8">
            <a:extLst>
              <a:ext uri="{FF2B5EF4-FFF2-40B4-BE49-F238E27FC236}">
                <a16:creationId xmlns:a16="http://schemas.microsoft.com/office/drawing/2014/main" id="{46B96055-33EC-4536-9EBD-BBA739D5F35A}"/>
              </a:ext>
            </a:extLst>
          </p:cNvPr>
          <p:cNvSpPr txBox="1"/>
          <p:nvPr/>
        </p:nvSpPr>
        <p:spPr>
          <a:xfrm>
            <a:off x="270165" y="236063"/>
            <a:ext cx="3657600" cy="1631216"/>
          </a:xfrm>
          <a:prstGeom prst="rect">
            <a:avLst/>
          </a:prstGeom>
          <a:noFill/>
        </p:spPr>
        <p:txBody>
          <a:bodyPr wrap="square" rtlCol="0">
            <a:spAutoFit/>
          </a:bodyPr>
          <a:lstStyle/>
          <a:p>
            <a:r>
              <a:rPr lang="en-US" sz="2000" b="1" dirty="0"/>
              <a:t>Sports:</a:t>
            </a:r>
          </a:p>
          <a:p>
            <a:r>
              <a:rPr lang="en-US" sz="2000" dirty="0"/>
              <a:t>-David Stern (NBA Commissioner)</a:t>
            </a:r>
          </a:p>
          <a:p>
            <a:r>
              <a:rPr lang="en-US" sz="2000" dirty="0"/>
              <a:t>-Bill Bradley (NBA Hall of Fame)</a:t>
            </a:r>
          </a:p>
          <a:p>
            <a:r>
              <a:rPr lang="en-US" sz="2000" dirty="0"/>
              <a:t>-Sheila Johnson (President of Mystics)</a:t>
            </a:r>
          </a:p>
        </p:txBody>
      </p:sp>
      <p:sp>
        <p:nvSpPr>
          <p:cNvPr id="10" name="TextBox 9">
            <a:extLst>
              <a:ext uri="{FF2B5EF4-FFF2-40B4-BE49-F238E27FC236}">
                <a16:creationId xmlns:a16="http://schemas.microsoft.com/office/drawing/2014/main" id="{F03D4046-96B9-4D10-808A-D16C88FA1AB3}"/>
              </a:ext>
            </a:extLst>
          </p:cNvPr>
          <p:cNvSpPr txBox="1"/>
          <p:nvPr/>
        </p:nvSpPr>
        <p:spPr>
          <a:xfrm>
            <a:off x="8264235" y="2827668"/>
            <a:ext cx="3657600" cy="4093428"/>
          </a:xfrm>
          <a:prstGeom prst="rect">
            <a:avLst/>
          </a:prstGeom>
          <a:noFill/>
        </p:spPr>
        <p:txBody>
          <a:bodyPr wrap="square" rtlCol="0">
            <a:spAutoFit/>
          </a:bodyPr>
          <a:lstStyle/>
          <a:p>
            <a:r>
              <a:rPr lang="en-US" sz="2000" b="1" dirty="0"/>
              <a:t>Banking/Federal Reserve:</a:t>
            </a:r>
          </a:p>
          <a:p>
            <a:r>
              <a:rPr lang="en-US" sz="2000" dirty="0"/>
              <a:t>-Timothy Geithner (Federal Reserve Bank of New York)</a:t>
            </a:r>
          </a:p>
          <a:p>
            <a:r>
              <a:rPr lang="en-US" sz="2000" dirty="0"/>
              <a:t>-James D. Wolfensohn (president of World Bank)</a:t>
            </a:r>
          </a:p>
          <a:p>
            <a:r>
              <a:rPr lang="en-US" sz="2000" dirty="0"/>
              <a:t>-Paul Wolfowitz (President of World Bank)</a:t>
            </a:r>
          </a:p>
          <a:p>
            <a:r>
              <a:rPr lang="en-US" sz="2000" dirty="0"/>
              <a:t>-Robert Zoellick (President of World Bank)</a:t>
            </a:r>
          </a:p>
          <a:p>
            <a:r>
              <a:rPr lang="en-US" sz="2000" dirty="0"/>
              <a:t>-Alan Greenspan (Chairman of Federal Reserve)</a:t>
            </a:r>
          </a:p>
          <a:p>
            <a:r>
              <a:rPr lang="en-US" sz="2000" dirty="0"/>
              <a:t>-Paul Volcker (Chairman of Federal Reserve)</a:t>
            </a:r>
          </a:p>
        </p:txBody>
      </p:sp>
    </p:spTree>
    <p:extLst>
      <p:ext uri="{BB962C8B-B14F-4D97-AF65-F5344CB8AC3E}">
        <p14:creationId xmlns:p14="http://schemas.microsoft.com/office/powerpoint/2010/main" val="24745519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04F4FF-76D6-4024-8AD2-D37548266157}"/>
              </a:ext>
            </a:extLst>
          </p:cNvPr>
          <p:cNvPicPr>
            <a:picLocks noChangeAspect="1"/>
          </p:cNvPicPr>
          <p:nvPr/>
        </p:nvPicPr>
        <p:blipFill>
          <a:blip r:embed="rId2"/>
          <a:stretch>
            <a:fillRect/>
          </a:stretch>
        </p:blipFill>
        <p:spPr>
          <a:xfrm>
            <a:off x="-14323" y="0"/>
            <a:ext cx="12220644" cy="6857999"/>
          </a:xfrm>
          <a:prstGeom prst="rect">
            <a:avLst/>
          </a:prstGeom>
        </p:spPr>
      </p:pic>
      <p:sp>
        <p:nvSpPr>
          <p:cNvPr id="3" name="TextBox 2">
            <a:extLst>
              <a:ext uri="{FF2B5EF4-FFF2-40B4-BE49-F238E27FC236}">
                <a16:creationId xmlns:a16="http://schemas.microsoft.com/office/drawing/2014/main" id="{C0F22E66-F45C-46A0-96AB-9284314F1912}"/>
              </a:ext>
            </a:extLst>
          </p:cNvPr>
          <p:cNvSpPr txBox="1"/>
          <p:nvPr/>
        </p:nvSpPr>
        <p:spPr>
          <a:xfrm>
            <a:off x="308262" y="41563"/>
            <a:ext cx="11575473"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Arial Black" panose="020B0A04020102020204" pitchFamily="34" charset="0"/>
              </a:rPr>
              <a:t>THE FALSE ARMAGEDDON IS COMING</a:t>
            </a:r>
          </a:p>
        </p:txBody>
      </p:sp>
      <p:sp>
        <p:nvSpPr>
          <p:cNvPr id="4" name="TextBox 3">
            <a:extLst>
              <a:ext uri="{FF2B5EF4-FFF2-40B4-BE49-F238E27FC236}">
                <a16:creationId xmlns:a16="http://schemas.microsoft.com/office/drawing/2014/main" id="{1CA71A3B-8C0D-4D18-A41B-482A9AB386F4}"/>
              </a:ext>
            </a:extLst>
          </p:cNvPr>
          <p:cNvSpPr txBox="1"/>
          <p:nvPr/>
        </p:nvSpPr>
        <p:spPr>
          <a:xfrm>
            <a:off x="308262" y="5492998"/>
            <a:ext cx="11575473" cy="1323439"/>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Arial Black" panose="020B0A04020102020204" pitchFamily="34" charset="0"/>
              </a:rPr>
              <a:t>IT IS THE PRECEDING EVENT BEFORE THE COUNTERFEIT SECOND COMING</a:t>
            </a:r>
          </a:p>
        </p:txBody>
      </p:sp>
    </p:spTree>
    <p:extLst>
      <p:ext uri="{BB962C8B-B14F-4D97-AF65-F5344CB8AC3E}">
        <p14:creationId xmlns:p14="http://schemas.microsoft.com/office/powerpoint/2010/main" val="4144946045"/>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F7143B-4863-4AB4-A6BB-1BA57F7E28B3}"/>
              </a:ext>
            </a:extLst>
          </p:cNvPr>
          <p:cNvPicPr>
            <a:picLocks noChangeAspect="1"/>
          </p:cNvPicPr>
          <p:nvPr/>
        </p:nvPicPr>
        <p:blipFill rotWithShape="1">
          <a:blip r:embed="rId2"/>
          <a:srcRect b="24102"/>
          <a:stretch/>
        </p:blipFill>
        <p:spPr>
          <a:xfrm>
            <a:off x="0" y="950743"/>
            <a:ext cx="12192000" cy="5907257"/>
          </a:xfrm>
          <a:prstGeom prst="rect">
            <a:avLst/>
          </a:prstGeom>
        </p:spPr>
      </p:pic>
      <p:sp>
        <p:nvSpPr>
          <p:cNvPr id="3" name="TextBox 2">
            <a:extLst>
              <a:ext uri="{FF2B5EF4-FFF2-40B4-BE49-F238E27FC236}">
                <a16:creationId xmlns:a16="http://schemas.microsoft.com/office/drawing/2014/main" id="{73B75FC3-A7CD-4612-AA16-A670271B4766}"/>
              </a:ext>
            </a:extLst>
          </p:cNvPr>
          <p:cNvSpPr txBox="1"/>
          <p:nvPr/>
        </p:nvSpPr>
        <p:spPr>
          <a:xfrm>
            <a:off x="145473" y="187569"/>
            <a:ext cx="12046527" cy="523220"/>
          </a:xfrm>
          <a:prstGeom prst="rect">
            <a:avLst/>
          </a:prstGeom>
          <a:noFill/>
        </p:spPr>
        <p:txBody>
          <a:bodyPr wrap="square" rtlCol="0">
            <a:spAutoFit/>
          </a:bodyPr>
          <a:lstStyle/>
          <a:p>
            <a:pPr algn="ctr"/>
            <a:r>
              <a:rPr lang="en-US" sz="2800" b="1" i="1" dirty="0">
                <a:solidFill>
                  <a:srgbClr val="000099"/>
                </a:solidFill>
                <a:effectLst>
                  <a:outerShdw blurRad="38100" dist="38100" dir="2700000" algn="tl">
                    <a:srgbClr val="000000">
                      <a:alpha val="43137"/>
                    </a:srgbClr>
                  </a:outerShdw>
                </a:effectLst>
              </a:rPr>
              <a:t>All working toward the Final Goal… Will you choose to follow the Lord only?</a:t>
            </a:r>
          </a:p>
        </p:txBody>
      </p:sp>
    </p:spTree>
    <p:extLst>
      <p:ext uri="{BB962C8B-B14F-4D97-AF65-F5344CB8AC3E}">
        <p14:creationId xmlns:p14="http://schemas.microsoft.com/office/powerpoint/2010/main" val="54981702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379D51-1184-487B-8406-57A40D039528}"/>
              </a:ext>
            </a:extLst>
          </p:cNvPr>
          <p:cNvPicPr>
            <a:picLocks noChangeAspect="1"/>
          </p:cNvPicPr>
          <p:nvPr/>
        </p:nvPicPr>
        <p:blipFill>
          <a:blip r:embed="rId3"/>
          <a:stretch>
            <a:fillRect/>
          </a:stretch>
        </p:blipFill>
        <p:spPr>
          <a:xfrm>
            <a:off x="1776523" y="0"/>
            <a:ext cx="8638954" cy="6858000"/>
          </a:xfrm>
          <a:prstGeom prst="rect">
            <a:avLst/>
          </a:prstGeom>
        </p:spPr>
      </p:pic>
    </p:spTree>
    <p:extLst>
      <p:ext uri="{BB962C8B-B14F-4D97-AF65-F5344CB8AC3E}">
        <p14:creationId xmlns:p14="http://schemas.microsoft.com/office/powerpoint/2010/main" val="447537847"/>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DD542A-F392-4F53-B596-1B567AE42A77}"/>
              </a:ext>
            </a:extLst>
          </p:cNvPr>
          <p:cNvPicPr>
            <a:picLocks noChangeAspect="1"/>
          </p:cNvPicPr>
          <p:nvPr/>
        </p:nvPicPr>
        <p:blipFill>
          <a:blip r:embed="rId2"/>
          <a:stretch>
            <a:fillRect/>
          </a:stretch>
        </p:blipFill>
        <p:spPr>
          <a:xfrm>
            <a:off x="0" y="0"/>
            <a:ext cx="6096000" cy="3429000"/>
          </a:xfrm>
          <a:prstGeom prst="rect">
            <a:avLst/>
          </a:prstGeom>
        </p:spPr>
      </p:pic>
      <p:pic>
        <p:nvPicPr>
          <p:cNvPr id="5" name="Picture 4">
            <a:extLst>
              <a:ext uri="{FF2B5EF4-FFF2-40B4-BE49-F238E27FC236}">
                <a16:creationId xmlns:a16="http://schemas.microsoft.com/office/drawing/2014/main" id="{D14325A6-93D4-4095-B32A-62A80746C96D}"/>
              </a:ext>
            </a:extLst>
          </p:cNvPr>
          <p:cNvPicPr>
            <a:picLocks noChangeAspect="1"/>
          </p:cNvPicPr>
          <p:nvPr/>
        </p:nvPicPr>
        <p:blipFill rotWithShape="1">
          <a:blip r:embed="rId3"/>
          <a:srcRect b="32867"/>
          <a:stretch/>
        </p:blipFill>
        <p:spPr>
          <a:xfrm>
            <a:off x="6096000" y="3404047"/>
            <a:ext cx="6140362" cy="3453953"/>
          </a:xfrm>
          <a:prstGeom prst="rect">
            <a:avLst/>
          </a:prstGeom>
        </p:spPr>
      </p:pic>
      <p:pic>
        <p:nvPicPr>
          <p:cNvPr id="4" name="Picture 3">
            <a:extLst>
              <a:ext uri="{FF2B5EF4-FFF2-40B4-BE49-F238E27FC236}">
                <a16:creationId xmlns:a16="http://schemas.microsoft.com/office/drawing/2014/main" id="{5499DC30-ADBD-41C7-AA73-C2A952083556}"/>
              </a:ext>
            </a:extLst>
          </p:cNvPr>
          <p:cNvPicPr>
            <a:picLocks noChangeAspect="1"/>
          </p:cNvPicPr>
          <p:nvPr/>
        </p:nvPicPr>
        <p:blipFill rotWithShape="1">
          <a:blip r:embed="rId4"/>
          <a:srcRect t="16205" b="-1"/>
          <a:stretch/>
        </p:blipFill>
        <p:spPr>
          <a:xfrm>
            <a:off x="6096000" y="0"/>
            <a:ext cx="6140362" cy="3428999"/>
          </a:xfrm>
          <a:prstGeom prst="rect">
            <a:avLst/>
          </a:prstGeom>
        </p:spPr>
      </p:pic>
      <p:pic>
        <p:nvPicPr>
          <p:cNvPr id="6" name="Picture 5">
            <a:extLst>
              <a:ext uri="{FF2B5EF4-FFF2-40B4-BE49-F238E27FC236}">
                <a16:creationId xmlns:a16="http://schemas.microsoft.com/office/drawing/2014/main" id="{5906FD1C-7DCD-4E64-ABCA-7D6245B1BDB3}"/>
              </a:ext>
            </a:extLst>
          </p:cNvPr>
          <p:cNvPicPr>
            <a:picLocks noChangeAspect="1"/>
          </p:cNvPicPr>
          <p:nvPr/>
        </p:nvPicPr>
        <p:blipFill rotWithShape="1">
          <a:blip r:embed="rId5"/>
          <a:srcRect b="9079"/>
          <a:stretch/>
        </p:blipFill>
        <p:spPr>
          <a:xfrm>
            <a:off x="22181" y="3428999"/>
            <a:ext cx="6096000" cy="3429000"/>
          </a:xfrm>
          <a:prstGeom prst="rect">
            <a:avLst/>
          </a:prstGeom>
        </p:spPr>
      </p:pic>
    </p:spTree>
    <p:extLst>
      <p:ext uri="{BB962C8B-B14F-4D97-AF65-F5344CB8AC3E}">
        <p14:creationId xmlns:p14="http://schemas.microsoft.com/office/powerpoint/2010/main" val="242883040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D88DA3-4EE7-4F57-B648-DCAE9AF58D49}"/>
              </a:ext>
            </a:extLst>
          </p:cNvPr>
          <p:cNvPicPr>
            <a:picLocks noChangeAspect="1"/>
          </p:cNvPicPr>
          <p:nvPr/>
        </p:nvPicPr>
        <p:blipFill>
          <a:blip r:embed="rId2"/>
          <a:stretch>
            <a:fillRect/>
          </a:stretch>
        </p:blipFill>
        <p:spPr>
          <a:xfrm>
            <a:off x="-48536" y="0"/>
            <a:ext cx="12289070" cy="6858000"/>
          </a:xfrm>
          <a:prstGeom prst="rect">
            <a:avLst/>
          </a:prstGeom>
        </p:spPr>
      </p:pic>
      <p:sp>
        <p:nvSpPr>
          <p:cNvPr id="4" name="Rectangle: Rounded Corners 3">
            <a:extLst>
              <a:ext uri="{FF2B5EF4-FFF2-40B4-BE49-F238E27FC236}">
                <a16:creationId xmlns:a16="http://schemas.microsoft.com/office/drawing/2014/main" id="{3F34D0D1-75BE-46E0-BB15-3FDC3E37A156}"/>
              </a:ext>
            </a:extLst>
          </p:cNvPr>
          <p:cNvSpPr/>
          <p:nvPr/>
        </p:nvSpPr>
        <p:spPr>
          <a:xfrm>
            <a:off x="0" y="4966855"/>
            <a:ext cx="12192000" cy="189114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0E7843E-CE1F-4B1A-8A8B-B0817444A6D6}"/>
              </a:ext>
            </a:extLst>
          </p:cNvPr>
          <p:cNvSpPr txBox="1"/>
          <p:nvPr/>
        </p:nvSpPr>
        <p:spPr>
          <a:xfrm>
            <a:off x="0" y="4919008"/>
            <a:ext cx="12192000" cy="1938992"/>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rPr>
              <a:t>BE NOT DECEIVED!!! READ THE BIBLE! JESUS WILL COME WITH THOUSANDS (MAYBE MILLIONS) OF HIS ANGELS AND SAINTS (JUDE 14), IN THE CLOUDS AND EVERY EYE WILL SEE HIM (REV. 1:7); HE WILL COME WITH THE TRUMPET, THE VOICE OF THE ARCHANGEL, THE GRAVES WILL BE OPENED, AND HE WILL </a:t>
            </a:r>
            <a:r>
              <a:rPr lang="en-US" sz="2400" b="1" u="sng" dirty="0">
                <a:solidFill>
                  <a:schemeClr val="bg1"/>
                </a:solidFill>
                <a:effectLst>
                  <a:outerShdw blurRad="38100" dist="38100" dir="2700000" algn="tl">
                    <a:srgbClr val="000000">
                      <a:alpha val="43137"/>
                    </a:srgbClr>
                  </a:outerShdw>
                </a:effectLst>
              </a:rPr>
              <a:t>NEVER </a:t>
            </a:r>
            <a:r>
              <a:rPr lang="en-US" sz="2400" b="1" dirty="0">
                <a:solidFill>
                  <a:schemeClr val="bg1"/>
                </a:solidFill>
                <a:effectLst>
                  <a:outerShdw blurRad="38100" dist="38100" dir="2700000" algn="tl">
                    <a:srgbClr val="000000">
                      <a:alpha val="43137"/>
                    </a:srgbClr>
                  </a:outerShdw>
                </a:effectLst>
              </a:rPr>
              <a:t>TOUCH THE GROUND BECAUSE HIS SAINTS WILL RISE TO HIM (1 THESS. 4:14-17) WITH NEW BODIES! (1 COR. 15:51-54)</a:t>
            </a:r>
            <a:endParaRPr lang="en-US" sz="2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25078160"/>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A92740-52A1-478C-873A-052724FA7361}"/>
              </a:ext>
            </a:extLst>
          </p:cNvPr>
          <p:cNvPicPr>
            <a:picLocks noChangeAspect="1"/>
          </p:cNvPicPr>
          <p:nvPr/>
        </p:nvPicPr>
        <p:blipFill>
          <a:blip r:embed="rId2"/>
          <a:stretch>
            <a:fillRect/>
          </a:stretch>
        </p:blipFill>
        <p:spPr>
          <a:xfrm>
            <a:off x="0" y="1"/>
            <a:ext cx="8717795" cy="6857999"/>
          </a:xfrm>
          <a:prstGeom prst="rect">
            <a:avLst/>
          </a:prstGeom>
        </p:spPr>
      </p:pic>
      <p:sp>
        <p:nvSpPr>
          <p:cNvPr id="3" name="TextBox 2">
            <a:extLst>
              <a:ext uri="{FF2B5EF4-FFF2-40B4-BE49-F238E27FC236}">
                <a16:creationId xmlns:a16="http://schemas.microsoft.com/office/drawing/2014/main" id="{8FEF30C6-398F-4B33-BBEF-CF589684185F}"/>
              </a:ext>
            </a:extLst>
          </p:cNvPr>
          <p:cNvSpPr txBox="1"/>
          <p:nvPr/>
        </p:nvSpPr>
        <p:spPr>
          <a:xfrm>
            <a:off x="8717795" y="97514"/>
            <a:ext cx="3188677" cy="6494085"/>
          </a:xfrm>
          <a:prstGeom prst="rect">
            <a:avLst/>
          </a:prstGeom>
          <a:noFill/>
        </p:spPr>
        <p:txBody>
          <a:bodyPr wrap="square" rtlCol="0">
            <a:spAutoFit/>
          </a:bodyPr>
          <a:lstStyle/>
          <a:p>
            <a:r>
              <a:rPr lang="en-US" sz="3200" dirty="0">
                <a:solidFill>
                  <a:srgbClr val="C00000"/>
                </a:solidFill>
                <a:effectLst>
                  <a:outerShdw blurRad="38100" dist="38100" dir="2700000" algn="tl">
                    <a:srgbClr val="000000">
                      <a:alpha val="43137"/>
                    </a:srgbClr>
                  </a:outerShdw>
                </a:effectLst>
              </a:rPr>
              <a:t>There must be bloodshed, devastation, chaos, and anarchy to get the world to finally agree that the Middle East needs a “Man of Peace” in that region! Ordo ab Chao in full display</a:t>
            </a:r>
          </a:p>
        </p:txBody>
      </p:sp>
    </p:spTree>
    <p:extLst>
      <p:ext uri="{BB962C8B-B14F-4D97-AF65-F5344CB8AC3E}">
        <p14:creationId xmlns:p14="http://schemas.microsoft.com/office/powerpoint/2010/main" val="3374939546"/>
      </p:ext>
    </p:extLst>
  </p:cSld>
  <p:clrMapOvr>
    <a:masterClrMapping/>
  </p:clrMapOvr>
  <mc:AlternateContent xmlns:mc="http://schemas.openxmlformats.org/markup-compatibility/2006" xmlns:p14="http://schemas.microsoft.com/office/powerpoint/2010/main">
    <mc:Choice Requires="p14">
      <p:transition spd="slow" p14:dur="3400" advClick="0" advTm="56600">
        <p14:reveal/>
      </p:transition>
    </mc:Choice>
    <mc:Fallback xmlns="">
      <p:transition spd="slow" advClick="0" advTm="566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2605</Words>
  <Application>Microsoft Office PowerPoint</Application>
  <PresentationFormat>Widescreen</PresentationFormat>
  <Paragraphs>147</Paragraphs>
  <Slides>61</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61</vt:i4>
      </vt:variant>
    </vt:vector>
  </HeadingPairs>
  <TitlesOfParts>
    <vt:vector size="73" baseType="lpstr">
      <vt:lpstr>Algerian</vt:lpstr>
      <vt:lpstr>Arabic Typesetting</vt:lpstr>
      <vt:lpstr>Arial</vt:lpstr>
      <vt:lpstr>Arial Black</vt:lpstr>
      <vt:lpstr>Arial Unicode MS</vt:lpstr>
      <vt:lpstr>Baskerville Old Face</vt:lpstr>
      <vt:lpstr>Bernard MT Condensed</vt:lpstr>
      <vt:lpstr>Calibri</vt:lpstr>
      <vt:lpstr>Calibri Light</vt:lpstr>
      <vt:lpstr>Cooper Black</vt:lpstr>
      <vt:lpstr>Edwardian Script ITC</vt:lpstr>
      <vt:lpstr>Office Theme</vt:lpstr>
      <vt:lpstr>Behind the Door pt 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Behind the Door pt 19:</dc:title>
  <dc:creator>Kody</dc:creator>
  <cp:lastModifiedBy>Kody</cp:lastModifiedBy>
  <cp:revision>16</cp:revision>
  <dcterms:created xsi:type="dcterms:W3CDTF">2018-09-09T19:25:06Z</dcterms:created>
  <dcterms:modified xsi:type="dcterms:W3CDTF">2018-09-09T21:50:30Z</dcterms:modified>
</cp:coreProperties>
</file>