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71" r:id="rId6"/>
    <p:sldId id="268" r:id="rId7"/>
    <p:sldId id="269" r:id="rId8"/>
    <p:sldId id="263" r:id="rId9"/>
    <p:sldId id="264" r:id="rId10"/>
    <p:sldId id="259" r:id="rId11"/>
    <p:sldId id="267" r:id="rId12"/>
    <p:sldId id="260" r:id="rId13"/>
    <p:sldId id="261" r:id="rId14"/>
    <p:sldId id="262" r:id="rId15"/>
    <p:sldId id="265" r:id="rId16"/>
    <p:sldId id="266"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1" d="100"/>
          <a:sy n="41" d="100"/>
        </p:scale>
        <p:origin x="-74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B17221-1082-4021-807A-6EC73E312F47}" type="datetimeFigureOut">
              <a:rPr lang="en-US" smtClean="0"/>
              <a:pPr/>
              <a:t>12/22/2012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056CC-DC36-438E-A9AE-119461916C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17221-1082-4021-807A-6EC73E312F47}" type="datetimeFigureOut">
              <a:rPr lang="en-US" smtClean="0"/>
              <a:pPr/>
              <a:t>12/22/2012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056CC-DC36-438E-A9AE-119461916C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17221-1082-4021-807A-6EC73E312F47}" type="datetimeFigureOut">
              <a:rPr lang="en-US" smtClean="0"/>
              <a:pPr/>
              <a:t>12/22/2012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056CC-DC36-438E-A9AE-119461916C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17221-1082-4021-807A-6EC73E312F47}" type="datetimeFigureOut">
              <a:rPr lang="en-US" smtClean="0"/>
              <a:pPr/>
              <a:t>12/22/2012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056CC-DC36-438E-A9AE-119461916C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B17221-1082-4021-807A-6EC73E312F47}" type="datetimeFigureOut">
              <a:rPr lang="en-US" smtClean="0"/>
              <a:pPr/>
              <a:t>12/22/2012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C056CC-DC36-438E-A9AE-119461916C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B17221-1082-4021-807A-6EC73E312F47}" type="datetimeFigureOut">
              <a:rPr lang="en-US" smtClean="0"/>
              <a:pPr/>
              <a:t>12/22/2012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C056CC-DC36-438E-A9AE-119461916C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B17221-1082-4021-807A-6EC73E312F47}" type="datetimeFigureOut">
              <a:rPr lang="en-US" smtClean="0"/>
              <a:pPr/>
              <a:t>12/22/2012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C056CC-DC36-438E-A9AE-119461916C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B17221-1082-4021-807A-6EC73E312F47}" type="datetimeFigureOut">
              <a:rPr lang="en-US" smtClean="0"/>
              <a:pPr/>
              <a:t>12/22/2012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C056CC-DC36-438E-A9AE-119461916C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17221-1082-4021-807A-6EC73E312F47}" type="datetimeFigureOut">
              <a:rPr lang="en-US" smtClean="0"/>
              <a:pPr/>
              <a:t>12/22/2012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C056CC-DC36-438E-A9AE-119461916C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B17221-1082-4021-807A-6EC73E312F47}" type="datetimeFigureOut">
              <a:rPr lang="en-US" smtClean="0"/>
              <a:pPr/>
              <a:t>12/22/2012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C056CC-DC36-438E-A9AE-119461916C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B17221-1082-4021-807A-6EC73E312F47}" type="datetimeFigureOut">
              <a:rPr lang="en-US" smtClean="0"/>
              <a:pPr/>
              <a:t>12/22/2012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C056CC-DC36-438E-A9AE-119461916C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B17221-1082-4021-807A-6EC73E312F47}" type="datetimeFigureOut">
              <a:rPr lang="en-US" smtClean="0"/>
              <a:pPr/>
              <a:t>12/22/2012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C056CC-DC36-438E-A9AE-119461916C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u="sng" dirty="0" smtClean="0">
                <a:solidFill>
                  <a:srgbClr val="FF0000"/>
                </a:solidFill>
                <a:latin typeface="Algerian" pitchFamily="82" charset="0"/>
              </a:rPr>
              <a:t>Christmas</a:t>
            </a:r>
            <a:endParaRPr lang="en-US" sz="6600" u="sng" dirty="0">
              <a:solidFill>
                <a:srgbClr val="FF0000"/>
              </a:solidFill>
              <a:latin typeface="Algerian" pitchFamily="82" charset="0"/>
            </a:endParaRPr>
          </a:p>
        </p:txBody>
      </p:sp>
      <p:sp>
        <p:nvSpPr>
          <p:cNvPr id="3" name="Subtitle 2"/>
          <p:cNvSpPr>
            <a:spLocks noGrp="1"/>
          </p:cNvSpPr>
          <p:nvPr>
            <p:ph type="subTitle" idx="1"/>
          </p:nvPr>
        </p:nvSpPr>
        <p:spPr/>
        <p:txBody>
          <a:bodyPr>
            <a:normAutofit fontScale="77500" lnSpcReduction="20000"/>
          </a:bodyPr>
          <a:lstStyle/>
          <a:p>
            <a:r>
              <a:rPr lang="en-US" sz="5400" u="sng" dirty="0" smtClean="0">
                <a:solidFill>
                  <a:srgbClr val="0070C0"/>
                </a:solidFill>
                <a:latin typeface="Algerian" pitchFamily="82" charset="0"/>
              </a:rPr>
              <a:t>Pagan, Holy, or Somewhere in Between?</a:t>
            </a:r>
            <a:endParaRPr lang="en-US" sz="5400" u="sng" dirty="0">
              <a:solidFill>
                <a:srgbClr val="0070C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Gifts</a:t>
            </a:r>
            <a:endParaRPr lang="en-US" u="sng" dirty="0">
              <a:solidFill>
                <a:srgbClr val="FF0000"/>
              </a:solidFill>
            </a:endParaRPr>
          </a:p>
        </p:txBody>
      </p:sp>
      <p:sp>
        <p:nvSpPr>
          <p:cNvPr id="3" name="Content Placeholder 2"/>
          <p:cNvSpPr>
            <a:spLocks noGrp="1"/>
          </p:cNvSpPr>
          <p:nvPr>
            <p:ph idx="1"/>
          </p:nvPr>
        </p:nvSpPr>
        <p:spPr>
          <a:xfrm>
            <a:off x="0" y="609600"/>
            <a:ext cx="8686800" cy="6248400"/>
          </a:xfrm>
        </p:spPr>
        <p:txBody>
          <a:bodyPr>
            <a:noAutofit/>
          </a:bodyPr>
          <a:lstStyle/>
          <a:p>
            <a:r>
              <a:rPr lang="en-US" sz="2400" dirty="0" smtClean="0"/>
              <a:t>“As </a:t>
            </a:r>
            <a:r>
              <a:rPr lang="en-US" sz="2400" dirty="0"/>
              <a:t>the twenty-fifth of December is observed to commemorate the birth of Christ, as the children have been instructed by precept and example that this was indeed a day of gladness and rejoicing, you will find it a difficult matter to pass over this period without giving it some attention. It can be made to serve a very good purpose. </a:t>
            </a:r>
            <a:r>
              <a:rPr lang="en-US" sz="2400" dirty="0" smtClean="0"/>
              <a:t> The </a:t>
            </a:r>
            <a:r>
              <a:rPr lang="en-US" sz="2400" dirty="0"/>
              <a:t>youth should be treated very carefully. They should not be </a:t>
            </a:r>
            <a:r>
              <a:rPr lang="en-US" sz="2400" dirty="0" smtClean="0"/>
              <a:t>left on</a:t>
            </a:r>
            <a:r>
              <a:rPr lang="en-US" sz="2400" dirty="0"/>
              <a:t> </a:t>
            </a:r>
            <a:r>
              <a:rPr lang="en-US" sz="2400" b="1" dirty="0"/>
              <a:t>Christmas</a:t>
            </a:r>
            <a:r>
              <a:rPr lang="en-US" sz="2400" dirty="0"/>
              <a:t> to find their own amusement in vanity and pleasure seeking, in amusements which will be detrimental to their spirituality. Parents can control this matter by turning the minds and the offerings of their children to God and His cause and the salvation of souls. </a:t>
            </a:r>
            <a:r>
              <a:rPr lang="en-US" sz="2400" dirty="0" smtClean="0"/>
              <a:t> The </a:t>
            </a:r>
            <a:r>
              <a:rPr lang="en-US" sz="2400" dirty="0"/>
              <a:t>desire for amusement, instead of being quenched and arbitrarily ruled down, should be controlled and directed by painstaking effort upon the part of the parents. Their desire to make gifts may be turned into pure and holy channels and made to result in good to our fellow men by supplying the treasury in the great, grand work for which Christ came into our world. </a:t>
            </a:r>
            <a:r>
              <a:rPr lang="en-US" sz="2400" dirty="0" smtClean="0"/>
              <a:t>”  AH, pg. 478</a:t>
            </a:r>
            <a:endParaRPr lang="en-US" sz="2400" dirty="0"/>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EGW and History Alike</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000" dirty="0" smtClean="0"/>
              <a:t>Both history and Inspiration tell us that Christ was not born December 25.  In reality, December 25 was honored because the sun god was visibly remaining in the sky longer after the winter solstice on Dec. 21.  What do we do then with holiday?</a:t>
            </a:r>
            <a:endParaRPr lang="en-US" sz="3000" dirty="0"/>
          </a:p>
        </p:txBody>
      </p:sp>
      <p:pic>
        <p:nvPicPr>
          <p:cNvPr id="1026" name="Picture 2" descr="C:\Users\Dad\Contacts\Downloads\download (48).jpg"/>
          <p:cNvPicPr>
            <a:picLocks noGrp="1" noChangeAspect="1" noChangeArrowheads="1"/>
          </p:cNvPicPr>
          <p:nvPr>
            <p:ph sz="half" idx="1"/>
          </p:nvPr>
        </p:nvPicPr>
        <p:blipFill>
          <a:blip r:embed="rId2" cstate="print"/>
          <a:srcRect/>
          <a:stretch>
            <a:fillRect/>
          </a:stretch>
        </p:blipFill>
        <p:spPr bwMode="auto">
          <a:xfrm>
            <a:off x="0" y="762000"/>
            <a:ext cx="4953000" cy="6096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Are Gifts Wrong?</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“The </a:t>
            </a:r>
            <a:r>
              <a:rPr lang="en-US" dirty="0"/>
              <a:t>holiday season is fast approaching with its interchange of gifts, and old and young are intently studying what they can bestow upon their friends as a token of affectionate remembrance. It is pleasant to receive a gift, however small, from those we love. It is an assurance that we are not forgotten, and seems to bind us to them a little closer.... </a:t>
            </a:r>
            <a:r>
              <a:rPr lang="en-US" dirty="0" smtClean="0"/>
              <a:t>It </a:t>
            </a:r>
            <a:r>
              <a:rPr lang="en-US" dirty="0"/>
              <a:t>is right to bestow upon one another tokens of love and remembrance if we do not in this forget God, our best friend. We should make our gifts such as will prove a real benefit to the receiver. I would recommend such books as will be an aid in understanding the word of God or that will increase our love for its precepts. Provide something to be read during these long winter evenings</a:t>
            </a:r>
            <a:r>
              <a:rPr lang="en-US" dirty="0" smtClean="0"/>
              <a:t>.”  AH, pg. 478</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14400"/>
          </a:xfrm>
        </p:spPr>
        <p:txBody>
          <a:bodyPr/>
          <a:lstStyle/>
          <a:p>
            <a:r>
              <a:rPr lang="en-US" u="sng" dirty="0" smtClean="0">
                <a:solidFill>
                  <a:srgbClr val="FF0000"/>
                </a:solidFill>
              </a:rPr>
              <a:t>Watch out for Extravagance</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“By </a:t>
            </a:r>
            <a:r>
              <a:rPr lang="en-US" dirty="0"/>
              <a:t>the world the holidays are spent in frivolity and extravagance, gluttony and display.... Thousands of dollars will be worse than thrown away upon the coming </a:t>
            </a:r>
            <a:r>
              <a:rPr lang="en-US" b="1" dirty="0"/>
              <a:t>Christmas</a:t>
            </a:r>
            <a:r>
              <a:rPr lang="en-US" dirty="0"/>
              <a:t> and New Year’s in needless indulgences. But it is our privilege to depart from the customs and practices of this degenerate age; and instead of expending means merely for the gratification of the appetite or for needless ornaments or articles of clothing, we may make the coming holidays an occasion in which to honor and glorify </a:t>
            </a:r>
            <a:r>
              <a:rPr lang="en-US" dirty="0" smtClean="0"/>
              <a:t>God.”  AH, pg. 480</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Christmas Holiday</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85000" lnSpcReduction="20000"/>
          </a:bodyPr>
          <a:lstStyle/>
          <a:p>
            <a:r>
              <a:rPr lang="en-US" dirty="0" smtClean="0"/>
              <a:t>“Not </a:t>
            </a:r>
            <a:r>
              <a:rPr lang="en-US" dirty="0"/>
              <a:t>only on birthdays should parents and children remember the mercies of the Lord in a special way, </a:t>
            </a:r>
            <a:r>
              <a:rPr lang="en-US" dirty="0" smtClean="0"/>
              <a:t>but </a:t>
            </a:r>
            <a:r>
              <a:rPr lang="en-US" b="1" dirty="0" smtClean="0"/>
              <a:t>Christmas</a:t>
            </a:r>
            <a:r>
              <a:rPr lang="en-US" dirty="0"/>
              <a:t> and New Year’s should also be seasons when every household should remember their Creator and Redeemer. Instead of bestowing gifts and offerings in such abundance on human objects, reverence, honor, and gratitude should be rendered to God, and gifts and offerings should be caused to flow in the divine channel. Would not the Lord be pleased with such a remembrance of Him? O how God has been forgotten on these occasions! </a:t>
            </a:r>
            <a:r>
              <a:rPr lang="en-US" dirty="0" smtClean="0"/>
              <a:t> When </a:t>
            </a:r>
            <a:r>
              <a:rPr lang="en-US" dirty="0"/>
              <a:t>you have a holiday, make it a pleasant and happy day for your children, and make it also a pleasant day for the poor and the afflicted. Do not let the day pass without bringing thanksgiving and thank offerings to Jesus. Let parents and children now make earnest effort to redeem the time, and to remedy their past neglect. Let them follow a different course of action from that which the world </a:t>
            </a:r>
            <a:r>
              <a:rPr lang="en-US" dirty="0" smtClean="0"/>
              <a:t>follows.” CS 297</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What to Do!</a:t>
            </a:r>
            <a:endParaRPr lang="en-US" u="sng" dirty="0">
              <a:solidFill>
                <a:srgbClr val="FF0000"/>
              </a:solidFill>
            </a:endParaRPr>
          </a:p>
        </p:txBody>
      </p:sp>
      <p:sp>
        <p:nvSpPr>
          <p:cNvPr id="3" name="Content Placeholder 2"/>
          <p:cNvSpPr>
            <a:spLocks noGrp="1"/>
          </p:cNvSpPr>
          <p:nvPr>
            <p:ph idx="1"/>
          </p:nvPr>
        </p:nvSpPr>
        <p:spPr>
          <a:xfrm>
            <a:off x="0" y="533400"/>
            <a:ext cx="9144000" cy="6324600"/>
          </a:xfrm>
        </p:spPr>
        <p:txBody>
          <a:bodyPr>
            <a:normAutofit fontScale="77500" lnSpcReduction="20000"/>
          </a:bodyPr>
          <a:lstStyle/>
          <a:p>
            <a:r>
              <a:rPr lang="en-US" dirty="0" smtClean="0"/>
              <a:t>“There </a:t>
            </a:r>
            <a:r>
              <a:rPr lang="en-US" dirty="0"/>
              <a:t>are many things which can be devised with taste and cost far less than the unnecessary presents that are so frequently bestowed upon our children and relatives, and thus courtesy can be shown, and happiness brought into the home. You can teach your children a lesson while you explain to them the reason why you have made a change in the value of their presents, telling them that you are convinced that you have hitherto considered their pleasure more than the glory of God. Tell them that you have thought more of your own pleasure and of their gratification and of keeping in harmony with the customs and traditions of the world, in making presents to those who did not need them, than you have of advancing the cause of God.  </a:t>
            </a:r>
            <a:r>
              <a:rPr lang="en-US" dirty="0" smtClean="0"/>
              <a:t>Like </a:t>
            </a:r>
            <a:r>
              <a:rPr lang="en-US" dirty="0"/>
              <a:t>the wise men of old, you may offer to God your best gifts, and show by your offerings to Him that you appreciate His Gift to a sinful world. Set your children’s thoughts running in a new, unselfish channel, by inciting them to present offerings to God for the gift of His only-begotten Son.—The Review and Herald, November 13, 1894. </a:t>
            </a:r>
            <a:r>
              <a:rPr lang="en-US" dirty="0" smtClean="0"/>
              <a:t>”  CS 297</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Simplicity and  Frugality</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“Let </a:t>
            </a:r>
            <a:r>
              <a:rPr lang="en-US" dirty="0" smtClean="0"/>
              <a:t>us remember that </a:t>
            </a:r>
            <a:r>
              <a:rPr lang="en-US" b="1" dirty="0" smtClean="0"/>
              <a:t>Christmas</a:t>
            </a:r>
            <a:r>
              <a:rPr lang="en-US" dirty="0" smtClean="0"/>
              <a:t> is celebrated in commemoration of the birth of the world’s Redeemer. This day is generally spent in feasting and gluttony. Large sums of money are spent in needless self-indulgence. The appetite and sensual pleasures are indulged at the expense of physical, mental, and moral power. Yet this has become a habit. Pride, fashion, and gratification of the palate, have swallowed up immense sums of money that have really benefited no one, but have encouraged a prodigality of means which is displeasing to God. These days are spent in glorifying self rather than God. Health has been sacrificed, money worse than thrown away, many have lost their lives by overeating or through demoralizing dissipation, and souls have been lost by this means. </a:t>
            </a:r>
            <a:r>
              <a:rPr lang="en-US" dirty="0" smtClean="0"/>
              <a:t> God </a:t>
            </a:r>
            <a:r>
              <a:rPr lang="en-US" dirty="0" smtClean="0"/>
              <a:t>would be glorified by his children should they enjoy a plain, simple diet, and use the means intrusted to them in bringing to his treasury offerings, small and great, to be used in sending the light of truth to souls that are in the darkness of error. The hearts of the widow and fatherless may be made to rejoice because of gifts which will add to their comfort and satisfy their hunger</a:t>
            </a:r>
            <a:r>
              <a:rPr lang="en-US" dirty="0" smtClean="0"/>
              <a:t>.”    </a:t>
            </a:r>
            <a:endParaRPr lang="en-US" dirty="0" smtClean="0"/>
          </a:p>
          <a:p>
            <a:r>
              <a:rPr lang="en-US" dirty="0" smtClean="0"/>
              <a:t>{RH November 21, 1878, par. 2}</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685800"/>
          </a:xfrm>
        </p:spPr>
        <p:txBody>
          <a:bodyPr>
            <a:normAutofit fontScale="90000"/>
          </a:bodyPr>
          <a:lstStyle/>
          <a:p>
            <a:r>
              <a:rPr lang="en-US" u="sng" dirty="0" smtClean="0">
                <a:solidFill>
                  <a:srgbClr val="FF0000"/>
                </a:solidFill>
              </a:rPr>
              <a:t>Summary</a:t>
            </a:r>
            <a:endParaRPr lang="en-US" u="sng" dirty="0">
              <a:solidFill>
                <a:srgbClr val="FF000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dirty="0" smtClean="0"/>
              <a:t>1.  Jesus was not born on December 25.</a:t>
            </a:r>
          </a:p>
          <a:p>
            <a:r>
              <a:rPr lang="en-US" dirty="0" smtClean="0"/>
              <a:t>2.  Christmas is to be a time of reaching out to others with literature that exalts Christ.</a:t>
            </a:r>
          </a:p>
          <a:p>
            <a:r>
              <a:rPr lang="en-US" dirty="0" smtClean="0"/>
              <a:t>3.  Without extravagance and spending large amounts of money, we should give a gift to those  we love, letting them know we appreciate them.</a:t>
            </a:r>
          </a:p>
          <a:p>
            <a:r>
              <a:rPr lang="en-US" dirty="0" smtClean="0"/>
              <a:t>4.  We are not to forget the day, but rather use it to uplift others.</a:t>
            </a:r>
            <a:endParaRPr lang="en-US" dirty="0"/>
          </a:p>
        </p:txBody>
      </p:sp>
      <p:pic>
        <p:nvPicPr>
          <p:cNvPr id="4098" name="Picture 2" descr="C:\Users\Dad\Contacts\Downloads\download (49).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274638"/>
            <a:ext cx="4114800" cy="1143000"/>
          </a:xfrm>
        </p:spPr>
        <p:txBody>
          <a:bodyPr/>
          <a:lstStyle/>
          <a:p>
            <a:r>
              <a:rPr lang="en-US" u="sng" dirty="0" smtClean="0">
                <a:solidFill>
                  <a:srgbClr val="FF0000"/>
                </a:solidFill>
              </a:rPr>
              <a:t>Christmas?????</a:t>
            </a:r>
            <a:endParaRPr lang="en-US" u="sng" dirty="0">
              <a:solidFill>
                <a:srgbClr val="FF0000"/>
              </a:solidFill>
            </a:endParaRPr>
          </a:p>
        </p:txBody>
      </p:sp>
      <p:sp>
        <p:nvSpPr>
          <p:cNvPr id="3" name="Content Placeholder 2"/>
          <p:cNvSpPr>
            <a:spLocks noGrp="1"/>
          </p:cNvSpPr>
          <p:nvPr>
            <p:ph sz="half" idx="1"/>
          </p:nvPr>
        </p:nvSpPr>
        <p:spPr>
          <a:xfrm>
            <a:off x="0" y="0"/>
            <a:ext cx="4572000" cy="6858000"/>
          </a:xfrm>
        </p:spPr>
        <p:txBody>
          <a:bodyPr>
            <a:normAutofit/>
          </a:bodyPr>
          <a:lstStyle/>
          <a:p>
            <a:r>
              <a:rPr lang="en-US" sz="3000" dirty="0" smtClean="0"/>
              <a:t>I received a flyer in the mail this week letting me know that Christmas is an utter abomination to the Lord.  The brochure declared that anyone giving someone a gift is an absolute heathen.  Where do we stand?  Rather, where does the Lord stand?  This we can know from the SOP!</a:t>
            </a:r>
            <a:endParaRPr lang="en-US" sz="3000" dirty="0"/>
          </a:p>
        </p:txBody>
      </p:sp>
      <p:pic>
        <p:nvPicPr>
          <p:cNvPr id="1026" name="Picture 2" descr="C:\Users\Dad\Contacts\Downloads\download (45).jpg"/>
          <p:cNvPicPr>
            <a:picLocks noGrp="1" noChangeAspect="1" noChangeArrowheads="1"/>
          </p:cNvPicPr>
          <p:nvPr>
            <p:ph sz="half" idx="2"/>
          </p:nvPr>
        </p:nvPicPr>
        <p:blipFill>
          <a:blip r:embed="rId2" cstate="print"/>
          <a:srcRect/>
          <a:stretch>
            <a:fillRect/>
          </a:stretch>
        </p:blipFill>
        <p:spPr bwMode="auto">
          <a:xfrm>
            <a:off x="4572000" y="1143000"/>
            <a:ext cx="4572000" cy="5715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Christ’s Birth Not on December 25</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a:t>“</a:t>
            </a:r>
            <a:r>
              <a:rPr lang="en-US" b="1" dirty="0"/>
              <a:t>Christmas</a:t>
            </a:r>
            <a:r>
              <a:rPr lang="en-US" dirty="0"/>
              <a:t> is coming,” is the note that is sounded throughout our world from east to west and from north to south. With youth, those of mature age, and even the aged, it is a period of general rejoicing, of great gladness. But what </a:t>
            </a:r>
            <a:r>
              <a:rPr lang="en-US" dirty="0" smtClean="0"/>
              <a:t>is Christmas, </a:t>
            </a:r>
            <a:r>
              <a:rPr lang="en-US" dirty="0"/>
              <a:t>that it should demand so much attention? </a:t>
            </a:r>
            <a:r>
              <a:rPr lang="en-US" dirty="0" smtClean="0"/>
              <a:t>...</a:t>
            </a:r>
            <a:endParaRPr lang="en-US" dirty="0"/>
          </a:p>
          <a:p>
            <a:r>
              <a:rPr lang="en-US" dirty="0"/>
              <a:t>The twenty-fifth of December is supposed to be the day of the birth of Jesus Christ, and its observance has become customary and popular. But yet there is no certainty that we are keeping the veritable day of our Saviour’s birth. History gives us no certain assurance of this. The Bible does not give us the precise time. Had the Lord deemed this knowledge essential to our salvation, He would have spoken through His prophets and apostles, that we might know all about the matter. But the silence of the Scriptures upon this point evidences to us that it is hidden from us for the wisest purposes</a:t>
            </a:r>
            <a:r>
              <a:rPr lang="en-US" dirty="0" smtClean="0"/>
              <a:t>.”  AH, pg. 477</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What to Do?</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The 25th of December has long been commemorated as the day of Jesus’ birth, and ...it is not my purpose to affirm or question the propriety of celebrating this event on this day, but to dwell upon the childhood and life of our Saviour. It is my purpose to call the attention of the children to the humble manner in which the Redeemer came to the world</a:t>
            </a:r>
            <a:r>
              <a:rPr lang="en-US" dirty="0" smtClean="0"/>
              <a:t>.</a:t>
            </a:r>
            <a:endParaRPr lang="en-US" dirty="0" smtClean="0"/>
          </a:p>
          <a:p>
            <a:r>
              <a:rPr lang="en-US" dirty="0" smtClean="0"/>
              <a:t>All heaven was interested in the great event of Christ’s advent to earth. Heavenly messengers came to make known the birth of the long-promised, long-expected Saviour to the humble shepherds who were watching their flocks by night on the plains of Bethlehem. The first manifestation that attracted the notice of the shepherds at the birth of the Saviour, was a radiant light in the starry heavens, which filled them with wonder and </a:t>
            </a:r>
            <a:r>
              <a:rPr lang="en-US" dirty="0" smtClean="0"/>
              <a:t>admiration…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FF0000"/>
                </a:solidFill>
              </a:rPr>
              <a:t>Focus of the Time</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70000" lnSpcReduction="20000"/>
          </a:bodyPr>
          <a:lstStyle/>
          <a:p>
            <a:r>
              <a:rPr lang="en-US" dirty="0" smtClean="0"/>
              <a:t>.... The astonished shepherds could scarcely comprehend the precious message borne to them by the angels, and when the radiant light had passed away, they said one to another, “Let us now go even unto Bethlehem, and see this thing which is come to pass, which the Lord hath made known unto us. And they came with haste, and found Mary, and Joseph, and the babe lying in a manger. And when they had seen it, they made known abroad the saying which was told them concerning this child” (Luke </a:t>
            </a:r>
            <a:r>
              <a:rPr lang="en-US" dirty="0" smtClean="0"/>
              <a:t>2:15-17) What </a:t>
            </a:r>
            <a:r>
              <a:rPr lang="en-US" dirty="0" smtClean="0"/>
              <a:t>matchless love Jesus has manifested for a fallen world! If angels sang because the Saviour was born in Bethlehem, shall not our hearts echo the glad strain, Glory to God in the highest, peace on earth, good will to men? Although we do not know the exact day of Christ’s birth, we would honor the sacred event. May the Lord forbid that any one should be so narrow minded as to overlook the event because there is an uncertainty in regard to the exact time. Let us do what we can to fasten the minds of the children upon those things which are precious to everyone who loves Jesus. Let us teach them how Jesus came into the world to bring hope, comfort, peace, and happiness to all.... Let the hearts of all respond with exceeding joy for the priceless gift of the Son of God.—The Review and Herald, December 17, 1889. </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latin typeface="Algerian" pitchFamily="82" charset="0"/>
              </a:rPr>
              <a:t>Shepherds in their fields</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fontScale="92500"/>
          </a:bodyPr>
          <a:lstStyle/>
          <a:p>
            <a:r>
              <a:rPr lang="en-US" dirty="0" smtClean="0"/>
              <a:t>“</a:t>
            </a:r>
            <a:r>
              <a:rPr lang="en-US" dirty="0" smtClean="0"/>
              <a:t>And she brought forth her firstborn son, and wrapped him in swaddling clothes, and laid him in a manger; because there was no room for them in the </a:t>
            </a:r>
            <a:r>
              <a:rPr lang="en-US" dirty="0" smtClean="0"/>
              <a:t>inn.  And </a:t>
            </a:r>
            <a:r>
              <a:rPr lang="en-US" dirty="0" smtClean="0"/>
              <a:t>there were in the same country shepherds abiding in the field, keeping watch over their flock by </a:t>
            </a:r>
            <a:r>
              <a:rPr lang="en-US" dirty="0" smtClean="0"/>
              <a:t>night.  And</a:t>
            </a:r>
            <a:r>
              <a:rPr lang="en-US" dirty="0" smtClean="0"/>
              <a:t>, lo, the angel of the Lord came upon them, and the glory of the Lord shone round about them: and they were sore afraid</a:t>
            </a:r>
            <a:r>
              <a:rPr lang="en-US" dirty="0" smtClean="0"/>
              <a:t>.”  Lk. 2:7-9</a:t>
            </a:r>
            <a:endParaRPr lang="en-US" dirty="0" smtClean="0"/>
          </a:p>
          <a:p>
            <a:endParaRPr lang="en-US"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1999" cy="617219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Climate in Palestine</a:t>
            </a:r>
            <a:endParaRPr lang="en-US"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fontScale="92500" lnSpcReduction="10000"/>
          </a:bodyPr>
          <a:lstStyle/>
          <a:p>
            <a:r>
              <a:rPr lang="en-US" dirty="0" smtClean="0"/>
              <a:t>“The </a:t>
            </a:r>
            <a:r>
              <a:rPr lang="en-US" dirty="0" smtClean="0"/>
              <a:t>climate of Palestine for the greater part of the year is pleasant. Winter lasts for three months, from mid-December to mid-March, and can be severe. During the remainder of the year, the climate is temperate, with the hottest weather in the months of July and August. The Middle Eastern summer is eased by breezes coming from the Mediterranean Sea. Summer although hot in the daytime, is fairly cool at night requiring a sweater</a:t>
            </a:r>
            <a:r>
              <a:rPr lang="en-US" dirty="0" smtClean="0"/>
              <a:t>.”</a:t>
            </a:r>
            <a:endParaRPr lang="en-US" dirty="0"/>
          </a:p>
        </p:txBody>
      </p:sp>
      <p:pic>
        <p:nvPicPr>
          <p:cNvPr id="307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876800" cy="6172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1447800"/>
          </a:xfrm>
        </p:spPr>
        <p:txBody>
          <a:bodyPr>
            <a:normAutofit fontScale="90000"/>
          </a:bodyPr>
          <a:lstStyle/>
          <a:p>
            <a:r>
              <a:rPr lang="en-US" u="sng" dirty="0" smtClean="0">
                <a:solidFill>
                  <a:srgbClr val="FF0000"/>
                </a:solidFill>
              </a:rPr>
              <a:t>December 25, Rebirth of Tammuz</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Autofit/>
          </a:bodyPr>
          <a:lstStyle/>
          <a:p>
            <a:r>
              <a:rPr lang="en-US" sz="2700" dirty="0" smtClean="0"/>
              <a:t>“The </a:t>
            </a:r>
            <a:r>
              <a:rPr lang="en-US" sz="2700" dirty="0"/>
              <a:t>festival of Christmas was celebrated by pagan societies many centuries </a:t>
            </a:r>
            <a:r>
              <a:rPr lang="en-US" sz="2700" dirty="0" smtClean="0"/>
              <a:t>before </a:t>
            </a:r>
            <a:r>
              <a:rPr lang="en-US" sz="2700" dirty="0"/>
              <a:t>the birth of Christ.  When the sun began its northward trek in the </a:t>
            </a:r>
            <a:r>
              <a:rPr lang="en-US" sz="2700" dirty="0" smtClean="0"/>
              <a:t>sky </a:t>
            </a:r>
            <a:r>
              <a:rPr lang="en-US" sz="2700" dirty="0"/>
              <a:t>and days began to grow longer again, pagans celebrated </a:t>
            </a:r>
            <a:r>
              <a:rPr lang="en-US" sz="2700" dirty="0" smtClean="0"/>
              <a:t>the Winter</a:t>
            </a:r>
            <a:r>
              <a:rPr lang="en-US" sz="2700" dirty="0"/>
              <a:t> </a:t>
            </a:r>
            <a:r>
              <a:rPr lang="en-US" sz="2700" dirty="0" smtClean="0"/>
              <a:t>Solstice </a:t>
            </a:r>
            <a:r>
              <a:rPr lang="en-US" sz="2700" dirty="0"/>
              <a:t>by burning the Yule log.  Since the sun had reversed itself and was </a:t>
            </a:r>
            <a:br>
              <a:rPr lang="en-US" sz="2700" dirty="0"/>
            </a:br>
            <a:r>
              <a:rPr lang="en-US" sz="2700" dirty="0"/>
              <a:t>now rising in the sky, ancient pagans believed this was a sign that the </a:t>
            </a:r>
            <a:r>
              <a:rPr lang="en-US" sz="2700" dirty="0" smtClean="0"/>
              <a:t>human </a:t>
            </a:r>
            <a:r>
              <a:rPr lang="en-US" sz="2700" dirty="0"/>
              <a:t>sacrifices carried </a:t>
            </a:r>
            <a:r>
              <a:rPr lang="en-US" sz="2700" dirty="0" smtClean="0"/>
              <a:t>out </a:t>
            </a:r>
            <a:r>
              <a:rPr lang="en-US" sz="2700" dirty="0"/>
              <a:t/>
            </a:r>
            <a:br>
              <a:rPr lang="en-US" sz="2700" dirty="0"/>
            </a:br>
            <a:endParaRPr lang="en-US" sz="2700" dirty="0"/>
          </a:p>
        </p:txBody>
      </p:sp>
      <p:pic>
        <p:nvPicPr>
          <p:cNvPr id="3074" name="Picture 2" descr="C:\Users\Dad\Contacts\Downloads\download (47).jpg"/>
          <p:cNvPicPr>
            <a:picLocks noGrp="1" noChangeAspect="1" noChangeArrowheads="1"/>
          </p:cNvPicPr>
          <p:nvPr>
            <p:ph sz="half" idx="1"/>
          </p:nvPr>
        </p:nvPicPr>
        <p:blipFill>
          <a:blip r:embed="rId2" cstate="print"/>
          <a:srcRect/>
          <a:stretch>
            <a:fillRect/>
          </a:stretch>
        </p:blipFill>
        <p:spPr bwMode="auto">
          <a:xfrm>
            <a:off x="0" y="1295400"/>
            <a:ext cx="4876800" cy="5562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685800"/>
          </a:xfrm>
        </p:spPr>
        <p:txBody>
          <a:bodyPr>
            <a:normAutofit fontScale="90000"/>
          </a:bodyPr>
          <a:lstStyle/>
          <a:p>
            <a:r>
              <a:rPr lang="en-US" u="sng" dirty="0" smtClean="0">
                <a:solidFill>
                  <a:srgbClr val="FF0000"/>
                </a:solidFill>
              </a:rPr>
              <a:t>Sun Coming Back</a:t>
            </a:r>
            <a:endParaRPr lang="en-US" u="sng" dirty="0">
              <a:solidFill>
                <a:srgbClr val="FF0000"/>
              </a:solidFill>
            </a:endParaRPr>
          </a:p>
        </p:txBody>
      </p:sp>
      <p:sp>
        <p:nvSpPr>
          <p:cNvPr id="3" name="Content Placeholder 2"/>
          <p:cNvSpPr>
            <a:spLocks noGrp="1"/>
          </p:cNvSpPr>
          <p:nvPr>
            <p:ph sz="half" idx="1"/>
          </p:nvPr>
        </p:nvSpPr>
        <p:spPr>
          <a:xfrm>
            <a:off x="0" y="0"/>
            <a:ext cx="4572000" cy="6858000"/>
          </a:xfrm>
        </p:spPr>
        <p:txBody>
          <a:bodyPr>
            <a:normAutofit fontScale="85000" lnSpcReduction="10000"/>
          </a:bodyPr>
          <a:lstStyle/>
          <a:p>
            <a:r>
              <a:rPr lang="en-US" dirty="0" smtClean="0"/>
              <a:t>“…at </a:t>
            </a:r>
            <a:r>
              <a:rPr lang="en-US" i="1" dirty="0" err="1" smtClean="0"/>
              <a:t>Samhain</a:t>
            </a:r>
            <a:r>
              <a:rPr lang="en-US" dirty="0" smtClean="0"/>
              <a:t> (Halloween) had been accepted by </a:t>
            </a:r>
            <a:br>
              <a:rPr lang="en-US" dirty="0" smtClean="0"/>
            </a:br>
            <a:r>
              <a:rPr lang="en-US" dirty="0" smtClean="0"/>
              <a:t>the gods. The nearer aspects of the Christmas tradition have their roots in Roman </a:t>
            </a:r>
            <a:br>
              <a:rPr lang="en-US" dirty="0" smtClean="0"/>
            </a:br>
            <a:r>
              <a:rPr lang="en-US" dirty="0" smtClean="0"/>
              <a:t>custom and religion.  The earliest reference to Christmas as being observed on December 25 comes from the second century after Jesus’ birth (note </a:t>
            </a:r>
            <a:br>
              <a:rPr lang="en-US" dirty="0" smtClean="0"/>
            </a:br>
            <a:r>
              <a:rPr lang="en-US" dirty="0" smtClean="0"/>
              <a:t>the word century - this means nearly 200 years after His birth).  It is likely that the first Christmas celebrations were in reaction to the Saturnalia - a </a:t>
            </a:r>
            <a:br>
              <a:rPr lang="en-US" dirty="0" smtClean="0"/>
            </a:br>
            <a:r>
              <a:rPr lang="en-US" dirty="0" smtClean="0"/>
              <a:t>Roman harvest festival that marked the winter solstice - the return of the sun - and in honor of Saturn, the god of sowing and agriculture.”</a:t>
            </a:r>
          </a:p>
          <a:p>
            <a:endParaRPr lang="en-US" dirty="0"/>
          </a:p>
        </p:txBody>
      </p:sp>
      <p:pic>
        <p:nvPicPr>
          <p:cNvPr id="2050" name="Picture 2" descr="C:\Users\Dad\Contacts\Downloads\download (46).jpg"/>
          <p:cNvPicPr>
            <a:picLocks noGrp="1" noChangeAspect="1" noChangeArrowheads="1"/>
          </p:cNvPicPr>
          <p:nvPr>
            <p:ph sz="half" idx="2"/>
          </p:nvPr>
        </p:nvPicPr>
        <p:blipFill>
          <a:blip r:embed="rId2" cstate="print"/>
          <a:srcRect/>
          <a:stretch>
            <a:fillRect/>
          </a:stretch>
        </p:blipFill>
        <p:spPr bwMode="auto">
          <a:xfrm>
            <a:off x="4572000" y="609600"/>
            <a:ext cx="4572000" cy="62484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1182</Words>
  <Application>Microsoft Office PowerPoint</Application>
  <PresentationFormat>On-screen Show (4:3)</PresentationFormat>
  <Paragraphs>40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Christmas</vt:lpstr>
      <vt:lpstr>Christmas?????</vt:lpstr>
      <vt:lpstr>Christ’s Birth Not on December 25</vt:lpstr>
      <vt:lpstr>What to Do?</vt:lpstr>
      <vt:lpstr>Focus of the Time</vt:lpstr>
      <vt:lpstr>Shepherds in their fields</vt:lpstr>
      <vt:lpstr>Climate in Palestine</vt:lpstr>
      <vt:lpstr>December 25, Rebirth of Tammuz</vt:lpstr>
      <vt:lpstr>Sun Coming Back</vt:lpstr>
      <vt:lpstr>Gifts</vt:lpstr>
      <vt:lpstr>EGW and History Alike</vt:lpstr>
      <vt:lpstr>Are Gifts Wrong?</vt:lpstr>
      <vt:lpstr>Watch out for Extravagance</vt:lpstr>
      <vt:lpstr>Christmas Holiday</vt:lpstr>
      <vt:lpstr>What to Do!</vt:lpstr>
      <vt:lpstr>Simplicity and  Frugality</vt:lpstr>
      <vt:lpstr>Summary</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dc:title>
  <dc:creator>Dad</dc:creator>
  <cp:lastModifiedBy>Dad</cp:lastModifiedBy>
  <cp:revision>2</cp:revision>
  <dcterms:created xsi:type="dcterms:W3CDTF">2012-12-22T00:37:53Z</dcterms:created>
  <dcterms:modified xsi:type="dcterms:W3CDTF">2012-12-22T13:17:50Z</dcterms:modified>
</cp:coreProperties>
</file>