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1" r:id="rId4"/>
    <p:sldId id="260" r:id="rId5"/>
    <p:sldId id="262" r:id="rId6"/>
    <p:sldId id="263" r:id="rId7"/>
    <p:sldId id="267" r:id="rId8"/>
    <p:sldId id="264" r:id="rId9"/>
    <p:sldId id="269" r:id="rId10"/>
    <p:sldId id="268" r:id="rId11"/>
    <p:sldId id="265" r:id="rId12"/>
    <p:sldId id="266" r:id="rId13"/>
    <p:sldId id="270" r:id="rId14"/>
    <p:sldId id="271" r:id="rId15"/>
    <p:sldId id="272" r:id="rId16"/>
    <p:sldId id="275" r:id="rId17"/>
    <p:sldId id="273" r:id="rId18"/>
    <p:sldId id="274" r:id="rId19"/>
    <p:sldId id="276" r:id="rId20"/>
    <p:sldId id="277" r:id="rId21"/>
    <p:sldId id="283" r:id="rId22"/>
    <p:sldId id="27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9/8/2023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9/8/2023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16</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54A0-F57F-E699-5C85-A891F24CB50B}"/>
              </a:ext>
            </a:extLst>
          </p:cNvPr>
          <p:cNvSpPr>
            <a:spLocks noGrp="1"/>
          </p:cNvSpPr>
          <p:nvPr>
            <p:ph type="title"/>
          </p:nvPr>
        </p:nvSpPr>
        <p:spPr/>
        <p:txBody>
          <a:bodyPr/>
          <a:lstStyle/>
          <a:p>
            <a:endParaRPr lang="en-US"/>
          </a:p>
        </p:txBody>
      </p:sp>
      <p:pic>
        <p:nvPicPr>
          <p:cNvPr id="4" name="Picture 3" descr="A close up of a text&#10;&#10;Description automatically generated">
            <a:extLst>
              <a:ext uri="{FF2B5EF4-FFF2-40B4-BE49-F238E27FC236}">
                <a16:creationId xmlns:a16="http://schemas.microsoft.com/office/drawing/2014/main" id="{7EB0E2E1-F737-7574-1275-C2E4B65CF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11775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5B6C-9D2A-9309-7DAD-E7D1C52D0F70}"/>
              </a:ext>
            </a:extLst>
          </p:cNvPr>
          <p:cNvSpPr>
            <a:spLocks noGrp="1"/>
          </p:cNvSpPr>
          <p:nvPr>
            <p:ph type="title"/>
          </p:nvPr>
        </p:nvSpPr>
        <p:spPr>
          <a:xfrm>
            <a:off x="674370" y="-412115"/>
            <a:ext cx="11296650" cy="1325563"/>
          </a:xfrm>
        </p:spPr>
        <p:txBody>
          <a:bodyPr/>
          <a:lstStyle/>
          <a:p>
            <a:r>
              <a:rPr lang="en-US" b="1" u="sng" dirty="0">
                <a:solidFill>
                  <a:srgbClr val="002060"/>
                </a:solidFill>
                <a:effectLst>
                  <a:outerShdw blurRad="38100" dist="38100" dir="2700000" algn="tl">
                    <a:srgbClr val="000000">
                      <a:alpha val="43137"/>
                    </a:srgbClr>
                  </a:outerShdw>
                </a:effectLst>
              </a:rPr>
              <a:t>Johannes </a:t>
            </a:r>
            <a:r>
              <a:rPr lang="en-US" b="1" u="sng" dirty="0" err="1">
                <a:solidFill>
                  <a:srgbClr val="002060"/>
                </a:solidFill>
                <a:effectLst>
                  <a:outerShdw blurRad="38100" dist="38100" dir="2700000" algn="tl">
                    <a:srgbClr val="000000">
                      <a:alpha val="43137"/>
                    </a:srgbClr>
                  </a:outerShdw>
                </a:effectLst>
              </a:rPr>
              <a:t>Greber</a:t>
            </a:r>
            <a:r>
              <a:rPr lang="en-US" b="1" u="sng" dirty="0">
                <a:solidFill>
                  <a:srgbClr val="002060"/>
                </a:solidFill>
                <a:effectLst>
                  <a:outerShdw blurRad="38100" dist="38100" dir="2700000" algn="tl">
                    <a:srgbClr val="000000">
                      <a:alpha val="43137"/>
                    </a:srgbClr>
                  </a:outerShdw>
                </a:effectLst>
              </a:rPr>
              <a:t> Known to Be a Spiritist by JWs</a:t>
            </a:r>
          </a:p>
        </p:txBody>
      </p:sp>
      <p:sp>
        <p:nvSpPr>
          <p:cNvPr id="3" name="TextBox 2">
            <a:extLst>
              <a:ext uri="{FF2B5EF4-FFF2-40B4-BE49-F238E27FC236}">
                <a16:creationId xmlns:a16="http://schemas.microsoft.com/office/drawing/2014/main" id="{085AFE75-D479-F51C-1225-4D7B496B7EA9}"/>
              </a:ext>
            </a:extLst>
          </p:cNvPr>
          <p:cNvSpPr txBox="1"/>
          <p:nvPr/>
        </p:nvSpPr>
        <p:spPr>
          <a:xfrm>
            <a:off x="0" y="487025"/>
            <a:ext cx="8286750" cy="6370975"/>
          </a:xfrm>
          <a:prstGeom prst="rect">
            <a:avLst/>
          </a:prstGeom>
          <a:noFill/>
        </p:spPr>
        <p:txBody>
          <a:bodyPr wrap="square" rtlCol="0">
            <a:spAutoFit/>
          </a:bodyPr>
          <a:lstStyle/>
          <a:p>
            <a:r>
              <a:rPr lang="en-US" sz="2400" dirty="0"/>
              <a:t>“Is such official Catholic teaching as the above an impenetrable defense against the invasion of spiritism? No! It is an invitation to spiritism, and the conditions in Roman Catholic lands, such as Peru, Costa Rica, Cuba, and Haiti, show Roman Catholicism to be no bulwark against this spreading peril. In such lands the </a:t>
            </a:r>
            <a:r>
              <a:rPr lang="en-US" sz="2400" dirty="0" err="1"/>
              <a:t>Catholcic</a:t>
            </a:r>
            <a:r>
              <a:rPr lang="en-US" sz="2400" dirty="0"/>
              <a:t> people, even up to 90 per cent, mix spiritism or voodooism right in with Roman Catholicism, practicing both at the same time with no objection or penalty by the priests. </a:t>
            </a:r>
            <a:r>
              <a:rPr lang="en-US" sz="2400" b="1" u="sng" dirty="0"/>
              <a:t>It comes as no surprise that one Johannes </a:t>
            </a:r>
            <a:r>
              <a:rPr lang="en-US" sz="2400" b="1" u="sng" dirty="0" err="1"/>
              <a:t>Greber</a:t>
            </a:r>
            <a:r>
              <a:rPr lang="en-US" sz="2400" b="1" u="sng" dirty="0"/>
              <a:t>, a former Catholic clergyman, has become a spiritualist and has published the book entitled ‘Communication with the Spirit World, Its Laws and Its Purpose’ (1932, </a:t>
            </a:r>
            <a:r>
              <a:rPr lang="en-US" sz="2400" b="1" u="sng" dirty="0" err="1"/>
              <a:t>Macoy</a:t>
            </a:r>
            <a:r>
              <a:rPr lang="en-US" sz="2400" b="1" u="sng" dirty="0"/>
              <a:t> Publishing Company, New York) In its Foreword he makes the typical misstatement: ‘The most significant spiritualistic book is the Bible; for its principle contents hinge upon the messages of the beyond to those existing in the present</a:t>
            </a:r>
            <a:r>
              <a:rPr lang="en-US" sz="2400" dirty="0"/>
              <a:t>’”—Booklet: “What do the Scriptures say about survival after death”, (1955) p. 88</a:t>
            </a:r>
          </a:p>
        </p:txBody>
      </p:sp>
      <p:pic>
        <p:nvPicPr>
          <p:cNvPr id="4" name="Picture 3">
            <a:extLst>
              <a:ext uri="{FF2B5EF4-FFF2-40B4-BE49-F238E27FC236}">
                <a16:creationId xmlns:a16="http://schemas.microsoft.com/office/drawing/2014/main" id="{A9DBC1BD-5A1A-B4EB-3645-9E5CFF787B97}"/>
              </a:ext>
            </a:extLst>
          </p:cNvPr>
          <p:cNvPicPr>
            <a:picLocks noChangeAspect="1"/>
          </p:cNvPicPr>
          <p:nvPr/>
        </p:nvPicPr>
        <p:blipFill rotWithShape="1">
          <a:blip r:embed="rId2"/>
          <a:srcRect b="10122"/>
          <a:stretch/>
        </p:blipFill>
        <p:spPr>
          <a:xfrm>
            <a:off x="8286750" y="966639"/>
            <a:ext cx="3768663" cy="5404336"/>
          </a:xfrm>
          <a:prstGeom prst="rect">
            <a:avLst/>
          </a:prstGeom>
        </p:spPr>
      </p:pic>
    </p:spTree>
    <p:extLst>
      <p:ext uri="{BB962C8B-B14F-4D97-AF65-F5344CB8AC3E}">
        <p14:creationId xmlns:p14="http://schemas.microsoft.com/office/powerpoint/2010/main" val="340004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9A125-762E-6C10-6C06-190F83B87BDE}"/>
              </a:ext>
            </a:extLst>
          </p:cNvPr>
          <p:cNvSpPr>
            <a:spLocks noGrp="1"/>
          </p:cNvSpPr>
          <p:nvPr>
            <p:ph type="title"/>
          </p:nvPr>
        </p:nvSpPr>
        <p:spPr>
          <a:xfrm>
            <a:off x="545783" y="-297657"/>
            <a:ext cx="10515600" cy="1325563"/>
          </a:xfrm>
        </p:spPr>
        <p:txBody>
          <a:bodyPr/>
          <a:lstStyle/>
          <a:p>
            <a:r>
              <a:rPr lang="en-US" b="1" u="sng" dirty="0">
                <a:solidFill>
                  <a:srgbClr val="FF0000"/>
                </a:solidFill>
                <a:effectLst>
                  <a:outerShdw blurRad="38100" dist="38100" dir="2700000" algn="tl">
                    <a:srgbClr val="000000">
                      <a:alpha val="43137"/>
                    </a:srgbClr>
                  </a:outerShdw>
                </a:effectLst>
              </a:rPr>
              <a:t>Satanic Scholar Backs the JW Bible</a:t>
            </a:r>
          </a:p>
        </p:txBody>
      </p:sp>
      <p:sp>
        <p:nvSpPr>
          <p:cNvPr id="4" name="TextBox 3">
            <a:extLst>
              <a:ext uri="{FF2B5EF4-FFF2-40B4-BE49-F238E27FC236}">
                <a16:creationId xmlns:a16="http://schemas.microsoft.com/office/drawing/2014/main" id="{3C756C1D-9BC3-20F1-9315-C58F852316AB}"/>
              </a:ext>
            </a:extLst>
          </p:cNvPr>
          <p:cNvSpPr txBox="1"/>
          <p:nvPr/>
        </p:nvSpPr>
        <p:spPr>
          <a:xfrm>
            <a:off x="5803583" y="1027906"/>
            <a:ext cx="6097904" cy="5262979"/>
          </a:xfrm>
          <a:prstGeom prst="rect">
            <a:avLst/>
          </a:prstGeom>
          <a:noFill/>
        </p:spPr>
        <p:txBody>
          <a:bodyPr wrap="square">
            <a:spAutoFit/>
          </a:bodyPr>
          <a:lstStyle/>
          <a:p>
            <a:r>
              <a:rPr lang="en-US" sz="2800" dirty="0"/>
              <a:t>“’Communication with the Spirit-World: Its Laws and Its Purpose’ (Pages 15, para. 2, 3) In keeping with his Roman Catholic extraction </a:t>
            </a:r>
            <a:r>
              <a:rPr lang="en-US" sz="2800" dirty="0" err="1"/>
              <a:t>Greber’s</a:t>
            </a:r>
            <a:r>
              <a:rPr lang="en-US" sz="2800" dirty="0"/>
              <a:t> </a:t>
            </a:r>
            <a:r>
              <a:rPr lang="en-US" sz="2800" b="1" u="sng" dirty="0"/>
              <a:t>translation is bound with a gold-leaf cross on its stiff front cover</a:t>
            </a:r>
            <a:r>
              <a:rPr lang="en-US" sz="2800" dirty="0"/>
              <a:t>. In the Foreword of his aforementioned book ex-priest </a:t>
            </a:r>
            <a:r>
              <a:rPr lang="en-US" sz="2800" dirty="0" err="1"/>
              <a:t>Greber</a:t>
            </a:r>
            <a:r>
              <a:rPr lang="en-US" sz="2800" dirty="0"/>
              <a:t> says: ‘The most significant spiritualistic book is the Bible.’ </a:t>
            </a:r>
            <a:r>
              <a:rPr lang="en-US" sz="2800" b="1" u="sng" dirty="0"/>
              <a:t>Under this impression </a:t>
            </a:r>
            <a:r>
              <a:rPr lang="en-US" sz="2800" b="1" u="sng" dirty="0" err="1"/>
              <a:t>Greber</a:t>
            </a:r>
            <a:r>
              <a:rPr lang="en-US" sz="2800" b="1" u="sng" dirty="0"/>
              <a:t> endeavors to make his new Testament translation read very spiritualistic</a:t>
            </a:r>
            <a:r>
              <a:rPr lang="en-US" sz="2800" dirty="0"/>
              <a:t>.”—Watchtower 02/15/1956</a:t>
            </a:r>
          </a:p>
        </p:txBody>
      </p:sp>
      <p:pic>
        <p:nvPicPr>
          <p:cNvPr id="5" name="Picture 4">
            <a:extLst>
              <a:ext uri="{FF2B5EF4-FFF2-40B4-BE49-F238E27FC236}">
                <a16:creationId xmlns:a16="http://schemas.microsoft.com/office/drawing/2014/main" id="{D8F0B610-9C61-4E6D-DBAA-7D95947EEB91}"/>
              </a:ext>
            </a:extLst>
          </p:cNvPr>
          <p:cNvPicPr>
            <a:picLocks noChangeAspect="1"/>
          </p:cNvPicPr>
          <p:nvPr/>
        </p:nvPicPr>
        <p:blipFill>
          <a:blip r:embed="rId2"/>
          <a:stretch>
            <a:fillRect/>
          </a:stretch>
        </p:blipFill>
        <p:spPr>
          <a:xfrm>
            <a:off x="769620" y="915670"/>
            <a:ext cx="4396740" cy="5862320"/>
          </a:xfrm>
          <a:prstGeom prst="rect">
            <a:avLst/>
          </a:prstGeom>
        </p:spPr>
      </p:pic>
    </p:spTree>
    <p:extLst>
      <p:ext uri="{BB962C8B-B14F-4D97-AF65-F5344CB8AC3E}">
        <p14:creationId xmlns:p14="http://schemas.microsoft.com/office/powerpoint/2010/main" val="11983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5FBC-DCEF-B069-42FB-BF5B2B6EF760}"/>
              </a:ext>
            </a:extLst>
          </p:cNvPr>
          <p:cNvSpPr>
            <a:spLocks noGrp="1"/>
          </p:cNvSpPr>
          <p:nvPr>
            <p:ph type="title"/>
          </p:nvPr>
        </p:nvSpPr>
        <p:spPr>
          <a:xfrm>
            <a:off x="0" y="-286385"/>
            <a:ext cx="12192000" cy="1325563"/>
          </a:xfrm>
        </p:spPr>
        <p:txBody>
          <a:bodyPr>
            <a:normAutofit/>
          </a:bodyPr>
          <a:lstStyle/>
          <a:p>
            <a:pPr algn="ctr"/>
            <a:r>
              <a:rPr lang="en-US" sz="4000" dirty="0">
                <a:solidFill>
                  <a:srgbClr val="00B0F0"/>
                </a:solidFill>
              </a:rPr>
              <a:t>Other Scholars Rail-</a:t>
            </a:r>
            <a:r>
              <a:rPr lang="en-US" sz="4000" dirty="0" err="1">
                <a:solidFill>
                  <a:srgbClr val="00B0F0"/>
                </a:solidFill>
              </a:rPr>
              <a:t>Roaded</a:t>
            </a:r>
            <a:r>
              <a:rPr lang="en-US" sz="4000" dirty="0">
                <a:solidFill>
                  <a:srgbClr val="00B0F0"/>
                </a:solidFill>
              </a:rPr>
              <a:t> Into “Supporting” the NWT</a:t>
            </a:r>
          </a:p>
        </p:txBody>
      </p:sp>
      <p:sp>
        <p:nvSpPr>
          <p:cNvPr id="3" name="TextBox 2">
            <a:extLst>
              <a:ext uri="{FF2B5EF4-FFF2-40B4-BE49-F238E27FC236}">
                <a16:creationId xmlns:a16="http://schemas.microsoft.com/office/drawing/2014/main" id="{BF99B294-1849-06CD-BBDB-C80461DC5ADF}"/>
              </a:ext>
            </a:extLst>
          </p:cNvPr>
          <p:cNvSpPr txBox="1"/>
          <p:nvPr/>
        </p:nvSpPr>
        <p:spPr>
          <a:xfrm>
            <a:off x="228600" y="6080760"/>
            <a:ext cx="11727180" cy="830997"/>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Source: Witnesses of Jehovah (1986), Written and Directed by Leonard Chretien, 19:00—JWs misquote Dr. Julius R. </a:t>
            </a:r>
            <a:r>
              <a:rPr lang="en-US" sz="2400" b="1" dirty="0" err="1">
                <a:effectLst>
                  <a:outerShdw blurRad="38100" dist="38100" dir="2700000" algn="tl">
                    <a:srgbClr val="000000">
                      <a:alpha val="43137"/>
                    </a:srgbClr>
                  </a:outerShdw>
                </a:effectLst>
              </a:rPr>
              <a:t>Mantey</a:t>
            </a:r>
            <a:endParaRPr lang="en-US" sz="2400" b="1" dirty="0">
              <a:effectLst>
                <a:outerShdw blurRad="38100" dist="38100" dir="2700000" algn="tl">
                  <a:srgbClr val="000000">
                    <a:alpha val="43137"/>
                  </a:srgbClr>
                </a:outerShdw>
              </a:effectLst>
            </a:endParaRPr>
          </a:p>
        </p:txBody>
      </p:sp>
      <p:pic>
        <p:nvPicPr>
          <p:cNvPr id="4" name="JW Misquoting Bible Scholars">
            <a:hlinkClick r:id="" action="ppaction://media"/>
            <a:extLst>
              <a:ext uri="{FF2B5EF4-FFF2-40B4-BE49-F238E27FC236}">
                <a16:creationId xmlns:a16="http://schemas.microsoft.com/office/drawing/2014/main" id="{B96F8EFB-16AF-83D5-D7EB-6FF7D70A73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502140" cy="5344954"/>
          </a:xfrm>
          <a:prstGeom prst="rect">
            <a:avLst/>
          </a:prstGeom>
        </p:spPr>
      </p:pic>
    </p:spTree>
    <p:extLst>
      <p:ext uri="{BB962C8B-B14F-4D97-AF65-F5344CB8AC3E}">
        <p14:creationId xmlns:p14="http://schemas.microsoft.com/office/powerpoint/2010/main" val="14545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4773931" cy="2062103"/>
          </a:xfrm>
          <a:prstGeom prst="rect">
            <a:avLst/>
          </a:prstGeom>
          <a:noFill/>
        </p:spPr>
        <p:txBody>
          <a:bodyPr wrap="square" rtlCol="0">
            <a:spAutoFit/>
          </a:bodyPr>
          <a:lstStyle/>
          <a:p>
            <a:r>
              <a:rPr lang="en-US" sz="3200" dirty="0"/>
              <a:t>John 1:1 “In the beginning was the Word, and the Word was with God, </a:t>
            </a:r>
            <a:r>
              <a:rPr lang="en-US" sz="3200" b="1" u="sng" dirty="0"/>
              <a:t>and the Word was God</a:t>
            </a:r>
            <a:r>
              <a:rPr lang="en-US" sz="3200" dirty="0"/>
              <a:t>.” </a:t>
            </a:r>
          </a:p>
        </p:txBody>
      </p:sp>
      <p:sp>
        <p:nvSpPr>
          <p:cNvPr id="5" name="TextBox 4">
            <a:extLst>
              <a:ext uri="{FF2B5EF4-FFF2-40B4-BE49-F238E27FC236}">
                <a16:creationId xmlns:a16="http://schemas.microsoft.com/office/drawing/2014/main" id="{4B8817EE-F475-4FC4-6F07-C5B5489D761E}"/>
              </a:ext>
            </a:extLst>
          </p:cNvPr>
          <p:cNvSpPr txBox="1"/>
          <p:nvPr/>
        </p:nvSpPr>
        <p:spPr>
          <a:xfrm>
            <a:off x="7143750" y="1371729"/>
            <a:ext cx="5048250" cy="2062103"/>
          </a:xfrm>
          <a:prstGeom prst="rect">
            <a:avLst/>
          </a:prstGeom>
          <a:noFill/>
        </p:spPr>
        <p:txBody>
          <a:bodyPr wrap="square">
            <a:spAutoFit/>
          </a:bodyPr>
          <a:lstStyle/>
          <a:p>
            <a:r>
              <a:rPr lang="en-US" sz="3200" dirty="0"/>
              <a:t>John 1:1 “In the beginning was the Word, and the Word was with God, </a:t>
            </a:r>
            <a:r>
              <a:rPr lang="en-US" sz="3200" b="1" u="sng" dirty="0"/>
              <a:t>and the Word was a god</a:t>
            </a:r>
            <a:r>
              <a:rPr lang="en-US" sz="3200" dirty="0"/>
              <a:t>.”</a:t>
            </a:r>
          </a:p>
        </p:txBody>
      </p:sp>
      <p:sp>
        <p:nvSpPr>
          <p:cNvPr id="4" name="TextBox 3">
            <a:extLst>
              <a:ext uri="{FF2B5EF4-FFF2-40B4-BE49-F238E27FC236}">
                <a16:creationId xmlns:a16="http://schemas.microsoft.com/office/drawing/2014/main" id="{23E3BD66-206A-4D48-3838-9698EA28B8FD}"/>
              </a:ext>
            </a:extLst>
          </p:cNvPr>
          <p:cNvSpPr txBox="1"/>
          <p:nvPr/>
        </p:nvSpPr>
        <p:spPr>
          <a:xfrm>
            <a:off x="1474470" y="4606290"/>
            <a:ext cx="9326880" cy="1569660"/>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rPr>
              <a:t>The NWT also inserts the word “Jehovah” to refer to God 237 times in the New Testament where the original Greek does not signify</a:t>
            </a:r>
          </a:p>
        </p:txBody>
      </p:sp>
    </p:spTree>
    <p:extLst>
      <p:ext uri="{BB962C8B-B14F-4D97-AF65-F5344CB8AC3E}">
        <p14:creationId xmlns:p14="http://schemas.microsoft.com/office/powerpoint/2010/main" val="14490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4773931" cy="3539430"/>
          </a:xfrm>
          <a:prstGeom prst="rect">
            <a:avLst/>
          </a:prstGeom>
          <a:noFill/>
        </p:spPr>
        <p:txBody>
          <a:bodyPr wrap="square" rtlCol="0">
            <a:spAutoFit/>
          </a:bodyPr>
          <a:lstStyle/>
          <a:p>
            <a:r>
              <a:rPr lang="en-US" sz="3200" dirty="0"/>
              <a:t>Matt. 23:14 “Woe unto you, scribes and Pharisees, hypocrites! for ye devour widows' houses, and for a </a:t>
            </a:r>
            <a:r>
              <a:rPr lang="en-US" sz="3200" dirty="0" err="1"/>
              <a:t>pretence</a:t>
            </a:r>
            <a:r>
              <a:rPr lang="en-US" sz="3200" dirty="0"/>
              <a:t> make long prayer: therefore ye shall receive the greater damnation.”</a:t>
            </a:r>
          </a:p>
        </p:txBody>
      </p:sp>
      <p:sp>
        <p:nvSpPr>
          <p:cNvPr id="5" name="TextBox 4">
            <a:extLst>
              <a:ext uri="{FF2B5EF4-FFF2-40B4-BE49-F238E27FC236}">
                <a16:creationId xmlns:a16="http://schemas.microsoft.com/office/drawing/2014/main" id="{4B8817EE-F475-4FC4-6F07-C5B5489D761E}"/>
              </a:ext>
            </a:extLst>
          </p:cNvPr>
          <p:cNvSpPr txBox="1"/>
          <p:nvPr/>
        </p:nvSpPr>
        <p:spPr>
          <a:xfrm>
            <a:off x="7143750" y="1371729"/>
            <a:ext cx="5048250" cy="584775"/>
          </a:xfrm>
          <a:prstGeom prst="rect">
            <a:avLst/>
          </a:prstGeom>
          <a:noFill/>
        </p:spPr>
        <p:txBody>
          <a:bodyPr wrap="square">
            <a:spAutoFit/>
          </a:bodyPr>
          <a:lstStyle/>
          <a:p>
            <a:r>
              <a:rPr lang="en-US" sz="3200" dirty="0"/>
              <a:t>Matt. 23:14 Omitted</a:t>
            </a:r>
          </a:p>
        </p:txBody>
      </p:sp>
    </p:spTree>
    <p:extLst>
      <p:ext uri="{BB962C8B-B14F-4D97-AF65-F5344CB8AC3E}">
        <p14:creationId xmlns:p14="http://schemas.microsoft.com/office/powerpoint/2010/main" val="287980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118110" y="879793"/>
            <a:ext cx="9803130" cy="5847755"/>
          </a:xfrm>
          <a:prstGeom prst="rect">
            <a:avLst/>
          </a:prstGeom>
          <a:noFill/>
        </p:spPr>
        <p:txBody>
          <a:bodyPr wrap="square" rtlCol="0">
            <a:spAutoFit/>
          </a:bodyPr>
          <a:lstStyle/>
          <a:p>
            <a:r>
              <a:rPr lang="en-US" sz="2200" dirty="0"/>
              <a:t>Mark 16:9-16 “</a:t>
            </a:r>
            <a:r>
              <a:rPr lang="en-US" sz="2200" b="1" u="sng" dirty="0"/>
              <a:t>Now when Jesus was risen early the first day of the week</a:t>
            </a:r>
            <a:r>
              <a:rPr lang="en-US" sz="2200" dirty="0"/>
              <a:t>, he appeared first to Mary Magdalene, out of whom he had cast seven devils.</a:t>
            </a:r>
            <a:r>
              <a:rPr lang="en-US" sz="2200" baseline="30000" dirty="0"/>
              <a:t> </a:t>
            </a:r>
            <a:r>
              <a:rPr lang="en-US" sz="2200" dirty="0"/>
              <a:t>And she went and told them that had been with him, as they mourned and wept.</a:t>
            </a:r>
            <a:r>
              <a:rPr lang="en-US" sz="2200" baseline="30000" dirty="0"/>
              <a:t> </a:t>
            </a:r>
            <a:r>
              <a:rPr lang="en-US" sz="2200" b="1" u="sng" dirty="0"/>
              <a:t>And they, when they had heard that he was alive, and had been seen of her, believed not</a:t>
            </a:r>
            <a:r>
              <a:rPr lang="en-US" sz="2200" dirty="0"/>
              <a:t>.</a:t>
            </a:r>
            <a:r>
              <a:rPr lang="en-US" sz="2200" baseline="30000" dirty="0"/>
              <a:t> </a:t>
            </a:r>
            <a:r>
              <a:rPr lang="en-US" sz="2200" dirty="0"/>
              <a:t>After that he appeared in another form unto two of them, as they walked, and went into the country.</a:t>
            </a:r>
            <a:r>
              <a:rPr lang="en-US" sz="2200" baseline="30000" dirty="0"/>
              <a:t> </a:t>
            </a:r>
            <a:r>
              <a:rPr lang="en-US" sz="2200" dirty="0"/>
              <a:t>And they went and told it unto the residue: neither believed they them.</a:t>
            </a:r>
            <a:r>
              <a:rPr lang="en-US" sz="2200" baseline="30000" dirty="0"/>
              <a:t> </a:t>
            </a:r>
            <a:r>
              <a:rPr lang="en-US" sz="2200" b="1" u="sng" dirty="0"/>
              <a:t>Afterward he appeared unto the eleven as they sat at meat, and upbraided them with their unbelief and hardness of heart, because they believed not them which had seen him after he was risen</a:t>
            </a:r>
            <a:r>
              <a:rPr lang="en-US" sz="2200" dirty="0"/>
              <a:t>.</a:t>
            </a:r>
            <a:r>
              <a:rPr lang="en-US" sz="2200" baseline="30000" dirty="0"/>
              <a:t> </a:t>
            </a:r>
            <a:r>
              <a:rPr lang="en-US" sz="2200" dirty="0"/>
              <a:t>And he said unto them, Go ye into all the world, and preach the gospel to every creature.</a:t>
            </a:r>
            <a:r>
              <a:rPr lang="en-US" sz="2200" baseline="30000" dirty="0"/>
              <a:t> </a:t>
            </a:r>
            <a:r>
              <a:rPr lang="en-US" sz="2200" dirty="0"/>
              <a:t>He that believeth and is baptized shall be saved; but he that believeth not shall be damned.</a:t>
            </a:r>
            <a:r>
              <a:rPr lang="en-US" sz="2200" baseline="30000" dirty="0"/>
              <a:t> </a:t>
            </a:r>
            <a:r>
              <a:rPr lang="en-US" sz="2200" dirty="0"/>
              <a:t>And these signs shall follow them that believe; In my name shall they cast out devils; they shall speak with new tongues;</a:t>
            </a:r>
            <a:r>
              <a:rPr lang="en-US" sz="2200" baseline="30000" dirty="0"/>
              <a:t> </a:t>
            </a:r>
            <a:r>
              <a:rPr lang="en-US" sz="2200" dirty="0"/>
              <a:t>They shall take up serpents; and if they drink any deadly thing, it shall not hurt them; they shall lay hands on the sick, and they shall recover.</a:t>
            </a:r>
            <a:r>
              <a:rPr lang="en-US" sz="2200" baseline="30000" dirty="0"/>
              <a:t> </a:t>
            </a:r>
            <a:r>
              <a:rPr lang="en-US" sz="2200" b="1" u="sng" dirty="0"/>
              <a:t>So then after the Lord had spoken unto them, he was received up into heaven, and sat on the right hand of God.</a:t>
            </a:r>
            <a:r>
              <a:rPr lang="en-US" sz="2200" b="1" u="sng" baseline="30000" dirty="0"/>
              <a:t> </a:t>
            </a:r>
            <a:r>
              <a:rPr lang="en-US" sz="2200" b="1" u="sng" dirty="0"/>
              <a:t>And they went forth, and preached every where, the Lord working with them, and confirming the word with signs following. Amen</a:t>
            </a:r>
            <a:r>
              <a:rPr lang="en-US" sz="2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9925052" y="1325563"/>
            <a:ext cx="2266948" cy="1077218"/>
          </a:xfrm>
          <a:prstGeom prst="rect">
            <a:avLst/>
          </a:prstGeom>
          <a:noFill/>
        </p:spPr>
        <p:txBody>
          <a:bodyPr wrap="square">
            <a:spAutoFit/>
          </a:bodyPr>
          <a:lstStyle/>
          <a:p>
            <a:r>
              <a:rPr lang="en-US" sz="3200" dirty="0"/>
              <a:t>Mark 16:9-16 Omitted</a:t>
            </a:r>
          </a:p>
        </p:txBody>
      </p:sp>
    </p:spTree>
    <p:extLst>
      <p:ext uri="{BB962C8B-B14F-4D97-AF65-F5344CB8AC3E}">
        <p14:creationId xmlns:p14="http://schemas.microsoft.com/office/powerpoint/2010/main" val="385078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5543551" cy="3539430"/>
          </a:xfrm>
          <a:prstGeom prst="rect">
            <a:avLst/>
          </a:prstGeom>
          <a:noFill/>
        </p:spPr>
        <p:txBody>
          <a:bodyPr wrap="square" rtlCol="0">
            <a:spAutoFit/>
          </a:bodyPr>
          <a:lstStyle/>
          <a:p>
            <a:r>
              <a:rPr lang="en-US" sz="3200" dirty="0"/>
              <a:t>Rev. 12:17 “And the dragon was wroth with the woman, and went to make war with the remnant of her seed, </a:t>
            </a:r>
            <a:r>
              <a:rPr lang="en-US" sz="3200" b="1" u="sng" dirty="0"/>
              <a:t>which keep the commandments of God, and have the testimony of Jesus Christ</a:t>
            </a:r>
            <a:r>
              <a:rPr lang="en-US" sz="3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6374132" y="1371729"/>
            <a:ext cx="5817868" cy="4031873"/>
          </a:xfrm>
          <a:prstGeom prst="rect">
            <a:avLst/>
          </a:prstGeom>
          <a:noFill/>
        </p:spPr>
        <p:txBody>
          <a:bodyPr wrap="square">
            <a:spAutoFit/>
          </a:bodyPr>
          <a:lstStyle/>
          <a:p>
            <a:r>
              <a:rPr lang="en-US" sz="3200" dirty="0"/>
              <a:t>Rev. 12:17 “So the dragon became enraged at the woman and went off to wage war with the remaining ones of her offspring, </a:t>
            </a:r>
            <a:r>
              <a:rPr lang="en-US" sz="3200" b="1" u="sng" dirty="0"/>
              <a:t>who observe the commandments of God and have the work of bearing witness concerning Jesus</a:t>
            </a:r>
            <a:r>
              <a:rPr lang="en-US" sz="3200" dirty="0"/>
              <a:t>”</a:t>
            </a:r>
          </a:p>
        </p:txBody>
      </p:sp>
    </p:spTree>
    <p:extLst>
      <p:ext uri="{BB962C8B-B14F-4D97-AF65-F5344CB8AC3E}">
        <p14:creationId xmlns:p14="http://schemas.microsoft.com/office/powerpoint/2010/main" val="14381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5543551" cy="2554545"/>
          </a:xfrm>
          <a:prstGeom prst="rect">
            <a:avLst/>
          </a:prstGeom>
          <a:noFill/>
        </p:spPr>
        <p:txBody>
          <a:bodyPr wrap="square" rtlCol="0">
            <a:spAutoFit/>
          </a:bodyPr>
          <a:lstStyle/>
          <a:p>
            <a:r>
              <a:rPr lang="en-US" sz="3200" dirty="0"/>
              <a:t>Rev. 22:14 “</a:t>
            </a:r>
            <a:r>
              <a:rPr lang="en-US" sz="3200" b="1" u="sng" dirty="0"/>
              <a:t>Blessed are they that do his commandments</a:t>
            </a:r>
            <a:r>
              <a:rPr lang="en-US" sz="3200" dirty="0"/>
              <a:t>, that they may have right to the tree of life, and may enter in through the gates into the city.”</a:t>
            </a:r>
          </a:p>
        </p:txBody>
      </p:sp>
      <p:sp>
        <p:nvSpPr>
          <p:cNvPr id="5" name="TextBox 4">
            <a:extLst>
              <a:ext uri="{FF2B5EF4-FFF2-40B4-BE49-F238E27FC236}">
                <a16:creationId xmlns:a16="http://schemas.microsoft.com/office/drawing/2014/main" id="{4B8817EE-F475-4FC4-6F07-C5B5489D761E}"/>
              </a:ext>
            </a:extLst>
          </p:cNvPr>
          <p:cNvSpPr txBox="1"/>
          <p:nvPr/>
        </p:nvSpPr>
        <p:spPr>
          <a:xfrm>
            <a:off x="6374132" y="1371729"/>
            <a:ext cx="5817868" cy="3046988"/>
          </a:xfrm>
          <a:prstGeom prst="rect">
            <a:avLst/>
          </a:prstGeom>
          <a:noFill/>
        </p:spPr>
        <p:txBody>
          <a:bodyPr wrap="square">
            <a:spAutoFit/>
          </a:bodyPr>
          <a:lstStyle/>
          <a:p>
            <a:r>
              <a:rPr lang="en-US" sz="3200" dirty="0"/>
              <a:t>Rev. 22:14 “</a:t>
            </a:r>
            <a:r>
              <a:rPr lang="en-US" sz="3200" b="1" u="sng" dirty="0"/>
              <a:t>Happy are those who wash their robes</a:t>
            </a:r>
            <a:r>
              <a:rPr lang="en-US" sz="3200" dirty="0"/>
              <a:t>, so that they may have authority to go to the trees of life and that they may gain entrance into the city through its gates”</a:t>
            </a:r>
          </a:p>
        </p:txBody>
      </p:sp>
    </p:spTree>
    <p:extLst>
      <p:ext uri="{BB962C8B-B14F-4D97-AF65-F5344CB8AC3E}">
        <p14:creationId xmlns:p14="http://schemas.microsoft.com/office/powerpoint/2010/main" val="19648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118110" y="879793"/>
            <a:ext cx="9803130" cy="5509200"/>
          </a:xfrm>
          <a:prstGeom prst="rect">
            <a:avLst/>
          </a:prstGeom>
          <a:noFill/>
        </p:spPr>
        <p:txBody>
          <a:bodyPr wrap="square" rtlCol="0">
            <a:spAutoFit/>
          </a:bodyPr>
          <a:lstStyle/>
          <a:p>
            <a:r>
              <a:rPr lang="en-US" sz="2200" dirty="0"/>
              <a:t>John 8:1-12 “Jesus went unto the mount of Olives.</a:t>
            </a:r>
            <a:r>
              <a:rPr lang="en-US" sz="2200" baseline="30000" dirty="0"/>
              <a:t> </a:t>
            </a:r>
            <a:r>
              <a:rPr lang="en-US" sz="2200" dirty="0"/>
              <a:t>And early in the morning he came again into the temple, and all the people came unto him; and he sat down, and taught them.</a:t>
            </a:r>
            <a:r>
              <a:rPr lang="en-US" sz="2200" baseline="30000" dirty="0"/>
              <a:t> </a:t>
            </a:r>
            <a:r>
              <a:rPr lang="en-US" sz="2200" b="1" u="sng" dirty="0"/>
              <a:t>And the scribes and Pharisees brought unto him a woman taken in adultery; and when they had set her in the midst,</a:t>
            </a:r>
            <a:r>
              <a:rPr lang="en-US" sz="2200" b="1" u="sng" baseline="30000" dirty="0"/>
              <a:t> </a:t>
            </a:r>
            <a:r>
              <a:rPr lang="en-US" sz="2200" b="1" u="sng" dirty="0"/>
              <a:t>They say unto him, Master, this woman was taken in adultery, in the very act.</a:t>
            </a:r>
            <a:r>
              <a:rPr lang="en-US" sz="2200" b="1" u="sng" baseline="30000" dirty="0"/>
              <a:t> </a:t>
            </a:r>
            <a:r>
              <a:rPr lang="en-US" sz="2200" b="1" u="sng" dirty="0"/>
              <a:t>Now Moses in the law commanded us, that such should be stoned: but what sayest thou?</a:t>
            </a:r>
            <a:r>
              <a:rPr lang="en-US" sz="2200" baseline="30000" dirty="0"/>
              <a:t> </a:t>
            </a:r>
            <a:r>
              <a:rPr lang="en-US" sz="2200" dirty="0"/>
              <a:t>This they said, tempting him, that they might have to accuse him. But Jesus stooped down, and with his finger wrote on the ground, as though he heard them not.</a:t>
            </a:r>
            <a:r>
              <a:rPr lang="en-US" sz="2200" baseline="30000" dirty="0"/>
              <a:t> </a:t>
            </a:r>
            <a:r>
              <a:rPr lang="en-US" sz="2200" dirty="0"/>
              <a:t>So when they continued asking him, he lifted up himself, and said unto them, </a:t>
            </a:r>
            <a:r>
              <a:rPr lang="en-US" sz="2200" b="1" u="sng" dirty="0"/>
              <a:t>He that is without sin among you, let him first cast a stone at her. And again he stooped down, and wrote on the ground.</a:t>
            </a:r>
            <a:r>
              <a:rPr lang="en-US" sz="2200" b="1" u="sng" baseline="30000" dirty="0"/>
              <a:t> </a:t>
            </a:r>
            <a:r>
              <a:rPr lang="en-US" sz="2200" b="1" u="sng" dirty="0"/>
              <a:t>And they which heard it, being convicted by their own conscience, went out one by one, beginning at the eldest, even unto the last</a:t>
            </a:r>
            <a:r>
              <a:rPr lang="en-US" sz="2200" dirty="0"/>
              <a:t>: and Jesus was left alone, and the woman standing in the midst.</a:t>
            </a:r>
            <a:r>
              <a:rPr lang="en-US" sz="2200" baseline="30000" dirty="0"/>
              <a:t> </a:t>
            </a:r>
            <a:r>
              <a:rPr lang="en-US" sz="2200" dirty="0"/>
              <a:t>When Jesus had lifted up himself, and saw none but the woman, he said unto her, Woman, where are those thine accusers? hath no man condemned thee?</a:t>
            </a:r>
            <a:r>
              <a:rPr lang="en-US" sz="2200" baseline="30000" dirty="0"/>
              <a:t> </a:t>
            </a:r>
            <a:r>
              <a:rPr lang="en-US" sz="2200" b="1" u="sng" dirty="0"/>
              <a:t>She said, No man, Lord. And Jesus said unto her, Neither do I condemn thee: go, and sin no more</a:t>
            </a:r>
            <a:r>
              <a:rPr lang="en-US" sz="2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9925052" y="1325563"/>
            <a:ext cx="2266948" cy="1077218"/>
          </a:xfrm>
          <a:prstGeom prst="rect">
            <a:avLst/>
          </a:prstGeom>
          <a:noFill/>
        </p:spPr>
        <p:txBody>
          <a:bodyPr wrap="square">
            <a:spAutoFit/>
          </a:bodyPr>
          <a:lstStyle/>
          <a:p>
            <a:r>
              <a:rPr lang="en-US" sz="3200" dirty="0"/>
              <a:t>John 8:1-11 Omitted</a:t>
            </a:r>
          </a:p>
        </p:txBody>
      </p:sp>
    </p:spTree>
    <p:extLst>
      <p:ext uri="{BB962C8B-B14F-4D97-AF65-F5344CB8AC3E}">
        <p14:creationId xmlns:p14="http://schemas.microsoft.com/office/powerpoint/2010/main" val="246654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674400"/>
            <a:ext cx="5772539" cy="55092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Origins of the Religion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Authorities and/or Authoritative Texts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Doctrinal Differences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5543551" cy="2062103"/>
          </a:xfrm>
          <a:prstGeom prst="rect">
            <a:avLst/>
          </a:prstGeom>
          <a:noFill/>
        </p:spPr>
        <p:txBody>
          <a:bodyPr wrap="square" rtlCol="0">
            <a:spAutoFit/>
          </a:bodyPr>
          <a:lstStyle/>
          <a:p>
            <a:r>
              <a:rPr lang="en-US" sz="3200" dirty="0"/>
              <a:t>John 8:58 “Jesus said unto them, Verily, verily, I say unto you, Before Abraham was, </a:t>
            </a:r>
            <a:r>
              <a:rPr lang="en-US" sz="3200" b="1" u="sng" dirty="0"/>
              <a:t>I am.</a:t>
            </a:r>
            <a:r>
              <a:rPr lang="en-US" sz="3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6374132" y="1371729"/>
            <a:ext cx="5817868" cy="2062103"/>
          </a:xfrm>
          <a:prstGeom prst="rect">
            <a:avLst/>
          </a:prstGeom>
          <a:noFill/>
        </p:spPr>
        <p:txBody>
          <a:bodyPr wrap="square">
            <a:spAutoFit/>
          </a:bodyPr>
          <a:lstStyle/>
          <a:p>
            <a:r>
              <a:rPr lang="en-US" sz="3200" dirty="0"/>
              <a:t>John 8:58 “Jesus said to them: ‘Most truly I say to you, before Abraham came into existence, </a:t>
            </a:r>
            <a:r>
              <a:rPr lang="en-US" sz="3200" b="1" u="sng" dirty="0"/>
              <a:t>I have been</a:t>
            </a:r>
            <a:r>
              <a:rPr lang="en-US" sz="3200" dirty="0"/>
              <a:t>.’”</a:t>
            </a:r>
          </a:p>
        </p:txBody>
      </p:sp>
      <p:sp>
        <p:nvSpPr>
          <p:cNvPr id="6" name="TextBox 5">
            <a:extLst>
              <a:ext uri="{FF2B5EF4-FFF2-40B4-BE49-F238E27FC236}">
                <a16:creationId xmlns:a16="http://schemas.microsoft.com/office/drawing/2014/main" id="{7D5ED743-86B2-56E9-9328-775933C678C4}"/>
              </a:ext>
            </a:extLst>
          </p:cNvPr>
          <p:cNvSpPr txBox="1"/>
          <p:nvPr/>
        </p:nvSpPr>
        <p:spPr>
          <a:xfrm>
            <a:off x="143828" y="3593445"/>
            <a:ext cx="5804532" cy="1938992"/>
          </a:xfrm>
          <a:prstGeom prst="rect">
            <a:avLst/>
          </a:prstGeom>
          <a:noFill/>
        </p:spPr>
        <p:txBody>
          <a:bodyPr wrap="square">
            <a:spAutoFit/>
          </a:bodyPr>
          <a:lstStyle/>
          <a:p>
            <a:r>
              <a:rPr lang="en-US" sz="2400" b="1" u="sng" dirty="0">
                <a:solidFill>
                  <a:srgbClr val="FF0000"/>
                </a:solidFill>
              </a:rPr>
              <a:t>Is Jesus God? </a:t>
            </a:r>
          </a:p>
          <a:p>
            <a:r>
              <a:rPr lang="en-US" sz="2400" dirty="0"/>
              <a:t>“</a:t>
            </a:r>
            <a:r>
              <a:rPr lang="en-US" sz="2400" b="1" u="sng" dirty="0"/>
              <a:t>This is what Jehovah says</a:t>
            </a:r>
            <a:r>
              <a:rPr lang="en-US" sz="2400" dirty="0"/>
              <a:t>, The King of Israeli and his Repurchaser, Jehovah of armies: ‘</a:t>
            </a:r>
            <a:r>
              <a:rPr lang="en-US" sz="2400" b="1" u="sng" dirty="0"/>
              <a:t>I am the first and I am the last</a:t>
            </a:r>
            <a:r>
              <a:rPr lang="en-US" sz="2400" dirty="0"/>
              <a:t>.’ There is no God but me.” (Is. 44:6 NWT)</a:t>
            </a:r>
          </a:p>
        </p:txBody>
      </p:sp>
      <p:sp>
        <p:nvSpPr>
          <p:cNvPr id="10" name="TextBox 9">
            <a:extLst>
              <a:ext uri="{FF2B5EF4-FFF2-40B4-BE49-F238E27FC236}">
                <a16:creationId xmlns:a16="http://schemas.microsoft.com/office/drawing/2014/main" id="{B4B90101-B5AF-B69C-4A60-949833B082D3}"/>
              </a:ext>
            </a:extLst>
          </p:cNvPr>
          <p:cNvSpPr txBox="1"/>
          <p:nvPr/>
        </p:nvSpPr>
        <p:spPr>
          <a:xfrm>
            <a:off x="6096000" y="3593445"/>
            <a:ext cx="6097904" cy="1938992"/>
          </a:xfrm>
          <a:prstGeom prst="rect">
            <a:avLst/>
          </a:prstGeom>
          <a:noFill/>
        </p:spPr>
        <p:txBody>
          <a:bodyPr wrap="square">
            <a:spAutoFit/>
          </a:bodyPr>
          <a:lstStyle/>
          <a:p>
            <a:r>
              <a:rPr lang="en-US" sz="2400" dirty="0"/>
              <a:t>“And he laid his right hand on me and said: ‘Do not be afraid. </a:t>
            </a:r>
            <a:r>
              <a:rPr lang="en-US" sz="2400" b="1" u="sng" dirty="0"/>
              <a:t>I am the First and the Last</a:t>
            </a:r>
            <a:r>
              <a:rPr lang="en-US" sz="2400" dirty="0"/>
              <a:t>, and </a:t>
            </a:r>
            <a:r>
              <a:rPr lang="en-US" sz="2400" b="1" u="sng" dirty="0"/>
              <a:t>the living one, and I became dead</a:t>
            </a:r>
            <a:r>
              <a:rPr lang="en-US" sz="2400" dirty="0"/>
              <a:t>, but look! </a:t>
            </a:r>
            <a:r>
              <a:rPr lang="en-US" sz="2400" b="1" u="sng" dirty="0"/>
              <a:t>I am living forever and ever, and I have the keys of death and of the Grave’</a:t>
            </a:r>
            <a:r>
              <a:rPr lang="en-US" sz="2400" dirty="0"/>
              <a:t>” (Rev. 1:17-18)</a:t>
            </a:r>
          </a:p>
        </p:txBody>
      </p:sp>
    </p:spTree>
    <p:extLst>
      <p:ext uri="{BB962C8B-B14F-4D97-AF65-F5344CB8AC3E}">
        <p14:creationId xmlns:p14="http://schemas.microsoft.com/office/powerpoint/2010/main" val="25797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5B7E-604D-D765-85E3-31F3D7AFC985}"/>
              </a:ext>
            </a:extLst>
          </p:cNvPr>
          <p:cNvSpPr>
            <a:spLocks noGrp="1"/>
          </p:cNvSpPr>
          <p:nvPr>
            <p:ph type="title"/>
          </p:nvPr>
        </p:nvSpPr>
        <p:spPr>
          <a:xfrm>
            <a:off x="838200" y="-240665"/>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Isaiah Spells it Out</a:t>
            </a:r>
          </a:p>
        </p:txBody>
      </p:sp>
      <p:sp>
        <p:nvSpPr>
          <p:cNvPr id="4" name="TextBox 3">
            <a:extLst>
              <a:ext uri="{FF2B5EF4-FFF2-40B4-BE49-F238E27FC236}">
                <a16:creationId xmlns:a16="http://schemas.microsoft.com/office/drawing/2014/main" id="{BA7D336C-AFA6-EE32-D594-4937BB473013}"/>
              </a:ext>
            </a:extLst>
          </p:cNvPr>
          <p:cNvSpPr txBox="1"/>
          <p:nvPr/>
        </p:nvSpPr>
        <p:spPr>
          <a:xfrm>
            <a:off x="157163" y="1182231"/>
            <a:ext cx="6097904" cy="5262979"/>
          </a:xfrm>
          <a:prstGeom prst="rect">
            <a:avLst/>
          </a:prstGeom>
          <a:noFill/>
        </p:spPr>
        <p:txBody>
          <a:bodyPr wrap="square">
            <a:spAutoFit/>
          </a:bodyPr>
          <a:lstStyle/>
          <a:p>
            <a:r>
              <a:rPr lang="en-US" sz="2800" dirty="0"/>
              <a:t>“A voice of one calling out in the wilderness: “Clear up the way of Jehovah! Make a straight highway through the desert for our God” (Is. 40:3 NWT)</a:t>
            </a:r>
          </a:p>
          <a:p>
            <a:endParaRPr lang="en-US" sz="2800" dirty="0"/>
          </a:p>
          <a:p>
            <a:r>
              <a:rPr lang="en-US" sz="2800" dirty="0"/>
              <a:t>“This, in fact, is the one spoken of through Isaiah the prophet in these words: ‘</a:t>
            </a:r>
            <a:r>
              <a:rPr lang="en-US" sz="2800" b="1" u="sng" dirty="0"/>
              <a:t>A voice of one calling out in the wilderness: ‘Prepare the way of Jehovah! </a:t>
            </a:r>
            <a:r>
              <a:rPr lang="en-US" sz="2800" dirty="0"/>
              <a:t>Make his roads straight.’’” (Matt. 3:3 NWT)</a:t>
            </a:r>
          </a:p>
        </p:txBody>
      </p:sp>
      <p:pic>
        <p:nvPicPr>
          <p:cNvPr id="5" name="Picture 4">
            <a:extLst>
              <a:ext uri="{FF2B5EF4-FFF2-40B4-BE49-F238E27FC236}">
                <a16:creationId xmlns:a16="http://schemas.microsoft.com/office/drawing/2014/main" id="{4E555E3D-9000-3B7B-D346-666E0FD67266}"/>
              </a:ext>
            </a:extLst>
          </p:cNvPr>
          <p:cNvPicPr>
            <a:picLocks noChangeAspect="1"/>
          </p:cNvPicPr>
          <p:nvPr/>
        </p:nvPicPr>
        <p:blipFill>
          <a:blip r:embed="rId2"/>
          <a:stretch>
            <a:fillRect/>
          </a:stretch>
        </p:blipFill>
        <p:spPr>
          <a:xfrm>
            <a:off x="6526530" y="1084898"/>
            <a:ext cx="5238750" cy="5238750"/>
          </a:xfrm>
          <a:prstGeom prst="rect">
            <a:avLst/>
          </a:prstGeom>
        </p:spPr>
      </p:pic>
    </p:spTree>
    <p:extLst>
      <p:ext uri="{BB962C8B-B14F-4D97-AF65-F5344CB8AC3E}">
        <p14:creationId xmlns:p14="http://schemas.microsoft.com/office/powerpoint/2010/main" val="363151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5543551" cy="1569660"/>
          </a:xfrm>
          <a:prstGeom prst="rect">
            <a:avLst/>
          </a:prstGeom>
          <a:noFill/>
        </p:spPr>
        <p:txBody>
          <a:bodyPr wrap="square" rtlCol="0">
            <a:spAutoFit/>
          </a:bodyPr>
          <a:lstStyle/>
          <a:p>
            <a:r>
              <a:rPr lang="en-US" sz="3200" dirty="0"/>
              <a:t>Col. 1:16 “</a:t>
            </a:r>
            <a:r>
              <a:rPr lang="en-US" sz="3200" b="1" u="sng" dirty="0"/>
              <a:t>For by him were all things created, that are in heaven, and that are in earth</a:t>
            </a:r>
            <a:r>
              <a:rPr lang="en-US" sz="3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6374132" y="1371729"/>
            <a:ext cx="5817868" cy="1569660"/>
          </a:xfrm>
          <a:prstGeom prst="rect">
            <a:avLst/>
          </a:prstGeom>
          <a:noFill/>
        </p:spPr>
        <p:txBody>
          <a:bodyPr wrap="square">
            <a:spAutoFit/>
          </a:bodyPr>
          <a:lstStyle/>
          <a:p>
            <a:r>
              <a:rPr lang="en-US" sz="3200" dirty="0"/>
              <a:t>Col. 1:16 “</a:t>
            </a:r>
            <a:r>
              <a:rPr lang="en-US" sz="3200" b="1" u="sng" dirty="0"/>
              <a:t>because by means of him all other things were created in the heavens and on the earth</a:t>
            </a:r>
            <a:r>
              <a:rPr lang="en-US" sz="3200" dirty="0"/>
              <a:t>”</a:t>
            </a:r>
          </a:p>
        </p:txBody>
      </p:sp>
      <p:sp>
        <p:nvSpPr>
          <p:cNvPr id="6" name="TextBox 5">
            <a:extLst>
              <a:ext uri="{FF2B5EF4-FFF2-40B4-BE49-F238E27FC236}">
                <a16:creationId xmlns:a16="http://schemas.microsoft.com/office/drawing/2014/main" id="{CC2E0090-6A8D-1336-63DB-F5C603CA4DCB}"/>
              </a:ext>
            </a:extLst>
          </p:cNvPr>
          <p:cNvSpPr txBox="1"/>
          <p:nvPr/>
        </p:nvSpPr>
        <p:spPr>
          <a:xfrm>
            <a:off x="5642609" y="3722748"/>
            <a:ext cx="6549391" cy="2677656"/>
          </a:xfrm>
          <a:prstGeom prst="rect">
            <a:avLst/>
          </a:prstGeom>
          <a:noFill/>
        </p:spPr>
        <p:txBody>
          <a:bodyPr wrap="square">
            <a:spAutoFit/>
          </a:bodyPr>
          <a:lstStyle/>
          <a:p>
            <a:r>
              <a:rPr lang="en-US" sz="2400" b="1" dirty="0"/>
              <a:t>“‘Look! </a:t>
            </a:r>
            <a:r>
              <a:rPr lang="en-US" sz="2400" b="1" u="sng" dirty="0"/>
              <a:t>I am coming quickly, and the reward I give is with me, to repay each one according to his work.  I am the </a:t>
            </a:r>
            <a:r>
              <a:rPr lang="en-US" sz="2400" b="1" u="sng" dirty="0" err="1"/>
              <a:t>Alʹpha</a:t>
            </a:r>
            <a:r>
              <a:rPr lang="en-US" sz="2400" b="1" u="sng" dirty="0"/>
              <a:t> and the </a:t>
            </a:r>
            <a:r>
              <a:rPr lang="en-US" sz="2400" b="1" u="sng" dirty="0" err="1"/>
              <a:t>O·meʹga</a:t>
            </a:r>
            <a:r>
              <a:rPr lang="en-US" sz="2400" b="1" u="sng" dirty="0"/>
              <a:t>,*p the first and the last, the beginning and the end</a:t>
            </a:r>
            <a:r>
              <a:rPr lang="en-US" sz="2400" b="1" dirty="0"/>
              <a:t>.’ . . . ‘The one who bears witness of these things says, ‘Yes, I am coming quickly.’ ‘Amen! Come, Lord Jesus.’” </a:t>
            </a:r>
            <a:r>
              <a:rPr lang="en-US" sz="2400" dirty="0"/>
              <a:t>(Rev. 22:12-13, 20 NWT)</a:t>
            </a:r>
          </a:p>
        </p:txBody>
      </p:sp>
      <p:sp>
        <p:nvSpPr>
          <p:cNvPr id="8" name="TextBox 7">
            <a:extLst>
              <a:ext uri="{FF2B5EF4-FFF2-40B4-BE49-F238E27FC236}">
                <a16:creationId xmlns:a16="http://schemas.microsoft.com/office/drawing/2014/main" id="{E4ABB0FC-34DE-0A50-D51A-404E34F10C68}"/>
              </a:ext>
            </a:extLst>
          </p:cNvPr>
          <p:cNvSpPr txBox="1"/>
          <p:nvPr/>
        </p:nvSpPr>
        <p:spPr>
          <a:xfrm>
            <a:off x="304798" y="3977640"/>
            <a:ext cx="4770122" cy="1569660"/>
          </a:xfrm>
          <a:prstGeom prst="rect">
            <a:avLst/>
          </a:prstGeom>
          <a:noFill/>
        </p:spPr>
        <p:txBody>
          <a:bodyPr wrap="square">
            <a:spAutoFit/>
          </a:bodyPr>
          <a:lstStyle/>
          <a:p>
            <a:r>
              <a:rPr lang="en-US" sz="2400" dirty="0"/>
              <a:t>Is. 48:12 “Listen to me, O Jacob, and Israel, whom I have called</a:t>
            </a:r>
            <a:r>
              <a:rPr lang="en-US" sz="2400" b="1" u="sng" dirty="0"/>
              <a:t>. I am the same One.t I am the first; I am also the last</a:t>
            </a:r>
            <a:r>
              <a:rPr lang="en-US" sz="2400" dirty="0"/>
              <a:t>.” (Is. 48:12 NWT)</a:t>
            </a:r>
          </a:p>
        </p:txBody>
      </p:sp>
    </p:spTree>
    <p:extLst>
      <p:ext uri="{BB962C8B-B14F-4D97-AF65-F5344CB8AC3E}">
        <p14:creationId xmlns:p14="http://schemas.microsoft.com/office/powerpoint/2010/main" val="190297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5543551" cy="2062103"/>
          </a:xfrm>
          <a:prstGeom prst="rect">
            <a:avLst/>
          </a:prstGeom>
          <a:noFill/>
        </p:spPr>
        <p:txBody>
          <a:bodyPr wrap="square" rtlCol="0">
            <a:spAutoFit/>
          </a:bodyPr>
          <a:lstStyle/>
          <a:p>
            <a:r>
              <a:rPr lang="en-US" sz="3200" dirty="0"/>
              <a:t>Titus 2:13 “Looking for that blessed hope, and the glorious appearing </a:t>
            </a:r>
            <a:r>
              <a:rPr lang="en-US" sz="3200" b="1" u="sng" dirty="0"/>
              <a:t>of the great God and our </a:t>
            </a:r>
            <a:r>
              <a:rPr lang="en-US" sz="3200" b="1" u="sng" dirty="0" err="1"/>
              <a:t>Saviour</a:t>
            </a:r>
            <a:r>
              <a:rPr lang="en-US" sz="3200" b="1" u="sng" dirty="0"/>
              <a:t> Jesus Christ</a:t>
            </a:r>
            <a:r>
              <a:rPr lang="en-US" sz="3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6374132" y="1371729"/>
            <a:ext cx="5817868" cy="2062103"/>
          </a:xfrm>
          <a:prstGeom prst="rect">
            <a:avLst/>
          </a:prstGeom>
          <a:noFill/>
        </p:spPr>
        <p:txBody>
          <a:bodyPr wrap="square">
            <a:spAutoFit/>
          </a:bodyPr>
          <a:lstStyle/>
          <a:p>
            <a:r>
              <a:rPr lang="en-US" sz="3200" dirty="0"/>
              <a:t>Titus 2:13 “while we wait for the happy hope and glorious manifestation </a:t>
            </a:r>
            <a:r>
              <a:rPr lang="en-US" sz="3200" b="1" u="sng" dirty="0"/>
              <a:t>of the great God and of our Savior, Jesus Christ</a:t>
            </a:r>
            <a:r>
              <a:rPr lang="en-US" sz="3200" dirty="0"/>
              <a:t>”</a:t>
            </a:r>
          </a:p>
        </p:txBody>
      </p:sp>
      <p:pic>
        <p:nvPicPr>
          <p:cNvPr id="6" name="Picture 5">
            <a:extLst>
              <a:ext uri="{FF2B5EF4-FFF2-40B4-BE49-F238E27FC236}">
                <a16:creationId xmlns:a16="http://schemas.microsoft.com/office/drawing/2014/main" id="{3DFC1A4F-B636-51D5-B36A-D2F1A2B6E067}"/>
              </a:ext>
            </a:extLst>
          </p:cNvPr>
          <p:cNvPicPr>
            <a:picLocks noChangeAspect="1"/>
          </p:cNvPicPr>
          <p:nvPr/>
        </p:nvPicPr>
        <p:blipFill>
          <a:blip r:embed="rId2"/>
          <a:stretch>
            <a:fillRect/>
          </a:stretch>
        </p:blipFill>
        <p:spPr>
          <a:xfrm>
            <a:off x="129975" y="3893750"/>
            <a:ext cx="10515600" cy="2660421"/>
          </a:xfrm>
          <a:prstGeom prst="rect">
            <a:avLst/>
          </a:prstGeom>
        </p:spPr>
      </p:pic>
      <p:sp>
        <p:nvSpPr>
          <p:cNvPr id="7" name="TextBox 6">
            <a:extLst>
              <a:ext uri="{FF2B5EF4-FFF2-40B4-BE49-F238E27FC236}">
                <a16:creationId xmlns:a16="http://schemas.microsoft.com/office/drawing/2014/main" id="{AE5241EA-D294-12E8-293F-8A08BA4574CB}"/>
              </a:ext>
            </a:extLst>
          </p:cNvPr>
          <p:cNvSpPr txBox="1"/>
          <p:nvPr/>
        </p:nvSpPr>
        <p:spPr>
          <a:xfrm>
            <a:off x="10645575" y="5223960"/>
            <a:ext cx="1416450" cy="1200329"/>
          </a:xfrm>
          <a:prstGeom prst="rect">
            <a:avLst/>
          </a:prstGeom>
          <a:noFill/>
        </p:spPr>
        <p:txBody>
          <a:bodyPr wrap="square" rtlCol="0">
            <a:spAutoFit/>
          </a:bodyPr>
          <a:lstStyle/>
          <a:p>
            <a:r>
              <a:rPr lang="en-US" b="1" dirty="0"/>
              <a:t>JW.org, Kingdom Interlinear, Titus 2:13</a:t>
            </a:r>
          </a:p>
        </p:txBody>
      </p:sp>
    </p:spTree>
    <p:extLst>
      <p:ext uri="{BB962C8B-B14F-4D97-AF65-F5344CB8AC3E}">
        <p14:creationId xmlns:p14="http://schemas.microsoft.com/office/powerpoint/2010/main" val="34195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5543551" cy="2554545"/>
          </a:xfrm>
          <a:prstGeom prst="rect">
            <a:avLst/>
          </a:prstGeom>
          <a:noFill/>
        </p:spPr>
        <p:txBody>
          <a:bodyPr wrap="square" rtlCol="0">
            <a:spAutoFit/>
          </a:bodyPr>
          <a:lstStyle/>
          <a:p>
            <a:r>
              <a:rPr lang="en-US" sz="3200" dirty="0"/>
              <a:t>Heb. 1:8 “But unto the Son he saith, </a:t>
            </a:r>
            <a:r>
              <a:rPr lang="en-US" sz="3200" b="1" u="sng" dirty="0"/>
              <a:t>Thy throne, O God, is for ever and ever: a </a:t>
            </a:r>
            <a:r>
              <a:rPr lang="en-US" sz="3200" b="1" u="sng" dirty="0" err="1"/>
              <a:t>sceptre</a:t>
            </a:r>
            <a:r>
              <a:rPr lang="en-US" sz="3200" b="1" u="sng" dirty="0"/>
              <a:t> of righteousness is the </a:t>
            </a:r>
            <a:r>
              <a:rPr lang="en-US" sz="3200" b="1" u="sng" dirty="0" err="1"/>
              <a:t>sceptre</a:t>
            </a:r>
            <a:r>
              <a:rPr lang="en-US" sz="3200" b="1" u="sng" dirty="0"/>
              <a:t> of thy kingdom</a:t>
            </a:r>
            <a:r>
              <a:rPr lang="en-US" sz="3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6374132" y="1371729"/>
            <a:ext cx="5817868" cy="2554545"/>
          </a:xfrm>
          <a:prstGeom prst="rect">
            <a:avLst/>
          </a:prstGeom>
          <a:noFill/>
        </p:spPr>
        <p:txBody>
          <a:bodyPr wrap="square">
            <a:spAutoFit/>
          </a:bodyPr>
          <a:lstStyle/>
          <a:p>
            <a:r>
              <a:rPr lang="en-US" sz="3200" dirty="0"/>
              <a:t>Heb. 1:8 “But about the Son, he says: ‘</a:t>
            </a:r>
            <a:r>
              <a:rPr lang="en-US" sz="3200" b="1" u="sng" dirty="0"/>
              <a:t>God is your throne forever and ever, and the scepter of your Kingdom is the scepter of uprightness</a:t>
            </a:r>
            <a:r>
              <a:rPr lang="en-US" sz="3200" dirty="0"/>
              <a:t>.’”</a:t>
            </a:r>
          </a:p>
        </p:txBody>
      </p:sp>
      <p:pic>
        <p:nvPicPr>
          <p:cNvPr id="6" name="Picture 5">
            <a:extLst>
              <a:ext uri="{FF2B5EF4-FFF2-40B4-BE49-F238E27FC236}">
                <a16:creationId xmlns:a16="http://schemas.microsoft.com/office/drawing/2014/main" id="{CB94F168-DC51-637A-6903-A42C663C13CD}"/>
              </a:ext>
            </a:extLst>
          </p:cNvPr>
          <p:cNvPicPr>
            <a:picLocks noChangeAspect="1"/>
          </p:cNvPicPr>
          <p:nvPr/>
        </p:nvPicPr>
        <p:blipFill>
          <a:blip r:embed="rId2"/>
          <a:stretch>
            <a:fillRect/>
          </a:stretch>
        </p:blipFill>
        <p:spPr>
          <a:xfrm>
            <a:off x="838200" y="3972440"/>
            <a:ext cx="9682941" cy="2554545"/>
          </a:xfrm>
          <a:prstGeom prst="rect">
            <a:avLst/>
          </a:prstGeom>
        </p:spPr>
      </p:pic>
      <p:sp>
        <p:nvSpPr>
          <p:cNvPr id="7" name="TextBox 6">
            <a:extLst>
              <a:ext uri="{FF2B5EF4-FFF2-40B4-BE49-F238E27FC236}">
                <a16:creationId xmlns:a16="http://schemas.microsoft.com/office/drawing/2014/main" id="{90B56501-DDEF-F2BB-4B64-7D08EF0487E7}"/>
              </a:ext>
            </a:extLst>
          </p:cNvPr>
          <p:cNvSpPr txBox="1"/>
          <p:nvPr/>
        </p:nvSpPr>
        <p:spPr>
          <a:xfrm>
            <a:off x="10664190" y="5349387"/>
            <a:ext cx="1527810" cy="1200329"/>
          </a:xfrm>
          <a:prstGeom prst="rect">
            <a:avLst/>
          </a:prstGeom>
          <a:noFill/>
        </p:spPr>
        <p:txBody>
          <a:bodyPr wrap="square" rtlCol="0">
            <a:spAutoFit/>
          </a:bodyPr>
          <a:lstStyle/>
          <a:p>
            <a:r>
              <a:rPr lang="en-US" b="1" dirty="0"/>
              <a:t>JW.org, Kingdom Interlinear, Heb. 1:8</a:t>
            </a:r>
          </a:p>
        </p:txBody>
      </p:sp>
    </p:spTree>
    <p:extLst>
      <p:ext uri="{BB962C8B-B14F-4D97-AF65-F5344CB8AC3E}">
        <p14:creationId xmlns:p14="http://schemas.microsoft.com/office/powerpoint/2010/main" val="10111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4D6E-898E-FDFF-CA4B-F28E891942B8}"/>
              </a:ext>
            </a:extLst>
          </p:cNvPr>
          <p:cNvSpPr>
            <a:spLocks noGrp="1"/>
          </p:cNvSpPr>
          <p:nvPr>
            <p:ph type="title"/>
          </p:nvPr>
        </p:nvSpPr>
        <p:spPr>
          <a:xfrm>
            <a:off x="838200" y="0"/>
            <a:ext cx="10515600" cy="1325563"/>
          </a:xfrm>
        </p:spPr>
        <p:txBody>
          <a:bodyPr/>
          <a:lstStyle/>
          <a:p>
            <a:r>
              <a:rPr lang="en-US" b="1" dirty="0">
                <a:solidFill>
                  <a:srgbClr val="002060"/>
                </a:solidFill>
                <a:effectLst>
                  <a:outerShdw blurRad="38100" dist="38100" dir="2700000" algn="tl">
                    <a:srgbClr val="000000">
                      <a:alpha val="43137"/>
                    </a:srgbClr>
                  </a:outerShdw>
                </a:effectLst>
              </a:rPr>
              <a:t>KJV </a:t>
            </a:r>
            <a:r>
              <a:rPr lang="en-US" dirty="0"/>
              <a:t>                                vs                             </a:t>
            </a:r>
            <a:r>
              <a:rPr lang="en-US" b="1" dirty="0">
                <a:solidFill>
                  <a:srgbClr val="C00000"/>
                </a:solidFill>
                <a:effectLst>
                  <a:outerShdw blurRad="38100" dist="38100" dir="2700000" algn="tl">
                    <a:srgbClr val="000000">
                      <a:alpha val="43137"/>
                    </a:srgbClr>
                  </a:outerShdw>
                </a:effectLst>
              </a:rPr>
              <a:t>NWT</a:t>
            </a:r>
          </a:p>
        </p:txBody>
      </p:sp>
      <p:sp>
        <p:nvSpPr>
          <p:cNvPr id="3" name="TextBox 2">
            <a:extLst>
              <a:ext uri="{FF2B5EF4-FFF2-40B4-BE49-F238E27FC236}">
                <a16:creationId xmlns:a16="http://schemas.microsoft.com/office/drawing/2014/main" id="{6675F840-FA46-0848-DFB4-4B178B75A8CA}"/>
              </a:ext>
            </a:extLst>
          </p:cNvPr>
          <p:cNvSpPr txBox="1"/>
          <p:nvPr/>
        </p:nvSpPr>
        <p:spPr>
          <a:xfrm>
            <a:off x="274319" y="1325563"/>
            <a:ext cx="5543551" cy="3539430"/>
          </a:xfrm>
          <a:prstGeom prst="rect">
            <a:avLst/>
          </a:prstGeom>
          <a:noFill/>
        </p:spPr>
        <p:txBody>
          <a:bodyPr wrap="square" rtlCol="0">
            <a:spAutoFit/>
          </a:bodyPr>
          <a:lstStyle/>
          <a:p>
            <a:r>
              <a:rPr lang="en-US" sz="3200" dirty="0"/>
              <a:t>Phil. 2:6, 9 “Who, being in the form of God, </a:t>
            </a:r>
            <a:r>
              <a:rPr lang="en-US" sz="3200" b="1" u="sng" dirty="0"/>
              <a:t>thought it not robbery to be equal with God</a:t>
            </a:r>
            <a:r>
              <a:rPr lang="en-US" sz="3200" dirty="0"/>
              <a:t> . . . Wherefore God also hath highly exalted him, </a:t>
            </a:r>
            <a:r>
              <a:rPr lang="en-US" sz="3200" b="1" u="sng" dirty="0"/>
              <a:t>and given him a name which is above every name</a:t>
            </a:r>
            <a:r>
              <a:rPr lang="en-US" sz="3200" dirty="0"/>
              <a:t>”</a:t>
            </a:r>
          </a:p>
        </p:txBody>
      </p:sp>
      <p:sp>
        <p:nvSpPr>
          <p:cNvPr id="5" name="TextBox 4">
            <a:extLst>
              <a:ext uri="{FF2B5EF4-FFF2-40B4-BE49-F238E27FC236}">
                <a16:creationId xmlns:a16="http://schemas.microsoft.com/office/drawing/2014/main" id="{4B8817EE-F475-4FC4-6F07-C5B5489D761E}"/>
              </a:ext>
            </a:extLst>
          </p:cNvPr>
          <p:cNvSpPr txBox="1"/>
          <p:nvPr/>
        </p:nvSpPr>
        <p:spPr>
          <a:xfrm>
            <a:off x="6374132" y="1371729"/>
            <a:ext cx="5817868" cy="4031873"/>
          </a:xfrm>
          <a:prstGeom prst="rect">
            <a:avLst/>
          </a:prstGeom>
          <a:noFill/>
        </p:spPr>
        <p:txBody>
          <a:bodyPr wrap="square">
            <a:spAutoFit/>
          </a:bodyPr>
          <a:lstStyle/>
          <a:p>
            <a:r>
              <a:rPr lang="en-US" sz="3200" dirty="0"/>
              <a:t>Phil. 2:6, 9 “who, although he was existing in God’s form, </a:t>
            </a:r>
            <a:r>
              <a:rPr lang="en-US" sz="3200" b="1" u="sng" dirty="0"/>
              <a:t>did not even consider the idea of trying to be equal to God</a:t>
            </a:r>
            <a:r>
              <a:rPr lang="en-US" sz="3200" dirty="0"/>
              <a:t> . . . For this very reason, God exalted him to a superior position and </a:t>
            </a:r>
            <a:r>
              <a:rPr lang="en-US" sz="3200" b="1" u="sng" dirty="0"/>
              <a:t>kindly gave him the name that is above every other name</a:t>
            </a:r>
            <a:r>
              <a:rPr lang="en-US" sz="3200" dirty="0"/>
              <a:t>”</a:t>
            </a:r>
          </a:p>
        </p:txBody>
      </p:sp>
    </p:spTree>
    <p:extLst>
      <p:ext uri="{BB962C8B-B14F-4D97-AF65-F5344CB8AC3E}">
        <p14:creationId xmlns:p14="http://schemas.microsoft.com/office/powerpoint/2010/main" val="39260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1D7E2-8161-BC2A-F4EE-98915C013636}"/>
              </a:ext>
            </a:extLst>
          </p:cNvPr>
          <p:cNvSpPr>
            <a:spLocks noGrp="1"/>
          </p:cNvSpPr>
          <p:nvPr>
            <p:ph type="title"/>
          </p:nvPr>
        </p:nvSpPr>
        <p:spPr>
          <a:xfrm>
            <a:off x="838200" y="-274955"/>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Even Their Sources Show Errors!</a:t>
            </a:r>
          </a:p>
        </p:txBody>
      </p:sp>
      <p:pic>
        <p:nvPicPr>
          <p:cNvPr id="4" name="Picture 3">
            <a:extLst>
              <a:ext uri="{FF2B5EF4-FFF2-40B4-BE49-F238E27FC236}">
                <a16:creationId xmlns:a16="http://schemas.microsoft.com/office/drawing/2014/main" id="{C7B37283-A7CA-F479-09C3-7B201179BDB6}"/>
              </a:ext>
            </a:extLst>
          </p:cNvPr>
          <p:cNvPicPr>
            <a:picLocks noChangeAspect="1"/>
          </p:cNvPicPr>
          <p:nvPr/>
        </p:nvPicPr>
        <p:blipFill>
          <a:blip r:embed="rId2"/>
          <a:stretch>
            <a:fillRect/>
          </a:stretch>
        </p:blipFill>
        <p:spPr>
          <a:xfrm>
            <a:off x="261050" y="719138"/>
            <a:ext cx="11669897" cy="2028338"/>
          </a:xfrm>
          <a:prstGeom prst="rect">
            <a:avLst/>
          </a:prstGeom>
        </p:spPr>
      </p:pic>
      <p:sp>
        <p:nvSpPr>
          <p:cNvPr id="5" name="TextBox 4">
            <a:extLst>
              <a:ext uri="{FF2B5EF4-FFF2-40B4-BE49-F238E27FC236}">
                <a16:creationId xmlns:a16="http://schemas.microsoft.com/office/drawing/2014/main" id="{860BA974-5A6C-027C-5329-40C20523876F}"/>
              </a:ext>
            </a:extLst>
          </p:cNvPr>
          <p:cNvSpPr txBox="1"/>
          <p:nvPr/>
        </p:nvSpPr>
        <p:spPr>
          <a:xfrm>
            <a:off x="261050" y="2747476"/>
            <a:ext cx="6276909" cy="369332"/>
          </a:xfrm>
          <a:prstGeom prst="rect">
            <a:avLst/>
          </a:prstGeom>
          <a:noFill/>
        </p:spPr>
        <p:txBody>
          <a:bodyPr wrap="square" rtlCol="0">
            <a:spAutoFit/>
          </a:bodyPr>
          <a:lstStyle/>
          <a:p>
            <a:r>
              <a:rPr lang="en-US" b="1" dirty="0"/>
              <a:t>JW.org, Kingdom Interlinear, Phil. 2:9</a:t>
            </a:r>
          </a:p>
        </p:txBody>
      </p:sp>
      <p:sp>
        <p:nvSpPr>
          <p:cNvPr id="6" name="TextBox 5">
            <a:extLst>
              <a:ext uri="{FF2B5EF4-FFF2-40B4-BE49-F238E27FC236}">
                <a16:creationId xmlns:a16="http://schemas.microsoft.com/office/drawing/2014/main" id="{CB3BBB70-1F0B-90F3-EF65-14C795250D49}"/>
              </a:ext>
            </a:extLst>
          </p:cNvPr>
          <p:cNvSpPr txBox="1"/>
          <p:nvPr/>
        </p:nvSpPr>
        <p:spPr>
          <a:xfrm>
            <a:off x="-42372" y="3448278"/>
            <a:ext cx="12276741" cy="3139321"/>
          </a:xfrm>
          <a:prstGeom prst="rect">
            <a:avLst/>
          </a:prstGeom>
          <a:noFill/>
        </p:spPr>
        <p:txBody>
          <a:bodyPr wrap="square" rtlCol="0">
            <a:spAutoFit/>
          </a:bodyPr>
          <a:lstStyle/>
          <a:p>
            <a:r>
              <a:rPr lang="en-US" sz="2200" dirty="0">
                <a:solidFill>
                  <a:srgbClr val="002060"/>
                </a:solidFill>
              </a:rPr>
              <a:t>Reasons the NWT is uninspired:</a:t>
            </a:r>
          </a:p>
          <a:p>
            <a:pPr marL="514350" indent="-514350">
              <a:buAutoNum type="arabicPeriod"/>
            </a:pPr>
            <a:r>
              <a:rPr lang="en-US" sz="2200" dirty="0">
                <a:solidFill>
                  <a:srgbClr val="002060"/>
                </a:solidFill>
              </a:rPr>
              <a:t>It’s author’s are anonymous</a:t>
            </a:r>
          </a:p>
          <a:p>
            <a:pPr marL="514350" indent="-514350">
              <a:buAutoNum type="arabicPeriod"/>
            </a:pPr>
            <a:r>
              <a:rPr lang="en-US" sz="2200" dirty="0">
                <a:solidFill>
                  <a:srgbClr val="002060"/>
                </a:solidFill>
              </a:rPr>
              <a:t>They first expose a spiritualist ex-Catholic priest </a:t>
            </a:r>
            <a:r>
              <a:rPr lang="en-US" sz="2200" dirty="0" err="1">
                <a:solidFill>
                  <a:srgbClr val="002060"/>
                </a:solidFill>
              </a:rPr>
              <a:t>Greber</a:t>
            </a:r>
            <a:r>
              <a:rPr lang="en-US" sz="2200" dirty="0">
                <a:solidFill>
                  <a:srgbClr val="002060"/>
                </a:solidFill>
              </a:rPr>
              <a:t>, then later use him as a source as support their translation—(there’s no excuse, they knew he was in communion with devils, but still used him to support their translation—what does that tell you about their translation?)</a:t>
            </a:r>
          </a:p>
          <a:p>
            <a:pPr marL="514350" indent="-514350">
              <a:buAutoNum type="arabicPeriod"/>
            </a:pPr>
            <a:r>
              <a:rPr lang="en-US" sz="2200" dirty="0">
                <a:solidFill>
                  <a:srgbClr val="002060"/>
                </a:solidFill>
              </a:rPr>
              <a:t>They omit the same, and even more Scriptures that the faulty NIV</a:t>
            </a:r>
          </a:p>
          <a:p>
            <a:pPr marL="514350" indent="-514350">
              <a:buAutoNum type="arabicPeriod"/>
            </a:pPr>
            <a:r>
              <a:rPr lang="en-US" sz="2200" dirty="0">
                <a:solidFill>
                  <a:srgbClr val="002060"/>
                </a:solidFill>
              </a:rPr>
              <a:t>They use bad manuscripts, that agree with Rome—not the one that the Apostles, Reformers, etc. used</a:t>
            </a:r>
          </a:p>
          <a:p>
            <a:pPr marL="514350" indent="-514350">
              <a:buAutoNum type="arabicPeriod"/>
            </a:pPr>
            <a:r>
              <a:rPr lang="en-US" sz="2200" dirty="0">
                <a:solidFill>
                  <a:srgbClr val="002060"/>
                </a:solidFill>
              </a:rPr>
              <a:t>Their translation does not even agree with the Greek that they did use—see their interlinear</a:t>
            </a:r>
          </a:p>
          <a:p>
            <a:pPr marL="514350" indent="-514350">
              <a:buAutoNum type="arabicPeriod"/>
            </a:pPr>
            <a:r>
              <a:rPr lang="en-US" sz="2200" dirty="0">
                <a:solidFill>
                  <a:srgbClr val="002060"/>
                </a:solidFill>
              </a:rPr>
              <a:t>They contradict the true Bible—Jesus and Jehovah are “the First and the Last” even in their translation</a:t>
            </a:r>
          </a:p>
        </p:txBody>
      </p:sp>
    </p:spTree>
    <p:extLst>
      <p:ext uri="{BB962C8B-B14F-4D97-AF65-F5344CB8AC3E}">
        <p14:creationId xmlns:p14="http://schemas.microsoft.com/office/powerpoint/2010/main" val="407866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861D-EF59-CFA1-01CF-711ECF7D4576}"/>
              </a:ext>
            </a:extLst>
          </p:cNvPr>
          <p:cNvSpPr>
            <a:spLocks noGrp="1"/>
          </p:cNvSpPr>
          <p:nvPr>
            <p:ph type="title"/>
          </p:nvPr>
        </p:nvSpPr>
        <p:spPr>
          <a:xfrm>
            <a:off x="1821180" y="-114935"/>
            <a:ext cx="10515600" cy="1325563"/>
          </a:xfrm>
        </p:spPr>
        <p:txBody>
          <a:bodyPr/>
          <a:lstStyle/>
          <a:p>
            <a:r>
              <a:rPr lang="en-US" b="1" dirty="0">
                <a:effectLst>
                  <a:outerShdw blurRad="38100" dist="38100" dir="2700000" algn="tl">
                    <a:srgbClr val="000000">
                      <a:alpha val="43137"/>
                    </a:srgbClr>
                  </a:outerShdw>
                </a:effectLst>
              </a:rPr>
              <a:t>Russell </a:t>
            </a:r>
            <a:r>
              <a:rPr lang="en-US" b="1" dirty="0">
                <a:effectLst>
                  <a:outerShdw blurRad="38100" dist="38100" dir="2700000" algn="tl">
                    <a:srgbClr val="000000">
                      <a:alpha val="43137"/>
                    </a:srgbClr>
                  </a:outerShdw>
                </a:effectLst>
                <a:sym typeface="Wingdings" panose="05000000000000000000" pitchFamily="2" charset="2"/>
              </a:rPr>
              <a:t> Rutherford  Knorr</a:t>
            </a:r>
            <a:endParaRPr lang="en-US"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D2188AB-9970-90AA-FF4C-3C9E3BC57D33}"/>
              </a:ext>
            </a:extLst>
          </p:cNvPr>
          <p:cNvSpPr txBox="1"/>
          <p:nvPr/>
        </p:nvSpPr>
        <p:spPr>
          <a:xfrm>
            <a:off x="5739766" y="1411516"/>
            <a:ext cx="6097904" cy="4524315"/>
          </a:xfrm>
          <a:prstGeom prst="rect">
            <a:avLst/>
          </a:prstGeom>
          <a:noFill/>
        </p:spPr>
        <p:txBody>
          <a:bodyPr wrap="square">
            <a:spAutoFit/>
          </a:bodyPr>
          <a:lstStyle/>
          <a:p>
            <a:r>
              <a:rPr lang="en-US" sz="3200" dirty="0"/>
              <a:t>“Nathan Knorr was appointed as third president of the Watch Tower Bible and Tract Society in 1942. He commissioned a new translation of the Bible, the New World Translation of the Holy Scriptures, the full version of which was released in 1961” Wikipedia, Nathan Knorr</a:t>
            </a:r>
          </a:p>
        </p:txBody>
      </p:sp>
      <p:pic>
        <p:nvPicPr>
          <p:cNvPr id="5" name="Picture 4">
            <a:extLst>
              <a:ext uri="{FF2B5EF4-FFF2-40B4-BE49-F238E27FC236}">
                <a16:creationId xmlns:a16="http://schemas.microsoft.com/office/drawing/2014/main" id="{4F9EB9E1-B83E-E043-F8DB-BC6F80717B16}"/>
              </a:ext>
            </a:extLst>
          </p:cNvPr>
          <p:cNvPicPr>
            <a:picLocks noChangeAspect="1"/>
          </p:cNvPicPr>
          <p:nvPr/>
        </p:nvPicPr>
        <p:blipFill>
          <a:blip r:embed="rId2"/>
          <a:stretch>
            <a:fillRect/>
          </a:stretch>
        </p:blipFill>
        <p:spPr>
          <a:xfrm>
            <a:off x="757674" y="1052615"/>
            <a:ext cx="4340723" cy="5663287"/>
          </a:xfrm>
          <a:prstGeom prst="rect">
            <a:avLst/>
          </a:prstGeom>
        </p:spPr>
      </p:pic>
    </p:spTree>
    <p:extLst>
      <p:ext uri="{BB962C8B-B14F-4D97-AF65-F5344CB8AC3E}">
        <p14:creationId xmlns:p14="http://schemas.microsoft.com/office/powerpoint/2010/main" val="8939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01FE-87D9-6A2A-2D9D-A11D7194FFDF}"/>
              </a:ext>
            </a:extLst>
          </p:cNvPr>
          <p:cNvSpPr>
            <a:spLocks noGrp="1"/>
          </p:cNvSpPr>
          <p:nvPr>
            <p:ph type="title"/>
          </p:nvPr>
        </p:nvSpPr>
        <p:spPr>
          <a:xfrm>
            <a:off x="838200" y="-240665"/>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History of the New World Translation</a:t>
            </a:r>
          </a:p>
        </p:txBody>
      </p:sp>
      <p:sp>
        <p:nvSpPr>
          <p:cNvPr id="4" name="TextBox 3">
            <a:extLst>
              <a:ext uri="{FF2B5EF4-FFF2-40B4-BE49-F238E27FC236}">
                <a16:creationId xmlns:a16="http://schemas.microsoft.com/office/drawing/2014/main" id="{0BE32EE3-C783-E2F1-0B64-720F515D814A}"/>
              </a:ext>
            </a:extLst>
          </p:cNvPr>
          <p:cNvSpPr txBox="1"/>
          <p:nvPr/>
        </p:nvSpPr>
        <p:spPr>
          <a:xfrm>
            <a:off x="88583" y="694640"/>
            <a:ext cx="7009448" cy="6124754"/>
          </a:xfrm>
          <a:prstGeom prst="rect">
            <a:avLst/>
          </a:prstGeom>
          <a:noFill/>
        </p:spPr>
        <p:txBody>
          <a:bodyPr wrap="square">
            <a:spAutoFit/>
          </a:bodyPr>
          <a:lstStyle/>
          <a:p>
            <a:r>
              <a:rPr lang="en-US" sz="2800" dirty="0"/>
              <a:t>“The New Testament portion was released first, in 1950, as The New World Translation of the Christian Greek Scriptures, with the complete New World Translation of the Bible released in 1961. . . . Until the release of the </a:t>
            </a:r>
            <a:r>
              <a:rPr lang="en-US" sz="2800" i="1" dirty="0"/>
              <a:t>New World Translation</a:t>
            </a:r>
            <a:r>
              <a:rPr lang="en-US" sz="2800" dirty="0"/>
              <a:t>, Jehovah's Witnesses in English-speaking countries primarily used the </a:t>
            </a:r>
            <a:r>
              <a:rPr lang="en-US" sz="2800" i="1" dirty="0"/>
              <a:t>King James Version.</a:t>
            </a:r>
            <a:r>
              <a:rPr lang="en-US" sz="2800" dirty="0"/>
              <a:t> According to the publishers, one of the main reasons for producing a new translation was that most Bible versions in common use, including the </a:t>
            </a:r>
            <a:r>
              <a:rPr lang="en-US" sz="2800" i="1" dirty="0"/>
              <a:t>Authorized Version</a:t>
            </a:r>
            <a:r>
              <a:rPr lang="en-US" sz="2800" dirty="0"/>
              <a:t> (King James), employed archaic language” Wikipedia, New World Translation of the Holy Scriptures</a:t>
            </a:r>
          </a:p>
        </p:txBody>
      </p:sp>
      <p:pic>
        <p:nvPicPr>
          <p:cNvPr id="5" name="Picture 4">
            <a:extLst>
              <a:ext uri="{FF2B5EF4-FFF2-40B4-BE49-F238E27FC236}">
                <a16:creationId xmlns:a16="http://schemas.microsoft.com/office/drawing/2014/main" id="{3992735D-995F-8A52-7C6A-24F1EB01BA51}"/>
              </a:ext>
            </a:extLst>
          </p:cNvPr>
          <p:cNvPicPr>
            <a:picLocks noChangeAspect="1"/>
          </p:cNvPicPr>
          <p:nvPr/>
        </p:nvPicPr>
        <p:blipFill>
          <a:blip r:embed="rId2"/>
          <a:stretch>
            <a:fillRect/>
          </a:stretch>
        </p:blipFill>
        <p:spPr>
          <a:xfrm>
            <a:off x="7340069" y="793711"/>
            <a:ext cx="2304981" cy="3138616"/>
          </a:xfrm>
          <a:prstGeom prst="rect">
            <a:avLst/>
          </a:prstGeom>
        </p:spPr>
      </p:pic>
      <p:sp>
        <p:nvSpPr>
          <p:cNvPr id="7" name="&quot;Not Allowed&quot; Symbol 6">
            <a:extLst>
              <a:ext uri="{FF2B5EF4-FFF2-40B4-BE49-F238E27FC236}">
                <a16:creationId xmlns:a16="http://schemas.microsoft.com/office/drawing/2014/main" id="{EFEC297C-F1AF-936C-F10C-A605D8C50C39}"/>
              </a:ext>
            </a:extLst>
          </p:cNvPr>
          <p:cNvSpPr/>
          <p:nvPr/>
        </p:nvSpPr>
        <p:spPr>
          <a:xfrm>
            <a:off x="6927679" y="694640"/>
            <a:ext cx="3313601" cy="3392856"/>
          </a:xfrm>
          <a:prstGeom prst="noSmoking">
            <a:avLst>
              <a:gd name="adj" fmla="val 7654"/>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7ED12720-251F-DA90-9895-D6306FFA8377}"/>
              </a:ext>
            </a:extLst>
          </p:cNvPr>
          <p:cNvPicPr>
            <a:picLocks noChangeAspect="1"/>
          </p:cNvPicPr>
          <p:nvPr/>
        </p:nvPicPr>
        <p:blipFill rotWithShape="1">
          <a:blip r:embed="rId3"/>
          <a:srcRect l="10137" t="4145" r="6403" b="6547"/>
          <a:stretch/>
        </p:blipFill>
        <p:spPr>
          <a:xfrm>
            <a:off x="9181070" y="2910276"/>
            <a:ext cx="2749289" cy="3733461"/>
          </a:xfrm>
          <a:prstGeom prst="rect">
            <a:avLst/>
          </a:prstGeom>
        </p:spPr>
      </p:pic>
    </p:spTree>
    <p:extLst>
      <p:ext uri="{BB962C8B-B14F-4D97-AF65-F5344CB8AC3E}">
        <p14:creationId xmlns:p14="http://schemas.microsoft.com/office/powerpoint/2010/main" val="6379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0D87-6EAC-3443-B1CE-375D1F704CA5}"/>
              </a:ext>
            </a:extLst>
          </p:cNvPr>
          <p:cNvSpPr>
            <a:spLocks noGrp="1"/>
          </p:cNvSpPr>
          <p:nvPr>
            <p:ph type="title"/>
          </p:nvPr>
        </p:nvSpPr>
        <p:spPr>
          <a:xfrm>
            <a:off x="838200" y="-26352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Who Are the Translators?</a:t>
            </a:r>
          </a:p>
        </p:txBody>
      </p:sp>
      <p:sp>
        <p:nvSpPr>
          <p:cNvPr id="4" name="TextBox 3">
            <a:extLst>
              <a:ext uri="{FF2B5EF4-FFF2-40B4-BE49-F238E27FC236}">
                <a16:creationId xmlns:a16="http://schemas.microsoft.com/office/drawing/2014/main" id="{C95A89C5-EA98-22B7-5404-348E13DEB265}"/>
              </a:ext>
            </a:extLst>
          </p:cNvPr>
          <p:cNvSpPr txBox="1"/>
          <p:nvPr/>
        </p:nvSpPr>
        <p:spPr>
          <a:xfrm>
            <a:off x="4857750" y="721340"/>
            <a:ext cx="7336154" cy="6001643"/>
          </a:xfrm>
          <a:prstGeom prst="rect">
            <a:avLst/>
          </a:prstGeom>
          <a:noFill/>
        </p:spPr>
        <p:txBody>
          <a:bodyPr wrap="square">
            <a:spAutoFit/>
          </a:bodyPr>
          <a:lstStyle/>
          <a:p>
            <a:r>
              <a:rPr lang="en-US" sz="2400" dirty="0"/>
              <a:t>“Work began on December 2, 1947, when the "New World Bible Translation Committee" was formed, composed of Jehovah's Witnesses who professed to be anointed. . . . This committee is said </a:t>
            </a:r>
            <a:r>
              <a:rPr lang="en-US" sz="2400" b="1" u="sng" dirty="0"/>
              <a:t>to have comprised unnamed members of multinational background.</a:t>
            </a:r>
            <a:r>
              <a:rPr lang="en-US" sz="2400" dirty="0"/>
              <a:t> The committee requested that the Watch Tower Society not publish the names of its members, stating that they did not want to ‘</a:t>
            </a:r>
            <a:r>
              <a:rPr lang="en-US" sz="2400" b="1" u="sng" dirty="0"/>
              <a:t>advertise themselves but let all the glory go to the Author of the Scriptures, God</a:t>
            </a:r>
            <a:r>
              <a:rPr lang="en-US" sz="2400" dirty="0"/>
              <a:t>,’ adding that the translation, ‘should direct the reader, not to the translators, but to the Bible’s Author, Jehovah God’. The publishers stated that ‘the particulars of [the New World Bible Translation Committee's members] university or other educational training are not the important thing’ and that ‘the translation testifies to their qualification’”—Wikipedia, New World Translation of the Holy Scriptures</a:t>
            </a:r>
          </a:p>
        </p:txBody>
      </p:sp>
      <p:pic>
        <p:nvPicPr>
          <p:cNvPr id="5" name="Picture 4">
            <a:extLst>
              <a:ext uri="{FF2B5EF4-FFF2-40B4-BE49-F238E27FC236}">
                <a16:creationId xmlns:a16="http://schemas.microsoft.com/office/drawing/2014/main" id="{9FB8CE48-FB37-D3B5-BC8C-F1CD746A0D68}"/>
              </a:ext>
            </a:extLst>
          </p:cNvPr>
          <p:cNvPicPr>
            <a:picLocks noChangeAspect="1"/>
          </p:cNvPicPr>
          <p:nvPr/>
        </p:nvPicPr>
        <p:blipFill>
          <a:blip r:embed="rId2"/>
          <a:stretch>
            <a:fillRect/>
          </a:stretch>
        </p:blipFill>
        <p:spPr>
          <a:xfrm>
            <a:off x="95250" y="1047750"/>
            <a:ext cx="4762500" cy="4762500"/>
          </a:xfrm>
          <a:prstGeom prst="rect">
            <a:avLst/>
          </a:prstGeom>
        </p:spPr>
      </p:pic>
    </p:spTree>
    <p:extLst>
      <p:ext uri="{BB962C8B-B14F-4D97-AF65-F5344CB8AC3E}">
        <p14:creationId xmlns:p14="http://schemas.microsoft.com/office/powerpoint/2010/main" val="215827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38CF-F5E4-3FF9-FA9A-2AF60391DF32}"/>
              </a:ext>
            </a:extLst>
          </p:cNvPr>
          <p:cNvSpPr>
            <a:spLocks noGrp="1"/>
          </p:cNvSpPr>
          <p:nvPr>
            <p:ph type="title"/>
          </p:nvPr>
        </p:nvSpPr>
        <p:spPr>
          <a:xfrm>
            <a:off x="758190" y="-29781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The Bible: A Target!</a:t>
            </a:r>
          </a:p>
        </p:txBody>
      </p:sp>
      <p:sp>
        <p:nvSpPr>
          <p:cNvPr id="4" name="TextBox 3">
            <a:extLst>
              <a:ext uri="{FF2B5EF4-FFF2-40B4-BE49-F238E27FC236}">
                <a16:creationId xmlns:a16="http://schemas.microsoft.com/office/drawing/2014/main" id="{11907596-0ED5-2420-21A0-C279F1E1535C}"/>
              </a:ext>
            </a:extLst>
          </p:cNvPr>
          <p:cNvSpPr txBox="1"/>
          <p:nvPr/>
        </p:nvSpPr>
        <p:spPr>
          <a:xfrm>
            <a:off x="137161" y="827038"/>
            <a:ext cx="6457950" cy="5632311"/>
          </a:xfrm>
          <a:prstGeom prst="rect">
            <a:avLst/>
          </a:prstGeom>
          <a:noFill/>
        </p:spPr>
        <p:txBody>
          <a:bodyPr wrap="square">
            <a:spAutoFit/>
          </a:bodyPr>
          <a:lstStyle/>
          <a:p>
            <a:r>
              <a:rPr lang="en-US" sz="2400" dirty="0"/>
              <a:t>“Then the Bible [King James Version], </a:t>
            </a:r>
            <a:r>
              <a:rPr lang="en-US" sz="2400" b="1" u="sng" dirty="0"/>
              <a:t>that serpent which, with head erect and eyes flashing fire, threatens us with its venom whilst it trails along the ground, shall be changed again into a rod as soon as we are able to seize it</a:t>
            </a:r>
            <a:r>
              <a:rPr lang="en-US" sz="2400" dirty="0"/>
              <a:t>; and what wounds will we not inflict with it upon these hardened Pharaohs and their cunning magicians! what miracles will we not work by its means! Oh , then, mysterious rod! we will not again suffer thee to escape from our hands, and fall to the earth! </a:t>
            </a:r>
            <a:r>
              <a:rPr lang="en-US" sz="2400" b="1" u="sng" dirty="0"/>
              <a:t>For you know but too well that, for three centuries past, this cruel asp has left us no repose; you well know with what folds it entwines us, and with what fangs it gnaws us!</a:t>
            </a:r>
            <a:r>
              <a:rPr lang="en-US" sz="2400" dirty="0"/>
              <a:t>” – The Jesuit conspiracy, The Abbate Leone. (1848), p. 98</a:t>
            </a:r>
          </a:p>
        </p:txBody>
      </p:sp>
      <p:pic>
        <p:nvPicPr>
          <p:cNvPr id="5" name="Picture 4">
            <a:extLst>
              <a:ext uri="{FF2B5EF4-FFF2-40B4-BE49-F238E27FC236}">
                <a16:creationId xmlns:a16="http://schemas.microsoft.com/office/drawing/2014/main" id="{A3116759-0544-E1A0-5A5A-D1BA5DDB57F4}"/>
              </a:ext>
            </a:extLst>
          </p:cNvPr>
          <p:cNvPicPr>
            <a:picLocks noChangeAspect="1"/>
          </p:cNvPicPr>
          <p:nvPr/>
        </p:nvPicPr>
        <p:blipFill>
          <a:blip r:embed="rId2"/>
          <a:stretch>
            <a:fillRect/>
          </a:stretch>
        </p:blipFill>
        <p:spPr>
          <a:xfrm>
            <a:off x="6612648" y="1594249"/>
            <a:ext cx="5442191" cy="4097891"/>
          </a:xfrm>
          <a:prstGeom prst="rect">
            <a:avLst/>
          </a:prstGeom>
        </p:spPr>
      </p:pic>
    </p:spTree>
    <p:extLst>
      <p:ext uri="{BB962C8B-B14F-4D97-AF65-F5344CB8AC3E}">
        <p14:creationId xmlns:p14="http://schemas.microsoft.com/office/powerpoint/2010/main" val="159284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2F8F-0C41-4BE9-8CC3-D4BF72FB8900}"/>
              </a:ext>
            </a:extLst>
          </p:cNvPr>
          <p:cNvSpPr>
            <a:spLocks noGrp="1"/>
          </p:cNvSpPr>
          <p:nvPr>
            <p:ph type="title"/>
          </p:nvPr>
        </p:nvSpPr>
        <p:spPr>
          <a:xfrm>
            <a:off x="838200" y="-240665"/>
            <a:ext cx="10515600" cy="1325563"/>
          </a:xfrm>
        </p:spPr>
        <p:txBody>
          <a:bodyPr/>
          <a:lstStyle/>
          <a:p>
            <a:pPr algn="ctr"/>
            <a:r>
              <a:rPr lang="en-US" b="1" i="1" u="sng" dirty="0">
                <a:effectLst>
                  <a:outerShdw blurRad="38100" dist="38100" dir="2700000" algn="tl">
                    <a:srgbClr val="000000">
                      <a:alpha val="43137"/>
                    </a:srgbClr>
                  </a:outerShdw>
                </a:effectLst>
              </a:rPr>
              <a:t>Scholarly Backing….</a:t>
            </a:r>
          </a:p>
        </p:txBody>
      </p:sp>
      <p:sp>
        <p:nvSpPr>
          <p:cNvPr id="4" name="TextBox 3">
            <a:extLst>
              <a:ext uri="{FF2B5EF4-FFF2-40B4-BE49-F238E27FC236}">
                <a16:creationId xmlns:a16="http://schemas.microsoft.com/office/drawing/2014/main" id="{9F26FDEA-3434-EAA7-7A55-FC7BAB5C2120}"/>
              </a:ext>
            </a:extLst>
          </p:cNvPr>
          <p:cNvSpPr txBox="1"/>
          <p:nvPr/>
        </p:nvSpPr>
        <p:spPr>
          <a:xfrm>
            <a:off x="145732" y="707708"/>
            <a:ext cx="7603808" cy="6001643"/>
          </a:xfrm>
          <a:prstGeom prst="rect">
            <a:avLst/>
          </a:prstGeom>
          <a:noFill/>
        </p:spPr>
        <p:txBody>
          <a:bodyPr wrap="square">
            <a:spAutoFit/>
          </a:bodyPr>
          <a:lstStyle/>
          <a:p>
            <a:r>
              <a:rPr lang="en-US" sz="3200" dirty="0"/>
              <a:t>"</a:t>
            </a:r>
            <a:r>
              <a:rPr lang="en-US" sz="3200" b="1" u="sng" dirty="0"/>
              <a:t>Similar is the reading by a former Catholic priest: In the beginning was the Word and the Word was with God, and the word was a god</a:t>
            </a:r>
            <a:r>
              <a:rPr lang="en-US" sz="3200" dirty="0"/>
              <a:t>. This was with God in the beginning." [A footnote cites </a:t>
            </a:r>
            <a:r>
              <a:rPr lang="en-US" sz="3200" dirty="0" err="1"/>
              <a:t>Greber's</a:t>
            </a:r>
            <a:r>
              <a:rPr lang="en-US" sz="3200" dirty="0"/>
              <a:t> New Testament translation and notes the 1937 "front cover of this edition being stamped with a golden cross“]--(The Watchtower, 09/15/1962, p. 554)—(The quote is reused also in the following JW sources: </a:t>
            </a:r>
            <a:r>
              <a:rPr lang="en-US" sz="3200" i="1" dirty="0"/>
              <a:t>The Word: Who is He According to John, </a:t>
            </a:r>
            <a:r>
              <a:rPr lang="en-US" sz="3200" dirty="0"/>
              <a:t>1962 ed., p. 5; and </a:t>
            </a:r>
            <a:r>
              <a:rPr lang="en-US" sz="3200" i="1" dirty="0"/>
              <a:t>Aid to Bible Understanding</a:t>
            </a:r>
            <a:r>
              <a:rPr lang="en-US" sz="3200" dirty="0"/>
              <a:t> 1969 ed., p. 1669)</a:t>
            </a:r>
          </a:p>
        </p:txBody>
      </p:sp>
      <p:pic>
        <p:nvPicPr>
          <p:cNvPr id="5" name="Picture 4">
            <a:extLst>
              <a:ext uri="{FF2B5EF4-FFF2-40B4-BE49-F238E27FC236}">
                <a16:creationId xmlns:a16="http://schemas.microsoft.com/office/drawing/2014/main" id="{5F69846B-615D-6065-C7D5-B05443FB57CA}"/>
              </a:ext>
            </a:extLst>
          </p:cNvPr>
          <p:cNvPicPr>
            <a:picLocks noChangeAspect="1"/>
          </p:cNvPicPr>
          <p:nvPr/>
        </p:nvPicPr>
        <p:blipFill>
          <a:blip r:embed="rId2"/>
          <a:stretch>
            <a:fillRect/>
          </a:stretch>
        </p:blipFill>
        <p:spPr>
          <a:xfrm>
            <a:off x="7845743" y="707708"/>
            <a:ext cx="4200525" cy="5238750"/>
          </a:xfrm>
          <a:prstGeom prst="rect">
            <a:avLst/>
          </a:prstGeom>
        </p:spPr>
      </p:pic>
      <p:sp>
        <p:nvSpPr>
          <p:cNvPr id="6" name="TextBox 5">
            <a:extLst>
              <a:ext uri="{FF2B5EF4-FFF2-40B4-BE49-F238E27FC236}">
                <a16:creationId xmlns:a16="http://schemas.microsoft.com/office/drawing/2014/main" id="{5402660F-312A-00ED-824C-7A585D11A87B}"/>
              </a:ext>
            </a:extLst>
          </p:cNvPr>
          <p:cNvSpPr txBox="1"/>
          <p:nvPr/>
        </p:nvSpPr>
        <p:spPr>
          <a:xfrm>
            <a:off x="8126730" y="5946458"/>
            <a:ext cx="3919538" cy="830997"/>
          </a:xfrm>
          <a:prstGeom prst="rect">
            <a:avLst/>
          </a:prstGeom>
          <a:noFill/>
        </p:spPr>
        <p:txBody>
          <a:bodyPr wrap="square" rtlCol="0">
            <a:spAutoFit/>
          </a:bodyPr>
          <a:lstStyle/>
          <a:p>
            <a:pPr algn="ctr"/>
            <a:r>
              <a:rPr lang="en-US" sz="2400" b="1" dirty="0">
                <a:solidFill>
                  <a:srgbClr val="0070C0"/>
                </a:solidFill>
              </a:rPr>
              <a:t>Trier: Church of the Holy Trinity, A Jesuit University</a:t>
            </a:r>
          </a:p>
        </p:txBody>
      </p:sp>
    </p:spTree>
    <p:extLst>
      <p:ext uri="{BB962C8B-B14F-4D97-AF65-F5344CB8AC3E}">
        <p14:creationId xmlns:p14="http://schemas.microsoft.com/office/powerpoint/2010/main" val="105007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A8C2-5DFC-790B-8766-2842F4E75F7D}"/>
              </a:ext>
            </a:extLst>
          </p:cNvPr>
          <p:cNvSpPr>
            <a:spLocks noGrp="1"/>
          </p:cNvSpPr>
          <p:nvPr>
            <p:ph type="title"/>
          </p:nvPr>
        </p:nvSpPr>
        <p:spPr>
          <a:xfrm>
            <a:off x="838200" y="-389255"/>
            <a:ext cx="10515600" cy="1325563"/>
          </a:xfrm>
        </p:spPr>
        <p:txBody>
          <a:bodyPr/>
          <a:lstStyle/>
          <a:p>
            <a:pPr algn="ctr"/>
            <a:r>
              <a:rPr lang="en-US" b="1" i="1" u="sng" dirty="0">
                <a:solidFill>
                  <a:srgbClr val="0070C0"/>
                </a:solidFill>
                <a:effectLst>
                  <a:outerShdw blurRad="38100" dist="38100" dir="2700000" algn="tl">
                    <a:srgbClr val="000000">
                      <a:alpha val="43137"/>
                    </a:srgbClr>
                  </a:outerShdw>
                </a:effectLst>
              </a:rPr>
              <a:t>Scholarly Backing… From Spiritists???</a:t>
            </a:r>
          </a:p>
        </p:txBody>
      </p:sp>
      <p:sp>
        <p:nvSpPr>
          <p:cNvPr id="5" name="TextBox 4">
            <a:extLst>
              <a:ext uri="{FF2B5EF4-FFF2-40B4-BE49-F238E27FC236}">
                <a16:creationId xmlns:a16="http://schemas.microsoft.com/office/drawing/2014/main" id="{03277A2C-8E17-1C4A-8CD5-690B09ACC80E}"/>
              </a:ext>
            </a:extLst>
          </p:cNvPr>
          <p:cNvSpPr txBox="1"/>
          <p:nvPr/>
        </p:nvSpPr>
        <p:spPr>
          <a:xfrm>
            <a:off x="0" y="527834"/>
            <a:ext cx="9635490" cy="6370975"/>
          </a:xfrm>
          <a:prstGeom prst="rect">
            <a:avLst/>
          </a:prstGeom>
          <a:noFill/>
        </p:spPr>
        <p:txBody>
          <a:bodyPr wrap="square">
            <a:spAutoFit/>
          </a:bodyPr>
          <a:lstStyle/>
          <a:p>
            <a:r>
              <a:rPr lang="en-US" sz="2400" dirty="0"/>
              <a:t>“</a:t>
            </a:r>
            <a:r>
              <a:rPr lang="en-US" sz="2400" b="1" u="sng" dirty="0"/>
              <a:t>Johannes </a:t>
            </a:r>
            <a:r>
              <a:rPr lang="en-US" sz="2400" b="1" u="sng" dirty="0" err="1"/>
              <a:t>Greber</a:t>
            </a:r>
            <a:r>
              <a:rPr lang="en-US" sz="2400" b="1" u="sng" dirty="0"/>
              <a:t> (1874–1944) born in </a:t>
            </a:r>
            <a:r>
              <a:rPr lang="en-US" sz="2400" b="1" u="sng" dirty="0" err="1"/>
              <a:t>Wenigerath</a:t>
            </a:r>
            <a:r>
              <a:rPr lang="en-US" sz="2400" b="1" u="sng" dirty="0"/>
              <a:t>, Germany, was a Catholic priest. He claimed he had never become a medium himself; his wife later became a medium and was involved in a variety of spiritualist activities</a:t>
            </a:r>
            <a:r>
              <a:rPr lang="en-US" sz="2400" dirty="0"/>
              <a:t>. In Germany, he was ordained in 1900 and served a church in the poor area of </a:t>
            </a:r>
            <a:r>
              <a:rPr lang="en-US" sz="2400" dirty="0" err="1"/>
              <a:t>Hunsrueck</a:t>
            </a:r>
            <a:r>
              <a:rPr lang="en-US" sz="2400" dirty="0"/>
              <a:t>. . . . </a:t>
            </a:r>
            <a:r>
              <a:rPr lang="en-US" sz="2400" b="1" dirty="0"/>
              <a:t>In 1923, he attended a séance and his life was changed. He renounced his vows and left the Catholic church. He emigrated to the USA in 1929 and began a nondenominational church, with prayer and healing sessions in Teaneck, NJ. He later worked on a translation of the New Testament, publishing ‘’The New Testament, A New Translation and Explanation Based on the Oldest Manuscripts’’ (1935</a:t>
            </a:r>
            <a:r>
              <a:rPr lang="en-US" sz="2400" dirty="0"/>
              <a:t>). He claimed using the oldest sources available including the Greek codex D. Where a meaning was not clear, according to his prologue, he received supernatural guidance as he translated, after much time in prayer, with his wife acting as a medium, and with visions of the actual words given to him on occasion. “In the rare instances in which a text pronounced correct by the divine spirits can be found in none of the manuscripts available today, I have the text as given by the spirits.”—Wikipedia, Johannes </a:t>
            </a:r>
            <a:r>
              <a:rPr lang="en-US" sz="2400" dirty="0" err="1"/>
              <a:t>Greber</a:t>
            </a:r>
            <a:endParaRPr lang="en-US" sz="2400" dirty="0"/>
          </a:p>
        </p:txBody>
      </p:sp>
      <p:pic>
        <p:nvPicPr>
          <p:cNvPr id="6" name="Picture 5">
            <a:extLst>
              <a:ext uri="{FF2B5EF4-FFF2-40B4-BE49-F238E27FC236}">
                <a16:creationId xmlns:a16="http://schemas.microsoft.com/office/drawing/2014/main" id="{C325A892-376C-E1F7-068C-037EA23A2169}"/>
              </a:ext>
            </a:extLst>
          </p:cNvPr>
          <p:cNvPicPr>
            <a:picLocks noChangeAspect="1"/>
          </p:cNvPicPr>
          <p:nvPr/>
        </p:nvPicPr>
        <p:blipFill rotWithShape="1">
          <a:blip r:embed="rId2"/>
          <a:srcRect b="10122"/>
          <a:stretch/>
        </p:blipFill>
        <p:spPr>
          <a:xfrm>
            <a:off x="9658350" y="527834"/>
            <a:ext cx="2372084" cy="3401615"/>
          </a:xfrm>
          <a:prstGeom prst="rect">
            <a:avLst/>
          </a:prstGeom>
        </p:spPr>
      </p:pic>
      <p:pic>
        <p:nvPicPr>
          <p:cNvPr id="7" name="Picture 6">
            <a:extLst>
              <a:ext uri="{FF2B5EF4-FFF2-40B4-BE49-F238E27FC236}">
                <a16:creationId xmlns:a16="http://schemas.microsoft.com/office/drawing/2014/main" id="{D3ED794C-668A-F59D-FB05-67814DAF013E}"/>
              </a:ext>
            </a:extLst>
          </p:cNvPr>
          <p:cNvPicPr>
            <a:picLocks noChangeAspect="1"/>
          </p:cNvPicPr>
          <p:nvPr/>
        </p:nvPicPr>
        <p:blipFill rotWithShape="1">
          <a:blip r:embed="rId3"/>
          <a:srcRect l="26468" t="2666" r="7613"/>
          <a:stretch/>
        </p:blipFill>
        <p:spPr>
          <a:xfrm>
            <a:off x="9635338" y="4297680"/>
            <a:ext cx="2556661" cy="2274570"/>
          </a:xfrm>
          <a:prstGeom prst="rect">
            <a:avLst/>
          </a:prstGeom>
        </p:spPr>
      </p:pic>
    </p:spTree>
    <p:extLst>
      <p:ext uri="{BB962C8B-B14F-4D97-AF65-F5344CB8AC3E}">
        <p14:creationId xmlns:p14="http://schemas.microsoft.com/office/powerpoint/2010/main" val="366133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4911-8D1D-E7BD-C3FB-DB1E93458257}"/>
              </a:ext>
            </a:extLst>
          </p:cNvPr>
          <p:cNvSpPr>
            <a:spLocks noGrp="1"/>
          </p:cNvSpPr>
          <p:nvPr>
            <p:ph type="title"/>
          </p:nvPr>
        </p:nvSpPr>
        <p:spPr/>
        <p:txBody>
          <a:bodyPr/>
          <a:lstStyle/>
          <a:p>
            <a:endParaRPr lang="en-US"/>
          </a:p>
        </p:txBody>
      </p:sp>
      <p:pic>
        <p:nvPicPr>
          <p:cNvPr id="4" name="Picture 3" descr="A close up of a text&#10;&#10;Description automatically generated">
            <a:extLst>
              <a:ext uri="{FF2B5EF4-FFF2-40B4-BE49-F238E27FC236}">
                <a16:creationId xmlns:a16="http://schemas.microsoft.com/office/drawing/2014/main" id="{9758AEB9-A0D1-493D-F782-FD9702D44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82470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2948</Words>
  <Application>Microsoft Office PowerPoint</Application>
  <PresentationFormat>Widescreen</PresentationFormat>
  <Paragraphs>79</Paragraphs>
  <Slides>26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What is the Difference Between Mormons, Jehovah’s Witnesses, and Seventh-day Adventists? pt 16</vt:lpstr>
      <vt:lpstr>What We Will Study….</vt:lpstr>
      <vt:lpstr>Russell  Rutherford  Knorr</vt:lpstr>
      <vt:lpstr>History of the New World Translation</vt:lpstr>
      <vt:lpstr>Who Are the Translators?</vt:lpstr>
      <vt:lpstr>The Bible: A Target!</vt:lpstr>
      <vt:lpstr>Scholarly Backing….</vt:lpstr>
      <vt:lpstr>Scholarly Backing… From Spiritists???</vt:lpstr>
      <vt:lpstr>PowerPoint Presentation</vt:lpstr>
      <vt:lpstr>PowerPoint Presentation</vt:lpstr>
      <vt:lpstr>Johannes Greber Known to Be a Spiritist by JWs</vt:lpstr>
      <vt:lpstr>Satanic Scholar Backs the JW Bible</vt:lpstr>
      <vt:lpstr>Other Scholars Rail-Roaded Into “Supporting” the NWT</vt:lpstr>
      <vt:lpstr>KJV                                 vs                             NWT</vt:lpstr>
      <vt:lpstr>KJV                                 vs                             NWT</vt:lpstr>
      <vt:lpstr>KJV                                 vs                             NWT</vt:lpstr>
      <vt:lpstr>KJV                                 vs                             NWT</vt:lpstr>
      <vt:lpstr>KJV                                 vs                             NWT</vt:lpstr>
      <vt:lpstr>KJV                                 vs                             NWT</vt:lpstr>
      <vt:lpstr>KJV                                 vs                             NWT</vt:lpstr>
      <vt:lpstr>Isaiah Spells it Out</vt:lpstr>
      <vt:lpstr>KJV                                 vs                             NWT</vt:lpstr>
      <vt:lpstr>KJV                                 vs                             NWT</vt:lpstr>
      <vt:lpstr>KJV                                 vs                             NWT</vt:lpstr>
      <vt:lpstr>KJV                                 vs                             NWT</vt:lpstr>
      <vt:lpstr>Even Their Sources Show Errors!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95</cp:revision>
  <dcterms:created xsi:type="dcterms:W3CDTF">2020-09-12T20:19:03Z</dcterms:created>
  <dcterms:modified xsi:type="dcterms:W3CDTF">2023-09-08T19:27:04Z</dcterms:modified>
</cp:coreProperties>
</file>