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9" r:id="rId3"/>
    <p:sldId id="268" r:id="rId4"/>
    <p:sldId id="270" r:id="rId5"/>
    <p:sldId id="272" r:id="rId6"/>
    <p:sldId id="273" r:id="rId7"/>
    <p:sldId id="271" r:id="rId8"/>
    <p:sldId id="28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2A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91" d="100"/>
          <a:sy n="91" d="100"/>
        </p:scale>
        <p:origin x="-132"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23DC7-708A-441D-BD0E-1483A7378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1D8017-7573-43D0-A28A-80E4E4624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9BD7D9-ECF4-4710-8860-A9D04019430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6901BBD4-2909-4754-AAF8-2AD1DD16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01E96C-93D0-44F1-A526-E029AF745D10}"/>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5473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B0A66-8ECB-454B-9310-6CF75AA8F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414BF4-E193-4625-AA48-59E8B08492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FE78EF-144B-4243-9EC2-745F5A402817}"/>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CDB2E8BD-B38A-4976-8720-B9E2D04CB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1938A5-D6CC-4D6C-A545-C6FC5B891C6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593878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90C1A2-2012-498E-8BFF-A7599A95F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0EEE428-88C2-44EE-B0D7-18810EF33C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D92285-0072-4CAE-AF1A-4097C3B99667}"/>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3152270B-8FD0-4B8E-9F35-65EFC6571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EDF1A1-F906-427C-A296-197B2D4D774D}"/>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59723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B54C72-2B64-4A4A-A0B2-007971162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246763-3D2F-4F18-A5FA-59E43C0C1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53ECEF-35DC-4E32-9434-0B64DFEDD67D}"/>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5A752ED3-BF43-42DA-B449-721869124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7AB63A-C1BC-4370-980B-BB4A616CFABF}"/>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23218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F4A7E-9CD6-484D-9343-E9D9C06707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37BFCA0-4A8B-4B98-8EBE-365221271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6DA2298-0139-4BF1-99D7-E423DF3735BD}"/>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1B04ECB3-B169-476F-B12B-D38C50252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A083EB-3ADF-4AD1-A6B5-156471CF384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76353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CEF5A-A509-4DB8-96F4-5A29470E1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8F51A6-5C1B-43E2-8B85-44FB81AA83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5A5E2D5-4774-4999-AC6E-DD29C41B97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354DCB-16CC-46E5-A7E8-4CE0CFF4E769}"/>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B64A6D30-5559-43D8-B145-A4325708C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41DB520-8B38-41A6-A131-1596F9A131CA}"/>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36129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700C07-C7DA-4F2D-AE0B-AC2B07DF3A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4EC9C6-D385-4B9D-B8B1-437F190F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297435E-873F-426A-B035-F0C8E0E831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E9417-F50A-4D25-8E43-49F05C84F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037991-943C-4BDB-AEDA-E3FC51CDDD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AC1483D-E2FA-4BB7-B7BC-71687935D842}"/>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8" name="Footer Placeholder 7">
            <a:extLst>
              <a:ext uri="{FF2B5EF4-FFF2-40B4-BE49-F238E27FC236}">
                <a16:creationId xmlns:a16="http://schemas.microsoft.com/office/drawing/2014/main" xmlns="" id="{6D9C3B77-3741-4444-B35E-18AC2D279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838ED10-E93C-4FC9-9E46-AEC8855A3773}"/>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8191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56A4E-4301-4D11-8CA9-C29A60472C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6E45706-3131-4050-814B-35FBCA56FF7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4" name="Footer Placeholder 3">
            <a:extLst>
              <a:ext uri="{FF2B5EF4-FFF2-40B4-BE49-F238E27FC236}">
                <a16:creationId xmlns:a16="http://schemas.microsoft.com/office/drawing/2014/main" xmlns="" id="{9ACEFF80-AEA1-4546-A61B-2CEC0C92D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A9B1DED-41EA-4699-B2F1-CF6144B5580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18388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51A6EB-639B-4BBA-9FFD-79DABC9447D3}"/>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3" name="Footer Placeholder 2">
            <a:extLst>
              <a:ext uri="{FF2B5EF4-FFF2-40B4-BE49-F238E27FC236}">
                <a16:creationId xmlns:a16="http://schemas.microsoft.com/office/drawing/2014/main" xmlns="" id="{98299250-A66E-45B8-A683-2291FCA64C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75C36D7-3178-4546-8934-775C18D9FB52}"/>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66781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BB979-BC8B-46B5-8178-53A9FD6F7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DBDAE80-4C53-4D50-BBF4-A38EFEE89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10FAE46-0460-4C62-8FA0-A54878355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B0455C8-4E02-4519-B80B-7F8B8A7FD89B}"/>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D1F3FF57-F345-4154-9D49-0CEB0C83B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19D0C4F-05FD-4BFF-87EE-1A8C3CE4461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30490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5104F-648E-4323-AA8A-9614633FF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EAE215-E45B-4B65-9D56-88E69A9DF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147C507-E858-4236-B094-3958074AB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1245217-A37A-4D74-9F52-3BAC67A7588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3BC6C613-028C-4A33-A88E-0460EC8A9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33095D2-A12E-4AB7-92B6-0594DA2F2AC7}"/>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78734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344A99-A8A4-431A-AA49-D14F0F4C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2BF61C-F9CA-429E-B0D8-8BD5D1A6B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E80758-6A95-4F01-99EA-ADB12E5BA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2E67DC60-2085-4DE7-9E92-3441165CF3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97C6E4F-A748-4766-B082-01DDDC161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BFFC-BF3C-43C0-8AC2-35B81FB7054B}" type="slidenum">
              <a:rPr lang="en-US" smtClean="0"/>
              <a:t>‹#›</a:t>
            </a:fld>
            <a:endParaRPr lang="en-US"/>
          </a:p>
        </p:txBody>
      </p:sp>
    </p:spTree>
    <p:extLst>
      <p:ext uri="{BB962C8B-B14F-4D97-AF65-F5344CB8AC3E}">
        <p14:creationId xmlns:p14="http://schemas.microsoft.com/office/powerpoint/2010/main" val="220900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D578C78-50E7-4D0F-AD66-FA851FDBA9FD}"/>
              </a:ext>
            </a:extLst>
          </p:cNvPr>
          <p:cNvPicPr>
            <a:picLocks noChangeAspect="1"/>
          </p:cNvPicPr>
          <p:nvPr/>
        </p:nvPicPr>
        <p:blipFill>
          <a:blip r:embed="rId2"/>
          <a:stretch>
            <a:fillRect/>
          </a:stretch>
        </p:blipFill>
        <p:spPr>
          <a:xfrm>
            <a:off x="1513099" y="0"/>
            <a:ext cx="9165801" cy="6858000"/>
          </a:xfrm>
          <a:prstGeom prst="rect">
            <a:avLst/>
          </a:prstGeom>
        </p:spPr>
      </p:pic>
      <p:sp>
        <p:nvSpPr>
          <p:cNvPr id="2" name="Title 1">
            <a:extLst>
              <a:ext uri="{FF2B5EF4-FFF2-40B4-BE49-F238E27FC236}">
                <a16:creationId xmlns:a16="http://schemas.microsoft.com/office/drawing/2014/main" xmlns="" id="{B22DA82B-8893-4394-AB94-14516BBDBAC6}"/>
              </a:ext>
            </a:extLst>
          </p:cNvPr>
          <p:cNvSpPr>
            <a:spLocks noGrp="1"/>
          </p:cNvSpPr>
          <p:nvPr>
            <p:ph type="title"/>
          </p:nvPr>
        </p:nvSpPr>
        <p:spPr>
          <a:xfrm>
            <a:off x="838200" y="-315359"/>
            <a:ext cx="10515600" cy="1325563"/>
          </a:xfrm>
        </p:spPr>
        <p:txBody>
          <a:bodyPr>
            <a:normAutofit/>
          </a:bodyPr>
          <a:lstStyle/>
          <a:p>
            <a:pPr algn="ctr"/>
            <a:r>
              <a:rPr lang="en-US" sz="6000" dirty="0">
                <a:solidFill>
                  <a:srgbClr val="C00000"/>
                </a:solidFill>
                <a:effectLst>
                  <a:outerShdw blurRad="38100" dist="38100" dir="2700000" algn="tl">
                    <a:srgbClr val="000000">
                      <a:alpha val="43137"/>
                    </a:srgbClr>
                  </a:outerShdw>
                </a:effectLst>
                <a:latin typeface="Berlin Sans FB Demi" panose="020E0802020502020306" pitchFamily="34" charset="0"/>
              </a:rPr>
              <a:t>Even the Statues/Saints?!?!</a:t>
            </a:r>
          </a:p>
        </p:txBody>
      </p:sp>
      <p:pic>
        <p:nvPicPr>
          <p:cNvPr id="4" name="Picture 3">
            <a:extLst>
              <a:ext uri="{FF2B5EF4-FFF2-40B4-BE49-F238E27FC236}">
                <a16:creationId xmlns:a16="http://schemas.microsoft.com/office/drawing/2014/main" xmlns="" id="{FF41A1E9-992E-47AD-A80A-B28A08E80EF5}"/>
              </a:ext>
            </a:extLst>
          </p:cNvPr>
          <p:cNvPicPr>
            <a:picLocks noChangeAspect="1"/>
          </p:cNvPicPr>
          <p:nvPr/>
        </p:nvPicPr>
        <p:blipFill>
          <a:blip r:embed="rId3"/>
          <a:stretch>
            <a:fillRect/>
          </a:stretch>
        </p:blipFill>
        <p:spPr>
          <a:xfrm>
            <a:off x="0" y="4572000"/>
            <a:ext cx="4331368" cy="2286000"/>
          </a:xfrm>
          <a:prstGeom prst="rect">
            <a:avLst/>
          </a:prstGeom>
        </p:spPr>
      </p:pic>
    </p:spTree>
    <p:extLst>
      <p:ext uri="{BB962C8B-B14F-4D97-AF65-F5344CB8AC3E}">
        <p14:creationId xmlns:p14="http://schemas.microsoft.com/office/powerpoint/2010/main" val="347433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C4127-A489-457F-8A9E-786EA07B9BBA}"/>
              </a:ext>
            </a:extLst>
          </p:cNvPr>
          <p:cNvSpPr>
            <a:spLocks noGrp="1"/>
          </p:cNvSpPr>
          <p:nvPr>
            <p:ph type="title"/>
          </p:nvPr>
        </p:nvSpPr>
        <p:spPr>
          <a:xfrm>
            <a:off x="838200" y="193675"/>
            <a:ext cx="10515600" cy="1325563"/>
          </a:xfrm>
        </p:spPr>
        <p:txBody>
          <a:bodyPr/>
          <a:lstStyle/>
          <a:p>
            <a:r>
              <a:rPr lang="en-US" b="1" u="sng" dirty="0">
                <a:solidFill>
                  <a:srgbClr val="002060"/>
                </a:solidFill>
              </a:rPr>
              <a:t>Ancient Rome prayed to their Patron gods, Papal Rome prays to their Patron Saints</a:t>
            </a:r>
          </a:p>
        </p:txBody>
      </p:sp>
      <p:sp>
        <p:nvSpPr>
          <p:cNvPr id="3" name="Rectangle 2">
            <a:extLst>
              <a:ext uri="{FF2B5EF4-FFF2-40B4-BE49-F238E27FC236}">
                <a16:creationId xmlns:a16="http://schemas.microsoft.com/office/drawing/2014/main" xmlns="" id="{953343D7-CB74-4914-BA3A-7F136E4E9BF3}"/>
              </a:ext>
            </a:extLst>
          </p:cNvPr>
          <p:cNvSpPr/>
          <p:nvPr/>
        </p:nvSpPr>
        <p:spPr>
          <a:xfrm>
            <a:off x="320040" y="1933555"/>
            <a:ext cx="11715750" cy="4401205"/>
          </a:xfrm>
          <a:prstGeom prst="rect">
            <a:avLst/>
          </a:prstGeom>
        </p:spPr>
        <p:txBody>
          <a:bodyPr wrap="square">
            <a:spAutoFit/>
          </a:bodyPr>
          <a:lstStyle/>
          <a:p>
            <a:r>
              <a:rPr lang="en-US" sz="2800" dirty="0"/>
              <a:t>“As was taught by St. Augustine … Catholics, while giving to God alone adoration strictly so-called, honor the saints because of the Divine supernatural gifts which have earned them eternal life, and through which they reign with God in the heavenly fatherland as His chosen friends and faithful servants. In other words, Catholics honor God in His saints as the loving distributor of supernatural gifts. The worship of </a:t>
            </a:r>
            <a:r>
              <a:rPr lang="en-US" sz="2800" i="1" dirty="0"/>
              <a:t>latria</a:t>
            </a:r>
            <a:r>
              <a:rPr lang="en-US" sz="2800" dirty="0"/>
              <a:t> …or strict adoration is given to God alone; the worship, or </a:t>
            </a:r>
            <a:r>
              <a:rPr lang="en-US" sz="2800" i="1" dirty="0"/>
              <a:t>dulia</a:t>
            </a:r>
            <a:r>
              <a:rPr lang="en-US" sz="2800" dirty="0"/>
              <a:t> …or honor and humble reverence, is paid the saints; the worship of </a:t>
            </a:r>
            <a:r>
              <a:rPr lang="en-US" sz="2800" i="1" dirty="0"/>
              <a:t>hyperdulia</a:t>
            </a:r>
            <a:r>
              <a:rPr lang="en-US" sz="2800" dirty="0"/>
              <a:t> …on account of her greater excellence, [is directed] to the Blessed Virgin Mary” (Vol. II, “Saints,” 1907, Online Edition, 1999, Kevin Knight).</a:t>
            </a:r>
          </a:p>
        </p:txBody>
      </p:sp>
    </p:spTree>
    <p:extLst>
      <p:ext uri="{BB962C8B-B14F-4D97-AF65-F5344CB8AC3E}">
        <p14:creationId xmlns:p14="http://schemas.microsoft.com/office/powerpoint/2010/main" val="764263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21C476-937B-4E3A-B000-0F843E7BF5FB}"/>
              </a:ext>
            </a:extLst>
          </p:cNvPr>
          <p:cNvSpPr>
            <a:spLocks noGrp="1"/>
          </p:cNvSpPr>
          <p:nvPr>
            <p:ph type="title"/>
          </p:nvPr>
        </p:nvSpPr>
        <p:spPr>
          <a:xfrm>
            <a:off x="838200" y="-209033"/>
            <a:ext cx="10515600" cy="1325563"/>
          </a:xfrm>
        </p:spPr>
        <p:txBody>
          <a:bodyPr/>
          <a:lstStyle/>
          <a:p>
            <a:pPr algn="ctr"/>
            <a:r>
              <a:rPr lang="en-US" dirty="0">
                <a:latin typeface="Berlin Sans FB" panose="020E0602020502020306" pitchFamily="34" charset="0"/>
              </a:rPr>
              <a:t>Wealth/Greed</a:t>
            </a:r>
          </a:p>
        </p:txBody>
      </p:sp>
      <p:sp>
        <p:nvSpPr>
          <p:cNvPr id="3" name="Rectangle 2">
            <a:extLst>
              <a:ext uri="{FF2B5EF4-FFF2-40B4-BE49-F238E27FC236}">
                <a16:creationId xmlns:a16="http://schemas.microsoft.com/office/drawing/2014/main" xmlns="" id="{C9F04504-6C9C-4D34-8394-D0E9089AF48B}"/>
              </a:ext>
            </a:extLst>
          </p:cNvPr>
          <p:cNvSpPr/>
          <p:nvPr/>
        </p:nvSpPr>
        <p:spPr>
          <a:xfrm>
            <a:off x="0" y="3811012"/>
            <a:ext cx="12192000" cy="3046988"/>
          </a:xfrm>
          <a:prstGeom prst="rect">
            <a:avLst/>
          </a:prstGeom>
        </p:spPr>
        <p:txBody>
          <a:bodyPr wrap="square">
            <a:spAutoFit/>
          </a:bodyPr>
          <a:lstStyle/>
          <a:p>
            <a:r>
              <a:rPr lang="en-US" sz="2400" dirty="0"/>
              <a:t>“Vladimir Putin’s wealth, even by the most generous of calculations, pales in comparison. In fact, throw in the vast riches of Microsoft MSFT, +2.13% co-founder Bill Gates, Warren Buffett of Berkshire Hathaway BRK.A, +1.10% fame and Amazon’s AMZN, +3.24% Jeff Bezos, and their combined fortune doesn’t even approach the riches of history’s wealthiest figures. Take Augustus Caesar, for example. The first Roman emperor tops the list, according to the Visual Capitalist blog. The adopted son of Julius Caesar controlled much of the world’s most powerful states — including Egypt — as part of his estimated $4.6 trillion net worth. Egypt made up at least 25% of global GDP at the time.”—Shawn Langlois, “The Richest Men in History, marketwatch.com</a:t>
            </a:r>
          </a:p>
        </p:txBody>
      </p:sp>
      <p:pic>
        <p:nvPicPr>
          <p:cNvPr id="4" name="Picture 3">
            <a:extLst>
              <a:ext uri="{FF2B5EF4-FFF2-40B4-BE49-F238E27FC236}">
                <a16:creationId xmlns:a16="http://schemas.microsoft.com/office/drawing/2014/main" xmlns="" id="{B0DEA622-D627-4BEF-BA96-C229C4F00BB0}"/>
              </a:ext>
            </a:extLst>
          </p:cNvPr>
          <p:cNvPicPr>
            <a:picLocks noChangeAspect="1"/>
          </p:cNvPicPr>
          <p:nvPr/>
        </p:nvPicPr>
        <p:blipFill rotWithShape="1">
          <a:blip r:embed="rId2"/>
          <a:srcRect b="9934"/>
          <a:stretch/>
        </p:blipFill>
        <p:spPr>
          <a:xfrm>
            <a:off x="4156112" y="1116530"/>
            <a:ext cx="3667125" cy="2402072"/>
          </a:xfrm>
          <a:prstGeom prst="rect">
            <a:avLst/>
          </a:prstGeom>
        </p:spPr>
      </p:pic>
      <p:pic>
        <p:nvPicPr>
          <p:cNvPr id="5" name="Picture 4">
            <a:extLst>
              <a:ext uri="{FF2B5EF4-FFF2-40B4-BE49-F238E27FC236}">
                <a16:creationId xmlns:a16="http://schemas.microsoft.com/office/drawing/2014/main" xmlns="" id="{6C3C8B40-8613-45A0-8FB6-18BCAE05ACF9}"/>
              </a:ext>
            </a:extLst>
          </p:cNvPr>
          <p:cNvPicPr>
            <a:picLocks noChangeAspect="1"/>
          </p:cNvPicPr>
          <p:nvPr/>
        </p:nvPicPr>
        <p:blipFill>
          <a:blip r:embed="rId3"/>
          <a:stretch>
            <a:fillRect/>
          </a:stretch>
        </p:blipFill>
        <p:spPr>
          <a:xfrm>
            <a:off x="0" y="0"/>
            <a:ext cx="1761460" cy="2201825"/>
          </a:xfrm>
          <a:prstGeom prst="rect">
            <a:avLst/>
          </a:prstGeom>
        </p:spPr>
      </p:pic>
      <p:pic>
        <p:nvPicPr>
          <p:cNvPr id="6" name="Picture 5">
            <a:extLst>
              <a:ext uri="{FF2B5EF4-FFF2-40B4-BE49-F238E27FC236}">
                <a16:creationId xmlns:a16="http://schemas.microsoft.com/office/drawing/2014/main" xmlns="" id="{FB4D582A-C4FD-4339-B01A-6529C6844CC0}"/>
              </a:ext>
            </a:extLst>
          </p:cNvPr>
          <p:cNvPicPr>
            <a:picLocks noChangeAspect="1"/>
          </p:cNvPicPr>
          <p:nvPr/>
        </p:nvPicPr>
        <p:blipFill rotWithShape="1">
          <a:blip r:embed="rId4"/>
          <a:srcRect l="23051" r="22525"/>
          <a:stretch/>
        </p:blipFill>
        <p:spPr>
          <a:xfrm>
            <a:off x="2244477" y="1836566"/>
            <a:ext cx="1911635" cy="1974446"/>
          </a:xfrm>
          <a:prstGeom prst="rect">
            <a:avLst/>
          </a:prstGeom>
        </p:spPr>
      </p:pic>
      <p:pic>
        <p:nvPicPr>
          <p:cNvPr id="7" name="Picture 6">
            <a:extLst>
              <a:ext uri="{FF2B5EF4-FFF2-40B4-BE49-F238E27FC236}">
                <a16:creationId xmlns:a16="http://schemas.microsoft.com/office/drawing/2014/main" xmlns="" id="{8C8AFFEF-709F-4F8F-B371-04D2C5D20CEB}"/>
              </a:ext>
            </a:extLst>
          </p:cNvPr>
          <p:cNvPicPr>
            <a:picLocks noChangeAspect="1"/>
          </p:cNvPicPr>
          <p:nvPr/>
        </p:nvPicPr>
        <p:blipFill>
          <a:blip r:embed="rId5"/>
          <a:stretch>
            <a:fillRect/>
          </a:stretch>
        </p:blipFill>
        <p:spPr>
          <a:xfrm>
            <a:off x="1761460" y="20886"/>
            <a:ext cx="1900237" cy="1900237"/>
          </a:xfrm>
          <a:prstGeom prst="rect">
            <a:avLst/>
          </a:prstGeom>
        </p:spPr>
      </p:pic>
      <p:pic>
        <p:nvPicPr>
          <p:cNvPr id="8" name="Picture 7">
            <a:extLst>
              <a:ext uri="{FF2B5EF4-FFF2-40B4-BE49-F238E27FC236}">
                <a16:creationId xmlns:a16="http://schemas.microsoft.com/office/drawing/2014/main" xmlns="" id="{7BBBC2B7-34EE-4031-8C2F-047085345A79}"/>
              </a:ext>
            </a:extLst>
          </p:cNvPr>
          <p:cNvPicPr>
            <a:picLocks noChangeAspect="1"/>
          </p:cNvPicPr>
          <p:nvPr/>
        </p:nvPicPr>
        <p:blipFill>
          <a:blip r:embed="rId6"/>
          <a:stretch>
            <a:fillRect/>
          </a:stretch>
        </p:blipFill>
        <p:spPr>
          <a:xfrm>
            <a:off x="396790" y="1942009"/>
            <a:ext cx="1869003" cy="1869003"/>
          </a:xfrm>
          <a:prstGeom prst="rect">
            <a:avLst/>
          </a:prstGeom>
        </p:spPr>
      </p:pic>
      <p:pic>
        <p:nvPicPr>
          <p:cNvPr id="9" name="Picture 8">
            <a:extLst>
              <a:ext uri="{FF2B5EF4-FFF2-40B4-BE49-F238E27FC236}">
                <a16:creationId xmlns:a16="http://schemas.microsoft.com/office/drawing/2014/main" xmlns="" id="{0C85E7DA-4A86-4D7D-9A9C-6BA0D412B0DF}"/>
              </a:ext>
            </a:extLst>
          </p:cNvPr>
          <p:cNvPicPr>
            <a:picLocks noChangeAspect="1"/>
          </p:cNvPicPr>
          <p:nvPr/>
        </p:nvPicPr>
        <p:blipFill>
          <a:blip r:embed="rId7"/>
          <a:stretch>
            <a:fillRect/>
          </a:stretch>
        </p:blipFill>
        <p:spPr>
          <a:xfrm>
            <a:off x="8095579" y="566837"/>
            <a:ext cx="3667125" cy="2750343"/>
          </a:xfrm>
          <a:prstGeom prst="rect">
            <a:avLst/>
          </a:prstGeom>
        </p:spPr>
      </p:pic>
    </p:spTree>
    <p:extLst>
      <p:ext uri="{BB962C8B-B14F-4D97-AF65-F5344CB8AC3E}">
        <p14:creationId xmlns:p14="http://schemas.microsoft.com/office/powerpoint/2010/main" val="322443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F2597D2-A3EE-4EEC-AE87-B42FC9A4B8B7}"/>
              </a:ext>
            </a:extLst>
          </p:cNvPr>
          <p:cNvSpPr txBox="1"/>
          <p:nvPr/>
        </p:nvSpPr>
        <p:spPr>
          <a:xfrm>
            <a:off x="5443869" y="914401"/>
            <a:ext cx="6294474" cy="5632311"/>
          </a:xfrm>
          <a:prstGeom prst="rect">
            <a:avLst/>
          </a:prstGeom>
          <a:noFill/>
        </p:spPr>
        <p:txBody>
          <a:bodyPr wrap="square" rtlCol="0">
            <a:spAutoFit/>
          </a:bodyPr>
          <a:lstStyle/>
          <a:p>
            <a:r>
              <a:rPr lang="en-US" sz="2400" dirty="0"/>
              <a:t>“The fiscal machinery of the church, with its lines passing through the greatest monarchs down to the humblest country priest, </a:t>
            </a:r>
            <a:r>
              <a:rPr lang="en-US" sz="2400" b="1" dirty="0"/>
              <a:t>was perhaps the most efficient system ever devised for a continent-wide extraction of gold</a:t>
            </a:r>
            <a:r>
              <a:rPr lang="en-US" sz="2400" dirty="0"/>
              <a:t>. And with these extractions went their records—the enabling bulls, the reports of legates, letters, petitions—the rustle of parchment inevitably accompanying the chink of gold. . . ‘</a:t>
            </a:r>
            <a:r>
              <a:rPr lang="en-US" sz="2400" b="1" u="sng" dirty="0"/>
              <a:t>Whenever I entered the chambers of the ecclesiastics I found brokers and clergy engaged in weighing and reckoning the money which lay in heaps before them</a:t>
            </a:r>
            <a:r>
              <a:rPr lang="en-US" sz="2400" dirty="0"/>
              <a:t>’”—The Bad Popes, p. 129-131. (quote: de </a:t>
            </a:r>
            <a:r>
              <a:rPr lang="en-US" sz="2400" dirty="0" err="1"/>
              <a:t>planctu</a:t>
            </a:r>
            <a:r>
              <a:rPr lang="en-US" sz="2400" dirty="0"/>
              <a:t> ecclesia, quoted in Pastor, I, p. 72)</a:t>
            </a:r>
          </a:p>
        </p:txBody>
      </p:sp>
      <p:pic>
        <p:nvPicPr>
          <p:cNvPr id="4" name="Picture 3">
            <a:extLst>
              <a:ext uri="{FF2B5EF4-FFF2-40B4-BE49-F238E27FC236}">
                <a16:creationId xmlns:a16="http://schemas.microsoft.com/office/drawing/2014/main" xmlns="" id="{039E1446-6849-4C1A-B5BE-EEC823DC66FC}"/>
              </a:ext>
            </a:extLst>
          </p:cNvPr>
          <p:cNvPicPr>
            <a:picLocks noChangeAspect="1"/>
          </p:cNvPicPr>
          <p:nvPr/>
        </p:nvPicPr>
        <p:blipFill>
          <a:blip r:embed="rId2"/>
          <a:stretch>
            <a:fillRect/>
          </a:stretch>
        </p:blipFill>
        <p:spPr>
          <a:xfrm>
            <a:off x="688016" y="3795823"/>
            <a:ext cx="3988695" cy="2487686"/>
          </a:xfrm>
          <a:prstGeom prst="rect">
            <a:avLst/>
          </a:prstGeom>
        </p:spPr>
      </p:pic>
      <p:pic>
        <p:nvPicPr>
          <p:cNvPr id="5" name="Picture 4">
            <a:extLst>
              <a:ext uri="{FF2B5EF4-FFF2-40B4-BE49-F238E27FC236}">
                <a16:creationId xmlns:a16="http://schemas.microsoft.com/office/drawing/2014/main" xmlns="" id="{8DE090F5-B5F7-4EFE-AFD0-0F1533B63DB8}"/>
              </a:ext>
            </a:extLst>
          </p:cNvPr>
          <p:cNvPicPr>
            <a:picLocks noChangeAspect="1"/>
          </p:cNvPicPr>
          <p:nvPr/>
        </p:nvPicPr>
        <p:blipFill>
          <a:blip r:embed="rId3"/>
          <a:stretch>
            <a:fillRect/>
          </a:stretch>
        </p:blipFill>
        <p:spPr>
          <a:xfrm>
            <a:off x="254737" y="449225"/>
            <a:ext cx="5007745" cy="2804337"/>
          </a:xfrm>
          <a:prstGeom prst="rect">
            <a:avLst/>
          </a:prstGeom>
        </p:spPr>
      </p:pic>
    </p:spTree>
    <p:extLst>
      <p:ext uri="{BB962C8B-B14F-4D97-AF65-F5344CB8AC3E}">
        <p14:creationId xmlns:p14="http://schemas.microsoft.com/office/powerpoint/2010/main" val="4065754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1F307-0FDF-4630-A8C1-FA58FFC3D767}"/>
              </a:ext>
            </a:extLst>
          </p:cNvPr>
          <p:cNvSpPr>
            <a:spLocks noGrp="1"/>
          </p:cNvSpPr>
          <p:nvPr>
            <p:ph type="title"/>
          </p:nvPr>
        </p:nvSpPr>
        <p:spPr>
          <a:xfrm>
            <a:off x="233916" y="365125"/>
            <a:ext cx="11802140" cy="1325563"/>
          </a:xfrm>
        </p:spPr>
        <p:txBody>
          <a:bodyPr>
            <a:noAutofit/>
          </a:bodyPr>
          <a:lstStyle/>
          <a:p>
            <a:r>
              <a:rPr lang="en-US" sz="6000" i="1" dirty="0">
                <a:solidFill>
                  <a:srgbClr val="FF0000"/>
                </a:solidFill>
                <a:effectLst>
                  <a:outerShdw blurRad="38100" dist="38100" dir="2700000" algn="tl">
                    <a:srgbClr val="000000">
                      <a:alpha val="43137"/>
                    </a:srgbClr>
                  </a:outerShdw>
                </a:effectLst>
              </a:rPr>
              <a:t>It is certainly NO WONDER why the Bible warns…</a:t>
            </a:r>
          </a:p>
        </p:txBody>
      </p:sp>
      <p:sp>
        <p:nvSpPr>
          <p:cNvPr id="3" name="TextBox 2">
            <a:extLst>
              <a:ext uri="{FF2B5EF4-FFF2-40B4-BE49-F238E27FC236}">
                <a16:creationId xmlns:a16="http://schemas.microsoft.com/office/drawing/2014/main" xmlns="" id="{2DAB2BB7-1E64-49E3-8BBB-304C26084C12}"/>
              </a:ext>
            </a:extLst>
          </p:cNvPr>
          <p:cNvSpPr txBox="1"/>
          <p:nvPr/>
        </p:nvSpPr>
        <p:spPr>
          <a:xfrm>
            <a:off x="1052623" y="3508744"/>
            <a:ext cx="10822172" cy="1569660"/>
          </a:xfrm>
          <a:prstGeom prst="rect">
            <a:avLst/>
          </a:prstGeom>
          <a:noFill/>
        </p:spPr>
        <p:txBody>
          <a:bodyPr wrap="square" rtlCol="0">
            <a:spAutoFit/>
          </a:bodyPr>
          <a:lstStyle/>
          <a:p>
            <a:r>
              <a:rPr lang="en-US" sz="3200" i="1" dirty="0"/>
              <a:t>“</a:t>
            </a:r>
            <a:r>
              <a:rPr lang="en-US" sz="3200" i="1" baseline="30000" dirty="0"/>
              <a:t> </a:t>
            </a:r>
            <a:r>
              <a:rPr lang="en-US" sz="3200" i="1" dirty="0"/>
              <a:t>For the love of money is the root of all evil: which while some coveted after, they have erred from the faith, and pierced themselves through with many sorrows.” 1 Tim. 6:10</a:t>
            </a:r>
          </a:p>
        </p:txBody>
      </p:sp>
    </p:spTree>
    <p:extLst>
      <p:ext uri="{BB962C8B-B14F-4D97-AF65-F5344CB8AC3E}">
        <p14:creationId xmlns:p14="http://schemas.microsoft.com/office/powerpoint/2010/main" val="2776882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35756F1-EF51-4378-958E-E54B386209B3}"/>
              </a:ext>
            </a:extLst>
          </p:cNvPr>
          <p:cNvSpPr txBox="1"/>
          <p:nvPr/>
        </p:nvSpPr>
        <p:spPr>
          <a:xfrm>
            <a:off x="407581" y="4125290"/>
            <a:ext cx="11376837" cy="2677656"/>
          </a:xfrm>
          <a:prstGeom prst="rect">
            <a:avLst/>
          </a:prstGeom>
          <a:noFill/>
        </p:spPr>
        <p:txBody>
          <a:bodyPr wrap="square" rtlCol="0">
            <a:spAutoFit/>
          </a:bodyPr>
          <a:lstStyle/>
          <a:p>
            <a:r>
              <a:rPr lang="en-US" sz="2800" dirty="0"/>
              <a:t>“Instead of the Apostles who went barefoot we now see satraps mounted on horses decked with gold and champing golden bits and whose very hoofs will soon be  shod in gold if God does not restrain their arrogant wealth. They could be taken for kings of the Persians or Parthians, who demand to be worshipped and into whose presence must no man come empty-handed”—Petrarch, </a:t>
            </a:r>
            <a:r>
              <a:rPr lang="en-US" sz="2800" dirty="0" err="1"/>
              <a:t>Lettere</a:t>
            </a:r>
            <a:r>
              <a:rPr lang="en-US" sz="2800" dirty="0"/>
              <a:t> </a:t>
            </a:r>
            <a:r>
              <a:rPr lang="en-US" sz="2800" dirty="0" err="1"/>
              <a:t>familiari</a:t>
            </a:r>
            <a:r>
              <a:rPr lang="en-US" sz="2800" dirty="0"/>
              <a:t>, XIV</a:t>
            </a:r>
          </a:p>
        </p:txBody>
      </p:sp>
      <p:sp>
        <p:nvSpPr>
          <p:cNvPr id="4" name="TextBox 3">
            <a:extLst>
              <a:ext uri="{FF2B5EF4-FFF2-40B4-BE49-F238E27FC236}">
                <a16:creationId xmlns:a16="http://schemas.microsoft.com/office/drawing/2014/main" xmlns="" id="{AE7E2EAE-0557-4CAC-8776-E527742B5838}"/>
              </a:ext>
            </a:extLst>
          </p:cNvPr>
          <p:cNvSpPr txBox="1"/>
          <p:nvPr/>
        </p:nvSpPr>
        <p:spPr>
          <a:xfrm>
            <a:off x="637954" y="-95692"/>
            <a:ext cx="9548037" cy="1015663"/>
          </a:xfrm>
          <a:prstGeom prst="rect">
            <a:avLst/>
          </a:prstGeom>
          <a:noFill/>
        </p:spPr>
        <p:txBody>
          <a:bodyPr wrap="square" rtlCol="0">
            <a:spAutoFit/>
          </a:bodyPr>
          <a:lstStyle/>
          <a:p>
            <a:r>
              <a:rPr lang="en-US" sz="6000" dirty="0">
                <a:solidFill>
                  <a:srgbClr val="660066"/>
                </a:solidFill>
                <a:latin typeface="Blackadder ITC" panose="04020505051007020D02" pitchFamily="82" charset="0"/>
              </a:rPr>
              <a:t>In the Late 1300s</a:t>
            </a:r>
          </a:p>
        </p:txBody>
      </p:sp>
      <p:pic>
        <p:nvPicPr>
          <p:cNvPr id="5" name="Picture 4">
            <a:extLst>
              <a:ext uri="{FF2B5EF4-FFF2-40B4-BE49-F238E27FC236}">
                <a16:creationId xmlns:a16="http://schemas.microsoft.com/office/drawing/2014/main" xmlns="" id="{86A64F2E-9F11-4880-92C8-6E8EBD84CDCD}"/>
              </a:ext>
            </a:extLst>
          </p:cNvPr>
          <p:cNvPicPr>
            <a:picLocks noChangeAspect="1"/>
          </p:cNvPicPr>
          <p:nvPr/>
        </p:nvPicPr>
        <p:blipFill>
          <a:blip r:embed="rId2"/>
          <a:stretch>
            <a:fillRect/>
          </a:stretch>
        </p:blipFill>
        <p:spPr>
          <a:xfrm>
            <a:off x="6443329" y="0"/>
            <a:ext cx="4579089" cy="4029598"/>
          </a:xfrm>
          <a:prstGeom prst="rect">
            <a:avLst/>
          </a:prstGeom>
        </p:spPr>
      </p:pic>
      <p:pic>
        <p:nvPicPr>
          <p:cNvPr id="6" name="Picture 5">
            <a:extLst>
              <a:ext uri="{FF2B5EF4-FFF2-40B4-BE49-F238E27FC236}">
                <a16:creationId xmlns:a16="http://schemas.microsoft.com/office/drawing/2014/main" xmlns="" id="{C6BEC61D-5908-4CC5-B2C7-D3DB9567E186}"/>
              </a:ext>
            </a:extLst>
          </p:cNvPr>
          <p:cNvPicPr>
            <a:picLocks noChangeAspect="1"/>
          </p:cNvPicPr>
          <p:nvPr/>
        </p:nvPicPr>
        <p:blipFill>
          <a:blip r:embed="rId3"/>
          <a:stretch>
            <a:fillRect/>
          </a:stretch>
        </p:blipFill>
        <p:spPr>
          <a:xfrm>
            <a:off x="199803" y="1342361"/>
            <a:ext cx="2095500" cy="2514600"/>
          </a:xfrm>
          <a:prstGeom prst="rect">
            <a:avLst/>
          </a:prstGeom>
        </p:spPr>
      </p:pic>
      <p:pic>
        <p:nvPicPr>
          <p:cNvPr id="7" name="Picture 6">
            <a:extLst>
              <a:ext uri="{FF2B5EF4-FFF2-40B4-BE49-F238E27FC236}">
                <a16:creationId xmlns:a16="http://schemas.microsoft.com/office/drawing/2014/main" xmlns="" id="{E523E85C-3B59-481F-A681-547BD9420A49}"/>
              </a:ext>
            </a:extLst>
          </p:cNvPr>
          <p:cNvPicPr>
            <a:picLocks noChangeAspect="1"/>
          </p:cNvPicPr>
          <p:nvPr/>
        </p:nvPicPr>
        <p:blipFill rotWithShape="1">
          <a:blip r:embed="rId4"/>
          <a:srcRect b="24909"/>
          <a:stretch/>
        </p:blipFill>
        <p:spPr>
          <a:xfrm>
            <a:off x="2642993" y="919971"/>
            <a:ext cx="3453007" cy="2936990"/>
          </a:xfrm>
          <a:prstGeom prst="rect">
            <a:avLst/>
          </a:prstGeom>
        </p:spPr>
      </p:pic>
    </p:spTree>
    <p:extLst>
      <p:ext uri="{BB962C8B-B14F-4D97-AF65-F5344CB8AC3E}">
        <p14:creationId xmlns:p14="http://schemas.microsoft.com/office/powerpoint/2010/main" val="457184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FE341-3049-40E1-9EF1-D249D4606437}"/>
              </a:ext>
            </a:extLst>
          </p:cNvPr>
          <p:cNvSpPr>
            <a:spLocks noGrp="1"/>
          </p:cNvSpPr>
          <p:nvPr>
            <p:ph type="title"/>
          </p:nvPr>
        </p:nvSpPr>
        <p:spPr>
          <a:xfrm>
            <a:off x="0" y="168817"/>
            <a:ext cx="10515600" cy="1325563"/>
          </a:xfrm>
        </p:spPr>
        <p:txBody>
          <a:bodyPr/>
          <a:lstStyle/>
          <a:p>
            <a:r>
              <a:rPr lang="en-US" i="1" dirty="0">
                <a:effectLst>
                  <a:outerShdw blurRad="38100" dist="38100" dir="2700000" algn="tl">
                    <a:srgbClr val="000000">
                      <a:alpha val="43137"/>
                    </a:srgbClr>
                  </a:outerShdw>
                </a:effectLst>
                <a:latin typeface="Bernard MT Condensed" panose="02050806060905020404" pitchFamily="18" charset="0"/>
              </a:rPr>
              <a:t>Anything Changed Today?</a:t>
            </a:r>
          </a:p>
        </p:txBody>
      </p:sp>
      <p:pic>
        <p:nvPicPr>
          <p:cNvPr id="3" name="Picture 2">
            <a:extLst>
              <a:ext uri="{FF2B5EF4-FFF2-40B4-BE49-F238E27FC236}">
                <a16:creationId xmlns:a16="http://schemas.microsoft.com/office/drawing/2014/main" xmlns="" id="{B22CE20E-231A-40A8-A6EA-F2FCBCC90FCC}"/>
              </a:ext>
            </a:extLst>
          </p:cNvPr>
          <p:cNvPicPr>
            <a:picLocks noChangeAspect="1"/>
          </p:cNvPicPr>
          <p:nvPr/>
        </p:nvPicPr>
        <p:blipFill rotWithShape="1">
          <a:blip r:embed="rId2"/>
          <a:srcRect b="30963"/>
          <a:stretch/>
        </p:blipFill>
        <p:spPr>
          <a:xfrm>
            <a:off x="6096000" y="3726551"/>
            <a:ext cx="5231130" cy="2708539"/>
          </a:xfrm>
          <a:prstGeom prst="rect">
            <a:avLst/>
          </a:prstGeom>
        </p:spPr>
      </p:pic>
      <p:sp>
        <p:nvSpPr>
          <p:cNvPr id="4" name="TextBox 3">
            <a:extLst>
              <a:ext uri="{FF2B5EF4-FFF2-40B4-BE49-F238E27FC236}">
                <a16:creationId xmlns:a16="http://schemas.microsoft.com/office/drawing/2014/main" xmlns="" id="{1E9CEB13-8BF3-4668-9E7C-65713EA9F08C}"/>
              </a:ext>
            </a:extLst>
          </p:cNvPr>
          <p:cNvSpPr txBox="1"/>
          <p:nvPr/>
        </p:nvSpPr>
        <p:spPr>
          <a:xfrm>
            <a:off x="228600" y="2263140"/>
            <a:ext cx="4962832" cy="3108543"/>
          </a:xfrm>
          <a:prstGeom prst="rect">
            <a:avLst/>
          </a:prstGeom>
          <a:noFill/>
        </p:spPr>
        <p:txBody>
          <a:bodyPr wrap="square" rtlCol="0">
            <a:spAutoFit/>
          </a:bodyPr>
          <a:lstStyle/>
          <a:p>
            <a:r>
              <a:rPr lang="en-US" sz="2800" dirty="0"/>
              <a:t>“Records reveal that 10 of the country's top church leaders defy the Pope's example and live in residences </a:t>
            </a:r>
            <a:r>
              <a:rPr lang="en-US" sz="2800" b="1" dirty="0"/>
              <a:t>worth more than $1 million</a:t>
            </a:r>
            <a:r>
              <a:rPr lang="en-US" sz="2800" dirty="0"/>
              <a:t>.”—CNN, Daniel Burke, “Lavish Homes of American Archbishops</a:t>
            </a:r>
          </a:p>
        </p:txBody>
      </p:sp>
      <p:pic>
        <p:nvPicPr>
          <p:cNvPr id="5" name="Picture 4">
            <a:extLst>
              <a:ext uri="{FF2B5EF4-FFF2-40B4-BE49-F238E27FC236}">
                <a16:creationId xmlns:a16="http://schemas.microsoft.com/office/drawing/2014/main" xmlns="" id="{D469190E-F22C-4C84-8E12-914335E93CED}"/>
              </a:ext>
            </a:extLst>
          </p:cNvPr>
          <p:cNvPicPr>
            <a:picLocks noChangeAspect="1"/>
          </p:cNvPicPr>
          <p:nvPr/>
        </p:nvPicPr>
        <p:blipFill>
          <a:blip r:embed="rId3"/>
          <a:stretch>
            <a:fillRect/>
          </a:stretch>
        </p:blipFill>
        <p:spPr>
          <a:xfrm>
            <a:off x="6427470" y="422910"/>
            <a:ext cx="4962832" cy="3233595"/>
          </a:xfrm>
          <a:prstGeom prst="rect">
            <a:avLst/>
          </a:prstGeom>
        </p:spPr>
      </p:pic>
    </p:spTree>
    <p:extLst>
      <p:ext uri="{BB962C8B-B14F-4D97-AF65-F5344CB8AC3E}">
        <p14:creationId xmlns:p14="http://schemas.microsoft.com/office/powerpoint/2010/main" val="70181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FB8CB0-7F11-431A-B6C0-39C1EC58A470}"/>
              </a:ext>
            </a:extLst>
          </p:cNvPr>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388314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471</Words>
  <Application>Microsoft Office PowerPoint</Application>
  <PresentationFormat>Custom</PresentationFormat>
  <Paragraphs>12</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Even the Statues/Saints?!?!</vt:lpstr>
      <vt:lpstr>Ancient Rome prayed to their Patron gods, Papal Rome prays to their Patron Saints</vt:lpstr>
      <vt:lpstr>Wealth/Greed</vt:lpstr>
      <vt:lpstr>PowerPoint Presentation</vt:lpstr>
      <vt:lpstr>It is certainly NO WONDER why the Bible warns…</vt:lpstr>
      <vt:lpstr>PowerPoint Presentation</vt:lpstr>
      <vt:lpstr>Anything Changed Today?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Famous Last Words…</dc:title>
  <dc:creator>Kody</dc:creator>
  <cp:lastModifiedBy>Staff</cp:lastModifiedBy>
  <cp:revision>57</cp:revision>
  <dcterms:created xsi:type="dcterms:W3CDTF">2018-10-13T02:10:11Z</dcterms:created>
  <dcterms:modified xsi:type="dcterms:W3CDTF">2019-10-13T03:10:08Z</dcterms:modified>
</cp:coreProperties>
</file>