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5" r:id="rId2"/>
    <p:sldId id="269" r:id="rId3"/>
    <p:sldId id="272" r:id="rId4"/>
    <p:sldId id="273" r:id="rId5"/>
    <p:sldId id="274" r:id="rId6"/>
    <p:sldId id="275" r:id="rId7"/>
    <p:sldId id="276" r:id="rId8"/>
    <p:sldId id="284" r:id="rId9"/>
    <p:sldId id="300" r:id="rId10"/>
    <p:sldId id="301" r:id="rId11"/>
    <p:sldId id="306" r:id="rId12"/>
    <p:sldId id="307" r:id="rId13"/>
    <p:sldId id="283" r:id="rId14"/>
    <p:sldId id="304" r:id="rId15"/>
    <p:sldId id="271" r:id="rId16"/>
    <p:sldId id="270" r:id="rId17"/>
    <p:sldId id="285" r:id="rId18"/>
    <p:sldId id="302" r:id="rId19"/>
    <p:sldId id="303" r:id="rId20"/>
    <p:sldId id="294" r:id="rId21"/>
    <p:sldId id="293" r:id="rId22"/>
    <p:sldId id="295" r:id="rId23"/>
    <p:sldId id="296"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7" d="100"/>
          <a:sy n="67" d="100"/>
        </p:scale>
        <p:origin x="581"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11/4/2023</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11/4/2023</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21</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3E608-893D-1F0D-C2B6-602C0C60AF14}"/>
              </a:ext>
            </a:extLst>
          </p:cNvPr>
          <p:cNvPicPr>
            <a:picLocks noChangeAspect="1"/>
          </p:cNvPicPr>
          <p:nvPr/>
        </p:nvPicPr>
        <p:blipFill>
          <a:blip r:embed="rId2"/>
          <a:stretch>
            <a:fillRect/>
          </a:stretch>
        </p:blipFill>
        <p:spPr>
          <a:xfrm>
            <a:off x="0" y="0"/>
            <a:ext cx="6858000" cy="6858000"/>
          </a:xfrm>
          <a:prstGeom prst="rect">
            <a:avLst/>
          </a:prstGeom>
        </p:spPr>
      </p:pic>
      <p:pic>
        <p:nvPicPr>
          <p:cNvPr id="3" name="Picture 2">
            <a:extLst>
              <a:ext uri="{FF2B5EF4-FFF2-40B4-BE49-F238E27FC236}">
                <a16:creationId xmlns:a16="http://schemas.microsoft.com/office/drawing/2014/main" id="{E2C460D8-8064-3ECC-DF10-689FE1EFC82F}"/>
              </a:ext>
            </a:extLst>
          </p:cNvPr>
          <p:cNvPicPr>
            <a:picLocks noChangeAspect="1"/>
          </p:cNvPicPr>
          <p:nvPr/>
        </p:nvPicPr>
        <p:blipFill>
          <a:blip r:embed="rId3"/>
          <a:stretch>
            <a:fillRect/>
          </a:stretch>
        </p:blipFill>
        <p:spPr>
          <a:xfrm>
            <a:off x="7669530" y="3554730"/>
            <a:ext cx="4385310" cy="3402752"/>
          </a:xfrm>
          <a:prstGeom prst="rect">
            <a:avLst/>
          </a:prstGeom>
        </p:spPr>
      </p:pic>
      <p:pic>
        <p:nvPicPr>
          <p:cNvPr id="4" name="Picture 3">
            <a:extLst>
              <a:ext uri="{FF2B5EF4-FFF2-40B4-BE49-F238E27FC236}">
                <a16:creationId xmlns:a16="http://schemas.microsoft.com/office/drawing/2014/main" id="{84E399A6-FF6D-234C-715A-BF6E5E51A469}"/>
              </a:ext>
            </a:extLst>
          </p:cNvPr>
          <p:cNvPicPr>
            <a:picLocks noChangeAspect="1"/>
          </p:cNvPicPr>
          <p:nvPr/>
        </p:nvPicPr>
        <p:blipFill>
          <a:blip r:embed="rId4"/>
          <a:stretch>
            <a:fillRect/>
          </a:stretch>
        </p:blipFill>
        <p:spPr>
          <a:xfrm>
            <a:off x="6858000" y="0"/>
            <a:ext cx="5356860" cy="3547899"/>
          </a:xfrm>
          <a:prstGeom prst="rect">
            <a:avLst/>
          </a:prstGeom>
        </p:spPr>
      </p:pic>
      <p:sp>
        <p:nvSpPr>
          <p:cNvPr id="5" name="Arrow: Up-Down 4">
            <a:extLst>
              <a:ext uri="{FF2B5EF4-FFF2-40B4-BE49-F238E27FC236}">
                <a16:creationId xmlns:a16="http://schemas.microsoft.com/office/drawing/2014/main" id="{22AC7D3F-8E27-C458-68CE-4279CFA5C9E6}"/>
              </a:ext>
            </a:extLst>
          </p:cNvPr>
          <p:cNvSpPr/>
          <p:nvPr/>
        </p:nvSpPr>
        <p:spPr>
          <a:xfrm>
            <a:off x="9201150" y="2857500"/>
            <a:ext cx="948690" cy="1623060"/>
          </a:xfrm>
          <a:prstGeom prst="up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089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FF7FD6-FA69-3615-6198-401D7A3CE32C}"/>
              </a:ext>
            </a:extLst>
          </p:cNvPr>
          <p:cNvSpPr txBox="1"/>
          <p:nvPr/>
        </p:nvSpPr>
        <p:spPr>
          <a:xfrm>
            <a:off x="1794510" y="-101413"/>
            <a:ext cx="7650480" cy="461665"/>
          </a:xfrm>
          <a:prstGeom prst="rect">
            <a:avLst/>
          </a:prstGeom>
          <a:noFill/>
        </p:spPr>
        <p:txBody>
          <a:bodyPr wrap="square" rtlCol="0">
            <a:spAutoFit/>
          </a:bodyPr>
          <a:lstStyle/>
          <a:p>
            <a:r>
              <a:rPr lang="en-US" sz="2400" b="1" u="sng" dirty="0">
                <a:effectLst>
                  <a:outerShdw blurRad="38100" dist="38100" dir="2700000" algn="tl">
                    <a:srgbClr val="000000">
                      <a:alpha val="43137"/>
                    </a:srgbClr>
                  </a:outerShdw>
                </a:effectLst>
              </a:rPr>
              <a:t>But Jesus Ate Fish…</a:t>
            </a:r>
          </a:p>
        </p:txBody>
      </p:sp>
      <p:sp>
        <p:nvSpPr>
          <p:cNvPr id="4" name="TextBox 3">
            <a:extLst>
              <a:ext uri="{FF2B5EF4-FFF2-40B4-BE49-F238E27FC236}">
                <a16:creationId xmlns:a16="http://schemas.microsoft.com/office/drawing/2014/main" id="{24174C27-14BC-F8BF-3EBA-62CC49C08C36}"/>
              </a:ext>
            </a:extLst>
          </p:cNvPr>
          <p:cNvSpPr txBox="1"/>
          <p:nvPr/>
        </p:nvSpPr>
        <p:spPr>
          <a:xfrm>
            <a:off x="0" y="163710"/>
            <a:ext cx="12192000" cy="6863417"/>
          </a:xfrm>
          <a:prstGeom prst="rect">
            <a:avLst/>
          </a:prstGeom>
          <a:noFill/>
        </p:spPr>
        <p:txBody>
          <a:bodyPr wrap="square">
            <a:spAutoFit/>
          </a:bodyPr>
          <a:lstStyle/>
          <a:p>
            <a:r>
              <a:rPr lang="en-US" sz="2200" dirty="0"/>
              <a:t>“New Food and Drug Administration (FDA) data show mercury contamination of fish is more serious than federal scientists previously assumed. Tests on mercury in fish found that four species — canned albacore tuna, grouper, sea bass and bluefish — have higher average mercury levels than historic data used by the FDA in developing its mercury health advisory, according to an analysis by the Environmental Working Group. EWG obtained the data through the Freedom of Information Act. </a:t>
            </a:r>
            <a:r>
              <a:rPr lang="en-US" sz="2200" b="1" dirty="0"/>
              <a:t>The EWG review shows that mercury levels in popular canned albacore tuna are of particular concern, challenging FDA's stance that fetuses face no risk if their mothers consume it. Canned albacore, known as white tuna, had mercury levels twice as high as past FDA estimates for canned tuna, and three times the levels in light tuna . . . These findings confirm the results of recent independent tests of canned albacore tuna showing that a small but significant percentage (2 to 5 percent) of albacore tuna tested exceeds the FDA action level for mercury of 1 part per million</a:t>
            </a:r>
            <a:r>
              <a:rPr lang="en-US" sz="2200" dirty="0"/>
              <a:t>. Previous FDA studies have found albacore tuna with mercury levels over 1 part per million. Fish with mercury levels above 1 part per million have traditionally been included on the FDA "do not eat" list for pregnant women. In the data release by FDA to EWG, maximum mercury levels in canned albacore tuna were just shy of the 1 part per million limit. Mercury is toxic to the developing brain and nervous system. Elevated exposures during fetal development can have long lasting adverse effects on intelligence, speech, and motor development. According to the Centers for Disease Control and Prevention, 8 percent of U.S. women of childbearing age have levels of mercury in their blood that present developmental risks for their babies.” ewg.com, New Government Fish Tests Raise Mercury Concerns, September 27, 2007, https://www.ewg.org/news-insights/news/new-government-fish-tests-raise-mercury-concerns</a:t>
            </a:r>
          </a:p>
        </p:txBody>
      </p:sp>
    </p:spTree>
    <p:extLst>
      <p:ext uri="{BB962C8B-B14F-4D97-AF65-F5344CB8AC3E}">
        <p14:creationId xmlns:p14="http://schemas.microsoft.com/office/powerpoint/2010/main" val="330708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CB9E0-305F-EBDB-BB85-21893BD4D7F4}"/>
              </a:ext>
            </a:extLst>
          </p:cNvPr>
          <p:cNvPicPr>
            <a:picLocks noChangeAspect="1"/>
          </p:cNvPicPr>
          <p:nvPr/>
        </p:nvPicPr>
        <p:blipFill>
          <a:blip r:embed="rId2"/>
          <a:stretch>
            <a:fillRect/>
          </a:stretch>
        </p:blipFill>
        <p:spPr>
          <a:xfrm>
            <a:off x="278070" y="2984074"/>
            <a:ext cx="10029583" cy="3569657"/>
          </a:xfrm>
          <a:prstGeom prst="rect">
            <a:avLst/>
          </a:prstGeom>
        </p:spPr>
      </p:pic>
      <p:sp>
        <p:nvSpPr>
          <p:cNvPr id="2" name="Title 1">
            <a:extLst>
              <a:ext uri="{FF2B5EF4-FFF2-40B4-BE49-F238E27FC236}">
                <a16:creationId xmlns:a16="http://schemas.microsoft.com/office/drawing/2014/main" id="{1F138BE5-4EEB-7DDC-4FEA-AC0937978E03}"/>
              </a:ext>
            </a:extLst>
          </p:cNvPr>
          <p:cNvSpPr>
            <a:spLocks noGrp="1"/>
          </p:cNvSpPr>
          <p:nvPr>
            <p:ph type="title"/>
          </p:nvPr>
        </p:nvSpPr>
        <p:spPr>
          <a:xfrm>
            <a:off x="838200" y="-274955"/>
            <a:ext cx="10515600" cy="1325563"/>
          </a:xfrm>
        </p:spPr>
        <p:txBody>
          <a:bodyPr/>
          <a:lstStyle/>
          <a:p>
            <a:pPr algn="ctr"/>
            <a:r>
              <a:rPr lang="en-US" b="1" dirty="0">
                <a:solidFill>
                  <a:schemeClr val="bg1">
                    <a:lumMod val="75000"/>
                  </a:schemeClr>
                </a:solidFill>
                <a:effectLst>
                  <a:outerShdw blurRad="38100" dist="38100" dir="2700000" algn="tl">
                    <a:srgbClr val="000000">
                      <a:alpha val="43137"/>
                    </a:srgbClr>
                  </a:outerShdw>
                </a:effectLst>
              </a:rPr>
              <a:t>Mercury Mind Virus</a:t>
            </a:r>
          </a:p>
        </p:txBody>
      </p:sp>
      <p:pic>
        <p:nvPicPr>
          <p:cNvPr id="4" name="Picture 3">
            <a:extLst>
              <a:ext uri="{FF2B5EF4-FFF2-40B4-BE49-F238E27FC236}">
                <a16:creationId xmlns:a16="http://schemas.microsoft.com/office/drawing/2014/main" id="{6751C203-2EB4-B74D-2E4F-B117A6939F02}"/>
              </a:ext>
            </a:extLst>
          </p:cNvPr>
          <p:cNvPicPr>
            <a:picLocks noChangeAspect="1"/>
          </p:cNvPicPr>
          <p:nvPr/>
        </p:nvPicPr>
        <p:blipFill>
          <a:blip r:embed="rId3"/>
          <a:stretch>
            <a:fillRect/>
          </a:stretch>
        </p:blipFill>
        <p:spPr>
          <a:xfrm>
            <a:off x="148281" y="664045"/>
            <a:ext cx="7337168" cy="2160332"/>
          </a:xfrm>
          <a:prstGeom prst="rect">
            <a:avLst/>
          </a:prstGeom>
        </p:spPr>
      </p:pic>
      <p:pic>
        <p:nvPicPr>
          <p:cNvPr id="6" name="Picture 5">
            <a:extLst>
              <a:ext uri="{FF2B5EF4-FFF2-40B4-BE49-F238E27FC236}">
                <a16:creationId xmlns:a16="http://schemas.microsoft.com/office/drawing/2014/main" id="{80F17CDF-42D1-6364-8AB6-833B67806992}"/>
              </a:ext>
            </a:extLst>
          </p:cNvPr>
          <p:cNvPicPr>
            <a:picLocks noChangeAspect="1"/>
          </p:cNvPicPr>
          <p:nvPr/>
        </p:nvPicPr>
        <p:blipFill>
          <a:blip r:embed="rId4"/>
          <a:stretch>
            <a:fillRect/>
          </a:stretch>
        </p:blipFill>
        <p:spPr>
          <a:xfrm>
            <a:off x="4584356" y="4586794"/>
            <a:ext cx="7607643" cy="2213132"/>
          </a:xfrm>
          <a:prstGeom prst="rect">
            <a:avLst/>
          </a:prstGeom>
        </p:spPr>
      </p:pic>
      <p:pic>
        <p:nvPicPr>
          <p:cNvPr id="9" name="Picture 8">
            <a:extLst>
              <a:ext uri="{FF2B5EF4-FFF2-40B4-BE49-F238E27FC236}">
                <a16:creationId xmlns:a16="http://schemas.microsoft.com/office/drawing/2014/main" id="{8C1B5448-76A3-4985-22BA-ACEC3A18C466}"/>
              </a:ext>
            </a:extLst>
          </p:cNvPr>
          <p:cNvPicPr>
            <a:picLocks noChangeAspect="1"/>
          </p:cNvPicPr>
          <p:nvPr/>
        </p:nvPicPr>
        <p:blipFill>
          <a:blip r:embed="rId5"/>
          <a:stretch>
            <a:fillRect/>
          </a:stretch>
        </p:blipFill>
        <p:spPr>
          <a:xfrm>
            <a:off x="8869680" y="667311"/>
            <a:ext cx="3044250" cy="2285030"/>
          </a:xfrm>
          <a:prstGeom prst="rect">
            <a:avLst/>
          </a:prstGeom>
        </p:spPr>
      </p:pic>
    </p:spTree>
    <p:extLst>
      <p:ext uri="{BB962C8B-B14F-4D97-AF65-F5344CB8AC3E}">
        <p14:creationId xmlns:p14="http://schemas.microsoft.com/office/powerpoint/2010/main" val="768807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EA99FA-4AFA-471C-8505-EF807E9E027E}"/>
              </a:ext>
            </a:extLst>
          </p:cNvPr>
          <p:cNvSpPr/>
          <p:nvPr/>
        </p:nvSpPr>
        <p:spPr>
          <a:xfrm>
            <a:off x="5030620" y="265284"/>
            <a:ext cx="7161380" cy="3416320"/>
          </a:xfrm>
          <a:prstGeom prst="rect">
            <a:avLst/>
          </a:prstGeom>
        </p:spPr>
        <p:txBody>
          <a:bodyPr wrap="square">
            <a:spAutoFit/>
          </a:bodyPr>
          <a:lstStyle/>
          <a:p>
            <a:r>
              <a:rPr lang="en-US" sz="2400" dirty="0"/>
              <a:t>1905: “Tea and coffee do not nourish the system. Their effect is produced before there has been time for digestion and assimilation, and what seems to be strength is only nervous excitement” (Ministry of Healing, p. 326)--------1967 "Illness otherwise unexplained may be caused by excessive ingestion of </a:t>
            </a:r>
            <a:r>
              <a:rPr lang="en-US" sz="2400" dirty="0" err="1"/>
              <a:t>xantine</a:t>
            </a:r>
            <a:r>
              <a:rPr lang="en-US" sz="2400" dirty="0"/>
              <a:t> cocoa alkaloids, </a:t>
            </a:r>
            <a:r>
              <a:rPr lang="en-US" sz="2400" b="1" dirty="0"/>
              <a:t>including those in coffee, tea, cocoa, and those in some popular beverages</a:t>
            </a:r>
            <a:r>
              <a:rPr lang="en-US" sz="2400" dirty="0"/>
              <a:t>.“--H. A. Riemann, Journal of the American Medical Associator</a:t>
            </a:r>
          </a:p>
        </p:txBody>
      </p:sp>
      <p:pic>
        <p:nvPicPr>
          <p:cNvPr id="5" name="Picture 4">
            <a:extLst>
              <a:ext uri="{FF2B5EF4-FFF2-40B4-BE49-F238E27FC236}">
                <a16:creationId xmlns:a16="http://schemas.microsoft.com/office/drawing/2014/main" id="{22F67494-795C-43F5-95BE-04850F8F6EE9}"/>
              </a:ext>
            </a:extLst>
          </p:cNvPr>
          <p:cNvPicPr>
            <a:picLocks noChangeAspect="1"/>
          </p:cNvPicPr>
          <p:nvPr/>
        </p:nvPicPr>
        <p:blipFill rotWithShape="1">
          <a:blip r:embed="rId2"/>
          <a:srcRect b="12454"/>
          <a:stretch/>
        </p:blipFill>
        <p:spPr>
          <a:xfrm>
            <a:off x="5927781" y="3912781"/>
            <a:ext cx="4481494" cy="2945219"/>
          </a:xfrm>
          <a:prstGeom prst="rect">
            <a:avLst/>
          </a:prstGeom>
        </p:spPr>
      </p:pic>
      <p:pic>
        <p:nvPicPr>
          <p:cNvPr id="6" name="Picture 5">
            <a:extLst>
              <a:ext uri="{FF2B5EF4-FFF2-40B4-BE49-F238E27FC236}">
                <a16:creationId xmlns:a16="http://schemas.microsoft.com/office/drawing/2014/main" id="{DD5E8470-0C80-4C26-8DE2-98E55CBAFF39}"/>
              </a:ext>
            </a:extLst>
          </p:cNvPr>
          <p:cNvPicPr>
            <a:picLocks noChangeAspect="1"/>
          </p:cNvPicPr>
          <p:nvPr/>
        </p:nvPicPr>
        <p:blipFill>
          <a:blip r:embed="rId3"/>
          <a:stretch>
            <a:fillRect/>
          </a:stretch>
        </p:blipFill>
        <p:spPr>
          <a:xfrm>
            <a:off x="92150" y="0"/>
            <a:ext cx="4846320" cy="6858000"/>
          </a:xfrm>
          <a:prstGeom prst="rect">
            <a:avLst/>
          </a:prstGeom>
        </p:spPr>
      </p:pic>
    </p:spTree>
    <p:extLst>
      <p:ext uri="{BB962C8B-B14F-4D97-AF65-F5344CB8AC3E}">
        <p14:creationId xmlns:p14="http://schemas.microsoft.com/office/powerpoint/2010/main" val="3751749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5D4F-6731-433D-DD76-F047A89E519C}"/>
              </a:ext>
            </a:extLst>
          </p:cNvPr>
          <p:cNvSpPr>
            <a:spLocks noGrp="1"/>
          </p:cNvSpPr>
          <p:nvPr>
            <p:ph type="title"/>
          </p:nvPr>
        </p:nvSpPr>
        <p:spPr>
          <a:xfrm>
            <a:off x="838200" y="-263525"/>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John Harvey Kellogg</a:t>
            </a:r>
          </a:p>
        </p:txBody>
      </p:sp>
      <p:sp>
        <p:nvSpPr>
          <p:cNvPr id="4" name="TextBox 3">
            <a:extLst>
              <a:ext uri="{FF2B5EF4-FFF2-40B4-BE49-F238E27FC236}">
                <a16:creationId xmlns:a16="http://schemas.microsoft.com/office/drawing/2014/main" id="{637E527E-37E2-BF8C-BDE8-98F572CE0686}"/>
              </a:ext>
            </a:extLst>
          </p:cNvPr>
          <p:cNvSpPr txBox="1"/>
          <p:nvPr/>
        </p:nvSpPr>
        <p:spPr>
          <a:xfrm>
            <a:off x="0" y="632758"/>
            <a:ext cx="12192000" cy="6247864"/>
          </a:xfrm>
          <a:prstGeom prst="rect">
            <a:avLst/>
          </a:prstGeom>
          <a:noFill/>
        </p:spPr>
        <p:txBody>
          <a:bodyPr wrap="square">
            <a:spAutoFit/>
          </a:bodyPr>
          <a:lstStyle/>
          <a:p>
            <a:r>
              <a:rPr lang="en-US" sz="2000" dirty="0"/>
              <a:t>“Dr. John Harvey Kellogg, in his prime is without any question the most competent and most important witness to Ellen White’s teachings in the field of health. He was a physician and surgeon well trained in scientific lines, having studied both in America and Europe. </a:t>
            </a:r>
            <a:r>
              <a:rPr lang="en-US" sz="2000" b="1" u="sng" dirty="0"/>
              <a:t>He traveled widely, lectured frequently, and carried on a constant line of investigation and experimentation. He was medical superintendent of the Battle Creek Sanitarium, the foremost such medical institution in the world, which attracted such of the world’s great as Taft, Rockefeller, Edison, Ford, Burbank, etc. True, because of the innovations made at the Battle Creek Sanitarium, Kellogg was at times under fire by fellow physicians</a:t>
            </a:r>
            <a:r>
              <a:rPr lang="en-US" sz="2000" dirty="0"/>
              <a:t>. But if the reader would see Ellen White emerge in her true image, he may well look to Kellogg before his defection, and even after his defection Kellogg never repudiated or discounted Ellen White’s health teachings. For this reason as we introduce his 1890 Preface statement to Christian Temperance and Bible Hygiene, the first part of which is a compilation of E. G. White materials, we quote at length, urging the reader to peruse it carefully to gain its full impact. Please note Kellogg’s frequent reference to “the principles taught” by Ellen White: ‘Nearly thirty years ago there appeared in print the first of a series of remarkable and important articles on the subject of health, by Mrs. E. G. White. </a:t>
            </a:r>
            <a:r>
              <a:rPr lang="en-US" sz="2000" b="1" u="sng" dirty="0"/>
              <a:t>These articles at once commanded earnest consideration by those who were acquainted with Mrs. White’s previous writings and labors. Thousands were led to change life-long habits, and to renounce practices thoroughly fixed by heredity as well as by long indulgence. So great a revolution could not be wrought in a body of people without the aid of some powerful incentive, which in this case was undoubtedly the belief that the writings referred to not only bore the stamp of truth, but were endorsed as such by a higher than human authority</a:t>
            </a:r>
            <a:r>
              <a:rPr lang="en-US" sz="2000" dirty="0"/>
              <a:t>. This is not the proper place for the consideration of the grounds upon which this belief was based, but the reader’s attention is invited to a few facts of interest in this connection’— Ellen White Estate, A Critique of the Book ‘Prophetess of Health, p. 17</a:t>
            </a:r>
          </a:p>
        </p:txBody>
      </p:sp>
    </p:spTree>
    <p:extLst>
      <p:ext uri="{BB962C8B-B14F-4D97-AF65-F5344CB8AC3E}">
        <p14:creationId xmlns:p14="http://schemas.microsoft.com/office/powerpoint/2010/main" val="1237754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EB22-32B7-4708-B5E7-DD1AC5E8463E}"/>
              </a:ext>
            </a:extLst>
          </p:cNvPr>
          <p:cNvSpPr>
            <a:spLocks noGrp="1"/>
          </p:cNvSpPr>
          <p:nvPr>
            <p:ph type="title"/>
          </p:nvPr>
        </p:nvSpPr>
        <p:spPr>
          <a:xfrm>
            <a:off x="838200" y="-320679"/>
            <a:ext cx="10515600" cy="1325563"/>
          </a:xfrm>
        </p:spPr>
        <p:txBody>
          <a:bodyPr/>
          <a:lstStyle/>
          <a:p>
            <a:pPr algn="ctr"/>
            <a:r>
              <a:rPr lang="en-US" b="1" u="sng" dirty="0"/>
              <a:t>The Biblical Physical Signs</a:t>
            </a:r>
          </a:p>
        </p:txBody>
      </p:sp>
      <p:sp>
        <p:nvSpPr>
          <p:cNvPr id="3" name="Rectangle 2">
            <a:extLst>
              <a:ext uri="{FF2B5EF4-FFF2-40B4-BE49-F238E27FC236}">
                <a16:creationId xmlns:a16="http://schemas.microsoft.com/office/drawing/2014/main" id="{98C25F74-A03F-4737-A942-E0002864347D}"/>
              </a:ext>
            </a:extLst>
          </p:cNvPr>
          <p:cNvSpPr/>
          <p:nvPr/>
        </p:nvSpPr>
        <p:spPr>
          <a:xfrm>
            <a:off x="5025736" y="646415"/>
            <a:ext cx="7166264" cy="5262979"/>
          </a:xfrm>
          <a:prstGeom prst="rect">
            <a:avLst/>
          </a:prstGeom>
        </p:spPr>
        <p:txBody>
          <a:bodyPr wrap="square">
            <a:spAutoFit/>
          </a:bodyPr>
          <a:lstStyle/>
          <a:p>
            <a:r>
              <a:rPr lang="en-US" sz="2400" dirty="0"/>
              <a:t>Dan. 10:8, 16-18 “Therefore I was left alone, and </a:t>
            </a:r>
            <a:r>
              <a:rPr lang="en-US" sz="2400" b="1" dirty="0"/>
              <a:t>saw this great vision</a:t>
            </a:r>
            <a:r>
              <a:rPr lang="en-US" sz="2400" dirty="0"/>
              <a:t>, and </a:t>
            </a:r>
            <a:r>
              <a:rPr lang="en-US" sz="2400" b="1" dirty="0"/>
              <a:t>there remained no strength in me</a:t>
            </a:r>
            <a:r>
              <a:rPr lang="en-US" sz="2400" dirty="0"/>
              <a:t>: for my comeliness was turned in me into corruption, and I retained </a:t>
            </a:r>
            <a:r>
              <a:rPr lang="en-US" sz="2400" b="1" dirty="0"/>
              <a:t>no strength</a:t>
            </a:r>
            <a:r>
              <a:rPr lang="en-US" sz="2400" dirty="0"/>
              <a:t>. And, behold, one like the similitude of the sons of men touched my lips: </a:t>
            </a:r>
            <a:r>
              <a:rPr lang="en-US" sz="2400" b="1" dirty="0"/>
              <a:t>then I opened my mouth, and </a:t>
            </a:r>
            <a:r>
              <a:rPr lang="en-US" sz="2400" b="1" dirty="0" err="1"/>
              <a:t>spake</a:t>
            </a:r>
            <a:r>
              <a:rPr lang="en-US" sz="2400" b="1" dirty="0"/>
              <a:t> . . . straightway there remained no strength in me, neither is there breath left in me</a:t>
            </a:r>
            <a:r>
              <a:rPr lang="en-US" sz="2400" dirty="0"/>
              <a:t>.</a:t>
            </a:r>
            <a:r>
              <a:rPr lang="en-US" sz="2400" baseline="30000" dirty="0"/>
              <a:t> </a:t>
            </a:r>
            <a:r>
              <a:rPr lang="en-US" sz="2400" dirty="0"/>
              <a:t>Then there came again and touched me one like the appearance of a man, and </a:t>
            </a:r>
            <a:r>
              <a:rPr lang="en-US" sz="2400" b="1" dirty="0"/>
              <a:t>he strengthened me</a:t>
            </a:r>
            <a:r>
              <a:rPr lang="en-US" sz="2400" dirty="0"/>
              <a:t>,”</a:t>
            </a:r>
          </a:p>
          <a:p>
            <a:endParaRPr lang="en-US" sz="2400" dirty="0"/>
          </a:p>
          <a:p>
            <a:r>
              <a:rPr lang="en-US" sz="2400" dirty="0"/>
              <a:t>Num. 24:4 “He hath said, which heard the words of God, which saw the vision of the Almighty, </a:t>
            </a:r>
            <a:r>
              <a:rPr lang="en-US" sz="2400" b="1" dirty="0"/>
              <a:t>falling into a trance, but having his eyes open</a:t>
            </a:r>
            <a:r>
              <a:rPr lang="en-US" sz="2400" dirty="0"/>
              <a:t>”</a:t>
            </a:r>
          </a:p>
        </p:txBody>
      </p:sp>
      <p:pic>
        <p:nvPicPr>
          <p:cNvPr id="4" name="Picture 3">
            <a:extLst>
              <a:ext uri="{FF2B5EF4-FFF2-40B4-BE49-F238E27FC236}">
                <a16:creationId xmlns:a16="http://schemas.microsoft.com/office/drawing/2014/main" id="{9F75A0E0-8E63-4B77-9E55-A41AB8F357CE}"/>
              </a:ext>
            </a:extLst>
          </p:cNvPr>
          <p:cNvPicPr>
            <a:picLocks noChangeAspect="1"/>
          </p:cNvPicPr>
          <p:nvPr/>
        </p:nvPicPr>
        <p:blipFill>
          <a:blip r:embed="rId2"/>
          <a:stretch>
            <a:fillRect/>
          </a:stretch>
        </p:blipFill>
        <p:spPr>
          <a:xfrm>
            <a:off x="0" y="1129576"/>
            <a:ext cx="4710115" cy="4710115"/>
          </a:xfrm>
          <a:prstGeom prst="rect">
            <a:avLst/>
          </a:prstGeom>
        </p:spPr>
      </p:pic>
      <p:sp>
        <p:nvSpPr>
          <p:cNvPr id="5" name="TextBox 4">
            <a:extLst>
              <a:ext uri="{FF2B5EF4-FFF2-40B4-BE49-F238E27FC236}">
                <a16:creationId xmlns:a16="http://schemas.microsoft.com/office/drawing/2014/main" id="{A03FAACA-DBCF-4926-A7E4-447556D6DB69}"/>
              </a:ext>
            </a:extLst>
          </p:cNvPr>
          <p:cNvSpPr txBox="1"/>
          <p:nvPr/>
        </p:nvSpPr>
        <p:spPr>
          <a:xfrm>
            <a:off x="228600" y="5909394"/>
            <a:ext cx="11513127" cy="830997"/>
          </a:xfrm>
          <a:prstGeom prst="rect">
            <a:avLst/>
          </a:prstGeom>
          <a:noFill/>
        </p:spPr>
        <p:txBody>
          <a:bodyPr wrap="square" rtlCol="0">
            <a:spAutoFit/>
          </a:bodyPr>
          <a:lstStyle/>
          <a:p>
            <a:r>
              <a:rPr lang="en-US" sz="2400" dirty="0"/>
              <a:t>* No strength				* speaks but has no breath		* strengthened </a:t>
            </a:r>
          </a:p>
          <a:p>
            <a:r>
              <a:rPr lang="en-US" sz="2400" dirty="0"/>
              <a:t>* Eyes remain open entire time</a:t>
            </a:r>
          </a:p>
        </p:txBody>
      </p:sp>
    </p:spTree>
    <p:extLst>
      <p:ext uri="{BB962C8B-B14F-4D97-AF65-F5344CB8AC3E}">
        <p14:creationId xmlns:p14="http://schemas.microsoft.com/office/powerpoint/2010/main" val="32678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9A7B62-A4CB-4223-B82E-B08B10D4875F}"/>
              </a:ext>
            </a:extLst>
          </p:cNvPr>
          <p:cNvSpPr txBox="1"/>
          <p:nvPr/>
        </p:nvSpPr>
        <p:spPr>
          <a:xfrm>
            <a:off x="311727" y="277521"/>
            <a:ext cx="5784273" cy="523220"/>
          </a:xfrm>
          <a:prstGeom prst="rect">
            <a:avLst/>
          </a:prstGeom>
          <a:noFill/>
        </p:spPr>
        <p:txBody>
          <a:bodyPr wrap="square" rtlCol="0">
            <a:spAutoFit/>
          </a:bodyPr>
          <a:lstStyle/>
          <a:p>
            <a:r>
              <a:rPr lang="en-US" sz="2800" b="1" dirty="0"/>
              <a:t>The Physical Tests Fulfilled:</a:t>
            </a:r>
          </a:p>
        </p:txBody>
      </p:sp>
      <p:sp>
        <p:nvSpPr>
          <p:cNvPr id="4" name="TextBox 3">
            <a:extLst>
              <a:ext uri="{FF2B5EF4-FFF2-40B4-BE49-F238E27FC236}">
                <a16:creationId xmlns:a16="http://schemas.microsoft.com/office/drawing/2014/main" id="{60C5899F-F697-430C-9697-4A62881CD04E}"/>
              </a:ext>
            </a:extLst>
          </p:cNvPr>
          <p:cNvSpPr txBox="1"/>
          <p:nvPr/>
        </p:nvSpPr>
        <p:spPr>
          <a:xfrm>
            <a:off x="6541477" y="1905506"/>
            <a:ext cx="5483946" cy="3046988"/>
          </a:xfrm>
          <a:prstGeom prst="rect">
            <a:avLst/>
          </a:prstGeom>
          <a:noFill/>
        </p:spPr>
        <p:txBody>
          <a:bodyPr wrap="square" rtlCol="0">
            <a:spAutoFit/>
          </a:bodyPr>
          <a:lstStyle/>
          <a:p>
            <a:r>
              <a:rPr lang="en-US" sz="2400" dirty="0"/>
              <a:t>“</a:t>
            </a:r>
            <a:r>
              <a:rPr lang="en-US" sz="2400" b="1" dirty="0"/>
              <a:t>In vision her eyes were open</a:t>
            </a:r>
            <a:r>
              <a:rPr lang="en-US" sz="2400" dirty="0"/>
              <a:t>. </a:t>
            </a:r>
            <a:r>
              <a:rPr lang="en-US" sz="2400" b="1" dirty="0"/>
              <a:t>There was no breath</a:t>
            </a:r>
            <a:r>
              <a:rPr lang="en-US" sz="2400" dirty="0"/>
              <a:t>, but there were graceful movements of the shoulders, arms and hands expressive of what she saw. </a:t>
            </a:r>
            <a:r>
              <a:rPr lang="en-US" sz="2400" b="1" dirty="0"/>
              <a:t>It was impossible for anyone else to move her hands or arms. . . </a:t>
            </a:r>
            <a:r>
              <a:rPr lang="en-US" sz="2400" dirty="0"/>
              <a:t>When the vision ended . . . </a:t>
            </a:r>
            <a:r>
              <a:rPr lang="en-US" sz="2400" b="1" dirty="0"/>
              <a:t>She was then limp and strengthless</a:t>
            </a:r>
            <a:r>
              <a:rPr lang="en-US" sz="2400" dirty="0"/>
              <a:t>.”—Martha </a:t>
            </a:r>
            <a:r>
              <a:rPr lang="en-US" sz="2400" dirty="0" err="1"/>
              <a:t>Amadon</a:t>
            </a:r>
            <a:r>
              <a:rPr lang="en-US" sz="2400" dirty="0"/>
              <a:t>, Notebook Leaflets</a:t>
            </a:r>
            <a:endParaRPr lang="en-US" sz="2400" b="1" dirty="0"/>
          </a:p>
        </p:txBody>
      </p:sp>
      <p:pic>
        <p:nvPicPr>
          <p:cNvPr id="5" name="Picture 4">
            <a:extLst>
              <a:ext uri="{FF2B5EF4-FFF2-40B4-BE49-F238E27FC236}">
                <a16:creationId xmlns:a16="http://schemas.microsoft.com/office/drawing/2014/main" id="{8AA2FEC4-4BAF-4EB0-8C68-8C14002C41B3}"/>
              </a:ext>
            </a:extLst>
          </p:cNvPr>
          <p:cNvPicPr>
            <a:picLocks noChangeAspect="1"/>
          </p:cNvPicPr>
          <p:nvPr/>
        </p:nvPicPr>
        <p:blipFill>
          <a:blip r:embed="rId2"/>
          <a:stretch>
            <a:fillRect/>
          </a:stretch>
        </p:blipFill>
        <p:spPr>
          <a:xfrm>
            <a:off x="166577" y="1714500"/>
            <a:ext cx="6096000" cy="3429000"/>
          </a:xfrm>
          <a:prstGeom prst="rect">
            <a:avLst/>
          </a:prstGeom>
        </p:spPr>
      </p:pic>
    </p:spTree>
    <p:extLst>
      <p:ext uri="{BB962C8B-B14F-4D97-AF65-F5344CB8AC3E}">
        <p14:creationId xmlns:p14="http://schemas.microsoft.com/office/powerpoint/2010/main" val="1231123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A40DE-91B1-4C24-86BA-B224124A89CE}"/>
              </a:ext>
            </a:extLst>
          </p:cNvPr>
          <p:cNvSpPr txBox="1"/>
          <p:nvPr/>
        </p:nvSpPr>
        <p:spPr>
          <a:xfrm>
            <a:off x="170121" y="243512"/>
            <a:ext cx="7495953" cy="6740307"/>
          </a:xfrm>
          <a:prstGeom prst="rect">
            <a:avLst/>
          </a:prstGeom>
          <a:noFill/>
        </p:spPr>
        <p:txBody>
          <a:bodyPr wrap="square" rtlCol="0">
            <a:spAutoFit/>
          </a:bodyPr>
          <a:lstStyle/>
          <a:p>
            <a:r>
              <a:rPr lang="en-US" sz="2400" dirty="0"/>
              <a:t>“June 28, 1857, I saw Sister Ellen G. White in vision for the first time. I was an unbeliever in the visions; but one circumstance among others that I might mention convinced me that her visions were of God. </a:t>
            </a:r>
            <a:r>
              <a:rPr lang="en-US" sz="2400" b="1" dirty="0"/>
              <a:t>To satisfy my mind as to whether she breathed or not, I first put my hand on her chest sufficiently long to know that there was no more </a:t>
            </a:r>
            <a:r>
              <a:rPr lang="en-US" sz="2400" b="1" dirty="0" err="1"/>
              <a:t>heavings</a:t>
            </a:r>
            <a:r>
              <a:rPr lang="en-US" sz="2400" b="1" dirty="0"/>
              <a:t> of the lungs than there would have been had she been a corpse. I then took my hand and placed it over her mouth, pinching her nostrils between my thumb and forefinger, so that it was impossible for her to exhale or inhale air, even if she had desired to do so. I held her thus with my hand about ten minutes, long enough for her to suffocate under ordinary circumstances; she was not in the least affected by this ordeal. Since witnessing this wonderful phenomenon, I have not once been inclined to doubt the divine origin of her visions</a:t>
            </a:r>
            <a:r>
              <a:rPr lang="en-US" sz="2400" dirty="0"/>
              <a:t>.”—Statement by D.T. </a:t>
            </a:r>
            <a:r>
              <a:rPr lang="en-US" sz="2400" dirty="0" err="1"/>
              <a:t>Bourdeau</a:t>
            </a:r>
            <a:r>
              <a:rPr lang="en-US" sz="2400" dirty="0"/>
              <a:t>, Battle Creek, Michigan, given Feb. 4, 1891</a:t>
            </a:r>
          </a:p>
        </p:txBody>
      </p:sp>
      <p:pic>
        <p:nvPicPr>
          <p:cNvPr id="3" name="Picture 2">
            <a:extLst>
              <a:ext uri="{FF2B5EF4-FFF2-40B4-BE49-F238E27FC236}">
                <a16:creationId xmlns:a16="http://schemas.microsoft.com/office/drawing/2014/main" id="{14E48EF5-BF90-40BA-91BB-B27C1FF6451B}"/>
              </a:ext>
            </a:extLst>
          </p:cNvPr>
          <p:cNvPicPr>
            <a:picLocks noChangeAspect="1"/>
          </p:cNvPicPr>
          <p:nvPr/>
        </p:nvPicPr>
        <p:blipFill>
          <a:blip r:embed="rId2"/>
          <a:stretch>
            <a:fillRect/>
          </a:stretch>
        </p:blipFill>
        <p:spPr>
          <a:xfrm>
            <a:off x="7793443" y="243512"/>
            <a:ext cx="4324341" cy="3185488"/>
          </a:xfrm>
          <a:prstGeom prst="rect">
            <a:avLst/>
          </a:prstGeom>
        </p:spPr>
      </p:pic>
      <p:pic>
        <p:nvPicPr>
          <p:cNvPr id="4" name="Picture 3">
            <a:extLst>
              <a:ext uri="{FF2B5EF4-FFF2-40B4-BE49-F238E27FC236}">
                <a16:creationId xmlns:a16="http://schemas.microsoft.com/office/drawing/2014/main" id="{4F185608-3C38-4C5E-8A42-87FA4C4380F5}"/>
              </a:ext>
            </a:extLst>
          </p:cNvPr>
          <p:cNvPicPr>
            <a:picLocks noChangeAspect="1"/>
          </p:cNvPicPr>
          <p:nvPr/>
        </p:nvPicPr>
        <p:blipFill>
          <a:blip r:embed="rId3"/>
          <a:stretch>
            <a:fillRect/>
          </a:stretch>
        </p:blipFill>
        <p:spPr>
          <a:xfrm>
            <a:off x="8096243" y="3579613"/>
            <a:ext cx="3514509" cy="3150393"/>
          </a:xfrm>
          <a:prstGeom prst="rect">
            <a:avLst/>
          </a:prstGeom>
        </p:spPr>
      </p:pic>
    </p:spTree>
    <p:extLst>
      <p:ext uri="{BB962C8B-B14F-4D97-AF65-F5344CB8AC3E}">
        <p14:creationId xmlns:p14="http://schemas.microsoft.com/office/powerpoint/2010/main" val="592444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FFC2CC-22E4-5F4F-51CF-2CBCBCDD5C4E}"/>
              </a:ext>
            </a:extLst>
          </p:cNvPr>
          <p:cNvSpPr txBox="1"/>
          <p:nvPr/>
        </p:nvSpPr>
        <p:spPr>
          <a:xfrm>
            <a:off x="0" y="736877"/>
            <a:ext cx="12192000" cy="5940088"/>
          </a:xfrm>
          <a:prstGeom prst="rect">
            <a:avLst/>
          </a:prstGeom>
          <a:noFill/>
        </p:spPr>
        <p:txBody>
          <a:bodyPr wrap="square">
            <a:spAutoFit/>
          </a:bodyPr>
          <a:lstStyle/>
          <a:p>
            <a:r>
              <a:rPr lang="en-US" sz="2000" dirty="0"/>
              <a:t>Michigan, May 20, 1853, at a meeting held in Tyrone, Livingston County. “Sister White was in vision about twenty minutes or half an hour. As she went into vision everyone present seemed to feel the power and presence of God, and some of us did indeed feel the Spirit of God resting upon us mightily. We were engaged in prayer and social meeting Sabbath morning at about nine o’clock. Brother White, my father, and Sister White had prayed, and I was praying at the time. There had been no excitement, no demonstrations. We did plead earnestly with God, however, that He would bless the meeting with His presence, and that He would bless the work in Michigan. As Sister White gave that triumphant shout of “Glory! g-l-o-r-y! g-l-o-r-y!” which you have heard her give so often as she goes into vision, Brother White arose and informed the audience that his wife was in vision. </a:t>
            </a:r>
            <a:r>
              <a:rPr lang="en-US" sz="2000" b="1" u="sng" dirty="0"/>
              <a:t>After stating the manner of her visions, and that she did not breathe while in vision, he invited any one who wished to do so to come forward and examine her. Dr. Drummond, a physician, who was also a First-day Adventist preacher, who (before he saw her in vision) had declared her visions to be of mesmeric origin, and that he could give her a vision, stepped forward, and after a thorough examination, turned very pale, and remarked, “She doesn’t breathe!”</a:t>
            </a:r>
            <a:r>
              <a:rPr lang="en-US" sz="2000" dirty="0"/>
              <a:t> I am quite certain that she did not breathe at that time while in vision, nor in any of several others which she has had when I was present. The coming out of the vision was as marked as her going into it. The first indication we had that the vision was ended, was in her again beginning to breathe. She drew her first breath, deep, long, and full, in a manner showing that her lungs had been entirely empty of air. After drawing the first breath, several minutes passed before she drew the second, which filled the lungs precisely as did the first; then a pause of two minutes, and a third inhalation, after which the breathing became natural.”—Merritt. G. Kellogg, MD, Battle Creek, Mich., Dec. 28, 1890; Great Second Advent Movement, p. 206 (quoted in Messenger to the Remnant, pp. 22-23)</a:t>
            </a:r>
          </a:p>
        </p:txBody>
      </p:sp>
      <p:sp>
        <p:nvSpPr>
          <p:cNvPr id="4" name="TextBox 3">
            <a:extLst>
              <a:ext uri="{FF2B5EF4-FFF2-40B4-BE49-F238E27FC236}">
                <a16:creationId xmlns:a16="http://schemas.microsoft.com/office/drawing/2014/main" id="{AC736820-71CD-85E3-0D35-7EE7F1DB53DD}"/>
              </a:ext>
            </a:extLst>
          </p:cNvPr>
          <p:cNvSpPr txBox="1"/>
          <p:nvPr/>
        </p:nvSpPr>
        <p:spPr>
          <a:xfrm>
            <a:off x="891540" y="91440"/>
            <a:ext cx="10195560" cy="584775"/>
          </a:xfrm>
          <a:prstGeom prst="rect">
            <a:avLst/>
          </a:prstGeom>
          <a:noFill/>
        </p:spPr>
        <p:txBody>
          <a:bodyPr wrap="square" rtlCol="0">
            <a:spAutoFit/>
          </a:bodyPr>
          <a:lstStyle/>
          <a:p>
            <a:pPr algn="ctr"/>
            <a:r>
              <a:rPr lang="en-US" sz="3200" dirty="0">
                <a:solidFill>
                  <a:srgbClr val="FF0000"/>
                </a:solidFill>
              </a:rPr>
              <a:t>A Skeptic/Doctor’s Account</a:t>
            </a:r>
          </a:p>
        </p:txBody>
      </p:sp>
    </p:spTree>
    <p:extLst>
      <p:ext uri="{BB962C8B-B14F-4D97-AF65-F5344CB8AC3E}">
        <p14:creationId xmlns:p14="http://schemas.microsoft.com/office/powerpoint/2010/main" val="3875416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BF075-7F0F-1526-17E1-7CA15D7118F0}"/>
              </a:ext>
            </a:extLst>
          </p:cNvPr>
          <p:cNvPicPr>
            <a:picLocks noChangeAspect="1"/>
          </p:cNvPicPr>
          <p:nvPr/>
        </p:nvPicPr>
        <p:blipFill>
          <a:blip r:embed="rId2"/>
          <a:stretch>
            <a:fillRect/>
          </a:stretch>
        </p:blipFill>
        <p:spPr>
          <a:xfrm>
            <a:off x="6565773" y="0"/>
            <a:ext cx="5301234" cy="6858000"/>
          </a:xfrm>
          <a:prstGeom prst="rect">
            <a:avLst/>
          </a:prstGeom>
        </p:spPr>
      </p:pic>
      <p:pic>
        <p:nvPicPr>
          <p:cNvPr id="4" name="Picture 3">
            <a:extLst>
              <a:ext uri="{FF2B5EF4-FFF2-40B4-BE49-F238E27FC236}">
                <a16:creationId xmlns:a16="http://schemas.microsoft.com/office/drawing/2014/main" id="{B3484470-000E-FAAB-0550-20E92ABCB669}"/>
              </a:ext>
            </a:extLst>
          </p:cNvPr>
          <p:cNvPicPr>
            <a:picLocks noChangeAspect="1"/>
          </p:cNvPicPr>
          <p:nvPr/>
        </p:nvPicPr>
        <p:blipFill>
          <a:blip r:embed="rId3"/>
          <a:stretch>
            <a:fillRect/>
          </a:stretch>
        </p:blipFill>
        <p:spPr>
          <a:xfrm>
            <a:off x="316993" y="0"/>
            <a:ext cx="5309235" cy="6858000"/>
          </a:xfrm>
          <a:prstGeom prst="rect">
            <a:avLst/>
          </a:prstGeom>
        </p:spPr>
      </p:pic>
    </p:spTree>
    <p:extLst>
      <p:ext uri="{BB962C8B-B14F-4D97-AF65-F5344CB8AC3E}">
        <p14:creationId xmlns:p14="http://schemas.microsoft.com/office/powerpoint/2010/main" val="2541152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6245-AE0A-44EB-8127-DA68087C17CC}"/>
              </a:ext>
            </a:extLst>
          </p:cNvPr>
          <p:cNvSpPr>
            <a:spLocks noGrp="1"/>
          </p:cNvSpPr>
          <p:nvPr>
            <p:ph type="title"/>
          </p:nvPr>
        </p:nvSpPr>
        <p:spPr>
          <a:xfrm>
            <a:off x="0" y="-195988"/>
            <a:ext cx="10515600" cy="1325563"/>
          </a:xfrm>
        </p:spPr>
        <p:txBody>
          <a:bodyPr/>
          <a:lstStyle/>
          <a:p>
            <a:r>
              <a:rPr lang="en-US" dirty="0">
                <a:solidFill>
                  <a:srgbClr val="C00000"/>
                </a:solidFill>
                <a:latin typeface="Arial Rounded MT Bold" panose="020F0704030504030204" pitchFamily="34" charset="0"/>
              </a:rPr>
              <a:t>Tests Continued…</a:t>
            </a:r>
          </a:p>
        </p:txBody>
      </p:sp>
      <p:sp>
        <p:nvSpPr>
          <p:cNvPr id="3" name="TextBox 2">
            <a:extLst>
              <a:ext uri="{FF2B5EF4-FFF2-40B4-BE49-F238E27FC236}">
                <a16:creationId xmlns:a16="http://schemas.microsoft.com/office/drawing/2014/main" id="{6D1C80FD-56E0-40DD-8302-485A0865726B}"/>
              </a:ext>
            </a:extLst>
          </p:cNvPr>
          <p:cNvSpPr txBox="1"/>
          <p:nvPr/>
        </p:nvSpPr>
        <p:spPr>
          <a:xfrm>
            <a:off x="311727" y="817849"/>
            <a:ext cx="4848297" cy="3539430"/>
          </a:xfrm>
          <a:prstGeom prst="rect">
            <a:avLst/>
          </a:prstGeom>
          <a:noFill/>
        </p:spPr>
        <p:txBody>
          <a:bodyPr wrap="square" rtlCol="0">
            <a:spAutoFit/>
          </a:bodyPr>
          <a:lstStyle/>
          <a:p>
            <a:r>
              <a:rPr lang="en-US" sz="2800" dirty="0"/>
              <a:t>They will NOT contradict the Bible or the Law of God</a:t>
            </a:r>
          </a:p>
          <a:p>
            <a:endParaRPr lang="en-US" sz="2800" dirty="0"/>
          </a:p>
          <a:p>
            <a:r>
              <a:rPr lang="en-US" sz="2800" dirty="0"/>
              <a:t>Is. 8:20 “</a:t>
            </a:r>
            <a:r>
              <a:rPr lang="en-US" sz="2800" b="1" u="sng" dirty="0"/>
              <a:t>To the law and to the testimony: if they speak not according to this word, it is because there is no light in them</a:t>
            </a:r>
            <a:r>
              <a:rPr lang="en-US" sz="2800" dirty="0"/>
              <a:t>.”</a:t>
            </a:r>
            <a:endParaRPr lang="en-US" sz="2800" b="1" dirty="0"/>
          </a:p>
        </p:txBody>
      </p:sp>
      <p:sp>
        <p:nvSpPr>
          <p:cNvPr id="6" name="Rectangle 5">
            <a:extLst>
              <a:ext uri="{FF2B5EF4-FFF2-40B4-BE49-F238E27FC236}">
                <a16:creationId xmlns:a16="http://schemas.microsoft.com/office/drawing/2014/main" id="{6EBA1031-E9CB-4753-8B36-C07335F11640}"/>
              </a:ext>
            </a:extLst>
          </p:cNvPr>
          <p:cNvSpPr/>
          <p:nvPr/>
        </p:nvSpPr>
        <p:spPr>
          <a:xfrm>
            <a:off x="5798128" y="817849"/>
            <a:ext cx="5881254" cy="5262979"/>
          </a:xfrm>
          <a:prstGeom prst="rect">
            <a:avLst/>
          </a:prstGeom>
        </p:spPr>
        <p:txBody>
          <a:bodyPr wrap="square">
            <a:spAutoFit/>
          </a:bodyPr>
          <a:lstStyle/>
          <a:p>
            <a:r>
              <a:rPr lang="en-US" sz="2400" dirty="0">
                <a:latin typeface="Arial, Helvetica, sans-serif"/>
              </a:rPr>
              <a:t>“</a:t>
            </a:r>
            <a:r>
              <a:rPr lang="en-US" sz="2400" b="1" dirty="0">
                <a:latin typeface="Arial, Helvetica, sans-serif"/>
              </a:rPr>
              <a:t>The people of God are directed to the Scriptures as their safeguard against the influence of false teachers and the delusive power of spirits of darkness</a:t>
            </a:r>
            <a:r>
              <a:rPr lang="en-US" sz="2400" dirty="0">
                <a:latin typeface="Arial, Helvetica, sans-serif"/>
              </a:rPr>
              <a:t>. . . </a:t>
            </a:r>
            <a:r>
              <a:rPr lang="en-US" sz="2400" b="1" dirty="0">
                <a:latin typeface="Arial, Helvetica, sans-serif"/>
              </a:rPr>
              <a:t>The last great delusion is soon to open before us. Antichrist is to perform his marvelous works in our sight. So closely will the counterfeit resemble the true that it will be impossible to distinguish between them except by the Holy Scriptures</a:t>
            </a:r>
            <a:r>
              <a:rPr lang="en-US" sz="2400" dirty="0">
                <a:latin typeface="Arial, Helvetica, sans-serif"/>
              </a:rPr>
              <a:t>. By their testimony every statement and every miracle must be tested.”—Great Controversy, 593 </a:t>
            </a:r>
            <a:endParaRPr lang="en-US" sz="2400" dirty="0"/>
          </a:p>
        </p:txBody>
      </p:sp>
      <p:pic>
        <p:nvPicPr>
          <p:cNvPr id="7" name="Picture 6">
            <a:extLst>
              <a:ext uri="{FF2B5EF4-FFF2-40B4-BE49-F238E27FC236}">
                <a16:creationId xmlns:a16="http://schemas.microsoft.com/office/drawing/2014/main" id="{C3A5066A-302E-4B9E-9F87-364360F73941}"/>
              </a:ext>
            </a:extLst>
          </p:cNvPr>
          <p:cNvPicPr>
            <a:picLocks noChangeAspect="1"/>
          </p:cNvPicPr>
          <p:nvPr/>
        </p:nvPicPr>
        <p:blipFill rotWithShape="1">
          <a:blip r:embed="rId2"/>
          <a:srcRect b="36492"/>
          <a:stretch/>
        </p:blipFill>
        <p:spPr>
          <a:xfrm>
            <a:off x="97776" y="4546889"/>
            <a:ext cx="4848297" cy="2311111"/>
          </a:xfrm>
          <a:prstGeom prst="rect">
            <a:avLst/>
          </a:prstGeom>
        </p:spPr>
      </p:pic>
    </p:spTree>
    <p:extLst>
      <p:ext uri="{BB962C8B-B14F-4D97-AF65-F5344CB8AC3E}">
        <p14:creationId xmlns:p14="http://schemas.microsoft.com/office/powerpoint/2010/main" val="104671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D6E3C1-2702-46AD-8034-1FCA31C9627E}"/>
              </a:ext>
            </a:extLst>
          </p:cNvPr>
          <p:cNvPicPr>
            <a:picLocks noChangeAspect="1"/>
          </p:cNvPicPr>
          <p:nvPr/>
        </p:nvPicPr>
        <p:blipFill>
          <a:blip r:embed="rId2"/>
          <a:stretch>
            <a:fillRect/>
          </a:stretch>
        </p:blipFill>
        <p:spPr>
          <a:xfrm>
            <a:off x="7155046" y="242103"/>
            <a:ext cx="4356306" cy="5660986"/>
          </a:xfrm>
          <a:prstGeom prst="rect">
            <a:avLst/>
          </a:prstGeom>
        </p:spPr>
      </p:pic>
      <p:sp>
        <p:nvSpPr>
          <p:cNvPr id="4" name="TextBox 3">
            <a:extLst>
              <a:ext uri="{FF2B5EF4-FFF2-40B4-BE49-F238E27FC236}">
                <a16:creationId xmlns:a16="http://schemas.microsoft.com/office/drawing/2014/main" id="{628615E9-F615-43B9-8F4A-D90D1C3783D7}"/>
              </a:ext>
            </a:extLst>
          </p:cNvPr>
          <p:cNvSpPr txBox="1"/>
          <p:nvPr/>
        </p:nvSpPr>
        <p:spPr>
          <a:xfrm>
            <a:off x="6698096" y="6126263"/>
            <a:ext cx="527020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Dudley M. </a:t>
            </a:r>
            <a:r>
              <a:rPr lang="en-US" sz="2800" b="1" dirty="0" err="1">
                <a:effectLst>
                  <a:outerShdw blurRad="38100" dist="38100" dir="2700000" algn="tl">
                    <a:srgbClr val="000000">
                      <a:alpha val="43137"/>
                    </a:srgbClr>
                  </a:outerShdw>
                </a:effectLst>
              </a:rPr>
              <a:t>Canright</a:t>
            </a:r>
            <a:r>
              <a:rPr lang="en-US" sz="2800" b="1" dirty="0">
                <a:effectLst>
                  <a:outerShdw blurRad="38100" dist="38100" dir="2700000" algn="tl">
                    <a:srgbClr val="000000">
                      <a:alpha val="43137"/>
                    </a:srgbClr>
                  </a:outerShdw>
                </a:effectLst>
              </a:rPr>
              <a:t> (1840-1919)</a:t>
            </a:r>
          </a:p>
        </p:txBody>
      </p:sp>
      <p:sp>
        <p:nvSpPr>
          <p:cNvPr id="5" name="Title 1">
            <a:extLst>
              <a:ext uri="{FF2B5EF4-FFF2-40B4-BE49-F238E27FC236}">
                <a16:creationId xmlns:a16="http://schemas.microsoft.com/office/drawing/2014/main" id="{11E6FD8D-582E-4B12-8AD6-5CCEB337CFFF}"/>
              </a:ext>
            </a:extLst>
          </p:cNvPr>
          <p:cNvSpPr>
            <a:spLocks noGrp="1"/>
          </p:cNvSpPr>
          <p:nvPr>
            <p:ph type="title"/>
          </p:nvPr>
        </p:nvSpPr>
        <p:spPr>
          <a:xfrm>
            <a:off x="838200" y="-198400"/>
            <a:ext cx="10515600" cy="1325563"/>
          </a:xfrm>
        </p:spPr>
        <p:txBody>
          <a:bodyPr/>
          <a:lstStyle/>
          <a:p>
            <a:r>
              <a:rPr lang="en-US" b="1" i="1" u="sng" dirty="0">
                <a:solidFill>
                  <a:srgbClr val="FF0000"/>
                </a:solidFill>
                <a:effectLst>
                  <a:outerShdw blurRad="38100" dist="38100" dir="2700000" algn="tl">
                    <a:srgbClr val="000000">
                      <a:alpha val="43137"/>
                    </a:srgbClr>
                  </a:outerShdw>
                </a:effectLst>
              </a:rPr>
              <a:t>What About the Critics???</a:t>
            </a:r>
          </a:p>
        </p:txBody>
      </p:sp>
      <p:sp>
        <p:nvSpPr>
          <p:cNvPr id="6" name="TextBox 5">
            <a:extLst>
              <a:ext uri="{FF2B5EF4-FFF2-40B4-BE49-F238E27FC236}">
                <a16:creationId xmlns:a16="http://schemas.microsoft.com/office/drawing/2014/main" id="{39CD865C-9799-48F7-AB7E-1B394C21DC95}"/>
              </a:ext>
            </a:extLst>
          </p:cNvPr>
          <p:cNvSpPr txBox="1"/>
          <p:nvPr/>
        </p:nvSpPr>
        <p:spPr>
          <a:xfrm>
            <a:off x="318769" y="858348"/>
            <a:ext cx="6422065" cy="5632311"/>
          </a:xfrm>
          <a:prstGeom prst="rect">
            <a:avLst/>
          </a:prstGeom>
          <a:noFill/>
        </p:spPr>
        <p:txBody>
          <a:bodyPr wrap="square" rtlCol="0">
            <a:spAutoFit/>
          </a:bodyPr>
          <a:lstStyle/>
          <a:p>
            <a:r>
              <a:rPr lang="en-US" sz="2400" b="1" dirty="0"/>
              <a:t>BEFORE:</a:t>
            </a:r>
          </a:p>
          <a:p>
            <a:r>
              <a:rPr lang="en-US" sz="2400" dirty="0"/>
              <a:t>“One thing I have remarked, and that is, that the most bitter opponents of the visions of Sister White </a:t>
            </a:r>
            <a:r>
              <a:rPr lang="en-US" sz="2400" b="1" dirty="0"/>
              <a:t>admit that she is a Christian</a:t>
            </a:r>
            <a:r>
              <a:rPr lang="en-US" sz="2400" dirty="0"/>
              <a:t>. How they can make this admission is more than I know. They try to fix it up by saying that she is deceived. They are not able to put their finger upon a single stain in all her life, nor an immoral sentence in all her writings. </a:t>
            </a:r>
            <a:r>
              <a:rPr lang="en-US" sz="2400" b="1" dirty="0"/>
              <a:t>They have to admit that much of her writings are excellent, and whoever would live out all she says would be a good Christian, sure of Heaven. This is passing strange if she is a tool of the devil, inspired by Satan, or if her writings are immoral or the vagaries of her own mind</a:t>
            </a:r>
            <a:r>
              <a:rPr lang="en-US" sz="2400" dirty="0"/>
              <a:t>.”—R&amp;H, April 26, 1877.</a:t>
            </a:r>
          </a:p>
        </p:txBody>
      </p:sp>
    </p:spTree>
    <p:extLst>
      <p:ext uri="{BB962C8B-B14F-4D97-AF65-F5344CB8AC3E}">
        <p14:creationId xmlns:p14="http://schemas.microsoft.com/office/powerpoint/2010/main" val="3609981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342A7-CFBA-4299-B6FB-64D88DE9D124}"/>
              </a:ext>
            </a:extLst>
          </p:cNvPr>
          <p:cNvSpPr txBox="1"/>
          <p:nvPr/>
        </p:nvSpPr>
        <p:spPr>
          <a:xfrm>
            <a:off x="212651" y="882502"/>
            <a:ext cx="6496493" cy="5262979"/>
          </a:xfrm>
          <a:prstGeom prst="rect">
            <a:avLst/>
          </a:prstGeom>
          <a:noFill/>
        </p:spPr>
        <p:txBody>
          <a:bodyPr wrap="square" rtlCol="0">
            <a:spAutoFit/>
          </a:bodyPr>
          <a:lstStyle/>
          <a:p>
            <a:r>
              <a:rPr lang="en-US" sz="2400" dirty="0"/>
              <a:t>“That she is not inspired is plainly shown by many facts. </a:t>
            </a:r>
            <a:r>
              <a:rPr lang="en-US" sz="2400" b="1" dirty="0"/>
              <a:t>She has never wrought a single miracle</a:t>
            </a:r>
            <a:r>
              <a:rPr lang="en-US" sz="2400" dirty="0"/>
              <a:t>. The old prophets and the apostles wrought miracles freely, to prove that God had sent them. In all these seventy years, in all her forty volumes, </a:t>
            </a:r>
            <a:r>
              <a:rPr lang="en-US" sz="2400" b="1" dirty="0"/>
              <a:t>not a single prediction has she ever made that has come to pass</a:t>
            </a:r>
            <a:r>
              <a:rPr lang="en-US" sz="2400" dirty="0"/>
              <a:t>. This is astonishing, considering that she dwells almost wholly in predictions. It seems as though she ought to have blundered into many things which could afterward be construed into a fulfilled prophecy. </a:t>
            </a:r>
            <a:r>
              <a:rPr lang="en-US" sz="2400" b="1" dirty="0"/>
              <a:t>But not one can be found</a:t>
            </a:r>
            <a:r>
              <a:rPr lang="en-US" sz="2400" dirty="0"/>
              <a:t>. </a:t>
            </a:r>
            <a:r>
              <a:rPr lang="en-US" sz="2400" b="1" u="sng" dirty="0"/>
              <a:t>This shows how wild and utterly wrong her theories have been</a:t>
            </a:r>
            <a:r>
              <a:rPr lang="en-US" sz="2400" dirty="0"/>
              <a:t>.”—Dudley </a:t>
            </a:r>
            <a:r>
              <a:rPr lang="en-US" sz="2400" dirty="0" err="1"/>
              <a:t>Canright</a:t>
            </a:r>
            <a:r>
              <a:rPr lang="en-US" sz="2400" dirty="0"/>
              <a:t>, Seventh-day Adventism Renounced, p. 138</a:t>
            </a:r>
          </a:p>
        </p:txBody>
      </p:sp>
      <p:pic>
        <p:nvPicPr>
          <p:cNvPr id="7" name="Picture 6">
            <a:extLst>
              <a:ext uri="{FF2B5EF4-FFF2-40B4-BE49-F238E27FC236}">
                <a16:creationId xmlns:a16="http://schemas.microsoft.com/office/drawing/2014/main" id="{07D71021-8DE0-4268-811F-2BE3F90B7213}"/>
              </a:ext>
            </a:extLst>
          </p:cNvPr>
          <p:cNvPicPr>
            <a:picLocks noChangeAspect="1"/>
          </p:cNvPicPr>
          <p:nvPr/>
        </p:nvPicPr>
        <p:blipFill>
          <a:blip r:embed="rId2"/>
          <a:stretch>
            <a:fillRect/>
          </a:stretch>
        </p:blipFill>
        <p:spPr>
          <a:xfrm rot="448002">
            <a:off x="7334693" y="338197"/>
            <a:ext cx="3968851" cy="6420599"/>
          </a:xfrm>
          <a:prstGeom prst="rect">
            <a:avLst/>
          </a:prstGeom>
        </p:spPr>
      </p:pic>
      <p:sp>
        <p:nvSpPr>
          <p:cNvPr id="10" name="TextBox 9">
            <a:extLst>
              <a:ext uri="{FF2B5EF4-FFF2-40B4-BE49-F238E27FC236}">
                <a16:creationId xmlns:a16="http://schemas.microsoft.com/office/drawing/2014/main" id="{6C7966EB-3A59-419C-9FEF-90E6612376F3}"/>
              </a:ext>
            </a:extLst>
          </p:cNvPr>
          <p:cNvSpPr txBox="1"/>
          <p:nvPr/>
        </p:nvSpPr>
        <p:spPr>
          <a:xfrm>
            <a:off x="329608" y="149707"/>
            <a:ext cx="5422605" cy="523220"/>
          </a:xfrm>
          <a:prstGeom prst="rect">
            <a:avLst/>
          </a:prstGeom>
          <a:noFill/>
        </p:spPr>
        <p:txBody>
          <a:bodyPr wrap="square" rtlCol="0">
            <a:spAutoFit/>
          </a:bodyPr>
          <a:lstStyle/>
          <a:p>
            <a:r>
              <a:rPr lang="en-US" sz="2800" b="1" dirty="0"/>
              <a:t>AFTER:</a:t>
            </a:r>
          </a:p>
        </p:txBody>
      </p:sp>
    </p:spTree>
    <p:extLst>
      <p:ext uri="{BB962C8B-B14F-4D97-AF65-F5344CB8AC3E}">
        <p14:creationId xmlns:p14="http://schemas.microsoft.com/office/powerpoint/2010/main" val="2681713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68D39-B710-4FFE-BBF3-F97320C87388}"/>
              </a:ext>
            </a:extLst>
          </p:cNvPr>
          <p:cNvPicPr>
            <a:picLocks noChangeAspect="1"/>
          </p:cNvPicPr>
          <p:nvPr/>
        </p:nvPicPr>
        <p:blipFill>
          <a:blip r:embed="rId2"/>
          <a:stretch>
            <a:fillRect/>
          </a:stretch>
        </p:blipFill>
        <p:spPr>
          <a:xfrm>
            <a:off x="2169042" y="5316"/>
            <a:ext cx="7620000" cy="4286250"/>
          </a:xfrm>
          <a:prstGeom prst="rect">
            <a:avLst/>
          </a:prstGeom>
        </p:spPr>
      </p:pic>
      <p:sp>
        <p:nvSpPr>
          <p:cNvPr id="5" name="TextBox 4">
            <a:extLst>
              <a:ext uri="{FF2B5EF4-FFF2-40B4-BE49-F238E27FC236}">
                <a16:creationId xmlns:a16="http://schemas.microsoft.com/office/drawing/2014/main" id="{64B7D0AB-909F-4F0C-BC93-15A3CB12B7E4}"/>
              </a:ext>
            </a:extLst>
          </p:cNvPr>
          <p:cNvSpPr txBox="1"/>
          <p:nvPr/>
        </p:nvSpPr>
        <p:spPr>
          <a:xfrm>
            <a:off x="861237" y="4497572"/>
            <a:ext cx="10111563" cy="1815882"/>
          </a:xfrm>
          <a:prstGeom prst="rect">
            <a:avLst/>
          </a:prstGeom>
          <a:noFill/>
        </p:spPr>
        <p:txBody>
          <a:bodyPr wrap="square" rtlCol="0">
            <a:spAutoFit/>
          </a:bodyPr>
          <a:lstStyle/>
          <a:p>
            <a:r>
              <a:rPr lang="en-US" sz="2800" dirty="0">
                <a:solidFill>
                  <a:srgbClr val="002060"/>
                </a:solidFill>
              </a:rPr>
              <a:t>“My brother [Dudley M. </a:t>
            </a:r>
            <a:r>
              <a:rPr lang="en-US" sz="2800" dirty="0" err="1">
                <a:solidFill>
                  <a:srgbClr val="002060"/>
                </a:solidFill>
              </a:rPr>
              <a:t>Canright</a:t>
            </a:r>
            <a:r>
              <a:rPr lang="en-US" sz="2800" dirty="0">
                <a:solidFill>
                  <a:srgbClr val="002060"/>
                </a:solidFill>
              </a:rPr>
              <a:t>] rested his hand upon the side of the casket, and with tears rolling down his cheeks, he said brokenly ‘</a:t>
            </a:r>
            <a:r>
              <a:rPr lang="en-US" sz="2800" b="1" u="sng" dirty="0">
                <a:solidFill>
                  <a:srgbClr val="002060"/>
                </a:solidFill>
              </a:rPr>
              <a:t>There is a noble Christian woman gone</a:t>
            </a:r>
            <a:r>
              <a:rPr lang="en-US" sz="2800" dirty="0">
                <a:solidFill>
                  <a:srgbClr val="002060"/>
                </a:solidFill>
              </a:rPr>
              <a:t>.’”—WA Spicer, The Spirit of Prophecy in the Advent Movement, p. 127</a:t>
            </a:r>
          </a:p>
        </p:txBody>
      </p:sp>
    </p:spTree>
    <p:extLst>
      <p:ext uri="{BB962C8B-B14F-4D97-AF65-F5344CB8AC3E}">
        <p14:creationId xmlns:p14="http://schemas.microsoft.com/office/powerpoint/2010/main" val="1098735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5D02-71D8-4CC6-873B-262761759D05}"/>
              </a:ext>
            </a:extLst>
          </p:cNvPr>
          <p:cNvSpPr>
            <a:spLocks noGrp="1"/>
          </p:cNvSpPr>
          <p:nvPr>
            <p:ph type="title"/>
          </p:nvPr>
        </p:nvSpPr>
        <p:spPr>
          <a:xfrm>
            <a:off x="838200" y="-262196"/>
            <a:ext cx="10515600" cy="1325563"/>
          </a:xfrm>
        </p:spPr>
        <p:txBody>
          <a:bodyPr/>
          <a:lstStyle/>
          <a:p>
            <a:r>
              <a:rPr lang="en-US" dirty="0"/>
              <a:t>For The Others…</a:t>
            </a:r>
          </a:p>
        </p:txBody>
      </p:sp>
      <p:pic>
        <p:nvPicPr>
          <p:cNvPr id="4" name="Picture 3">
            <a:extLst>
              <a:ext uri="{FF2B5EF4-FFF2-40B4-BE49-F238E27FC236}">
                <a16:creationId xmlns:a16="http://schemas.microsoft.com/office/drawing/2014/main" id="{BF29DCA5-99B3-4024-BCE3-1ED9C070A0F4}"/>
              </a:ext>
            </a:extLst>
          </p:cNvPr>
          <p:cNvPicPr>
            <a:picLocks noChangeAspect="1"/>
          </p:cNvPicPr>
          <p:nvPr/>
        </p:nvPicPr>
        <p:blipFill>
          <a:blip r:embed="rId2"/>
          <a:stretch>
            <a:fillRect/>
          </a:stretch>
        </p:blipFill>
        <p:spPr>
          <a:xfrm rot="20655107">
            <a:off x="523634" y="914401"/>
            <a:ext cx="2150423" cy="3212758"/>
          </a:xfrm>
          <a:prstGeom prst="rect">
            <a:avLst/>
          </a:prstGeom>
        </p:spPr>
      </p:pic>
      <p:pic>
        <p:nvPicPr>
          <p:cNvPr id="5" name="Picture 4">
            <a:extLst>
              <a:ext uri="{FF2B5EF4-FFF2-40B4-BE49-F238E27FC236}">
                <a16:creationId xmlns:a16="http://schemas.microsoft.com/office/drawing/2014/main" id="{C83E7CD5-A76B-46C2-8652-D17BE1FA9983}"/>
              </a:ext>
            </a:extLst>
          </p:cNvPr>
          <p:cNvPicPr>
            <a:picLocks noChangeAspect="1"/>
          </p:cNvPicPr>
          <p:nvPr/>
        </p:nvPicPr>
        <p:blipFill>
          <a:blip r:embed="rId3"/>
          <a:stretch>
            <a:fillRect/>
          </a:stretch>
        </p:blipFill>
        <p:spPr>
          <a:xfrm>
            <a:off x="2332058" y="1135137"/>
            <a:ext cx="2417662" cy="3223549"/>
          </a:xfrm>
          <a:prstGeom prst="rect">
            <a:avLst/>
          </a:prstGeom>
        </p:spPr>
      </p:pic>
      <p:pic>
        <p:nvPicPr>
          <p:cNvPr id="6" name="Picture 5">
            <a:extLst>
              <a:ext uri="{FF2B5EF4-FFF2-40B4-BE49-F238E27FC236}">
                <a16:creationId xmlns:a16="http://schemas.microsoft.com/office/drawing/2014/main" id="{CD6E7ED3-2397-4C7D-96CE-2DECED028AA8}"/>
              </a:ext>
            </a:extLst>
          </p:cNvPr>
          <p:cNvPicPr>
            <a:picLocks noChangeAspect="1"/>
          </p:cNvPicPr>
          <p:nvPr/>
        </p:nvPicPr>
        <p:blipFill>
          <a:blip r:embed="rId4"/>
          <a:stretch>
            <a:fillRect/>
          </a:stretch>
        </p:blipFill>
        <p:spPr>
          <a:xfrm rot="18691960">
            <a:off x="824782" y="3973314"/>
            <a:ext cx="1775700" cy="2660884"/>
          </a:xfrm>
          <a:prstGeom prst="rect">
            <a:avLst/>
          </a:prstGeom>
        </p:spPr>
      </p:pic>
      <p:pic>
        <p:nvPicPr>
          <p:cNvPr id="7" name="Picture 6">
            <a:extLst>
              <a:ext uri="{FF2B5EF4-FFF2-40B4-BE49-F238E27FC236}">
                <a16:creationId xmlns:a16="http://schemas.microsoft.com/office/drawing/2014/main" id="{093B51F0-E4E3-4B8F-BA2F-F5C302D0592E}"/>
              </a:ext>
            </a:extLst>
          </p:cNvPr>
          <p:cNvPicPr>
            <a:picLocks noChangeAspect="1"/>
          </p:cNvPicPr>
          <p:nvPr/>
        </p:nvPicPr>
        <p:blipFill>
          <a:blip r:embed="rId5"/>
          <a:stretch>
            <a:fillRect/>
          </a:stretch>
        </p:blipFill>
        <p:spPr>
          <a:xfrm rot="3772132">
            <a:off x="3003674" y="3698257"/>
            <a:ext cx="2039630" cy="3093542"/>
          </a:xfrm>
          <a:prstGeom prst="rect">
            <a:avLst/>
          </a:prstGeom>
        </p:spPr>
      </p:pic>
      <p:pic>
        <p:nvPicPr>
          <p:cNvPr id="8" name="Picture 7">
            <a:extLst>
              <a:ext uri="{FF2B5EF4-FFF2-40B4-BE49-F238E27FC236}">
                <a16:creationId xmlns:a16="http://schemas.microsoft.com/office/drawing/2014/main" id="{AC3ABEBB-E814-42A5-A3C1-095C8C2B419A}"/>
              </a:ext>
            </a:extLst>
          </p:cNvPr>
          <p:cNvPicPr>
            <a:picLocks noChangeAspect="1"/>
          </p:cNvPicPr>
          <p:nvPr/>
        </p:nvPicPr>
        <p:blipFill>
          <a:blip r:embed="rId6"/>
          <a:stretch>
            <a:fillRect/>
          </a:stretch>
        </p:blipFill>
        <p:spPr>
          <a:xfrm rot="890370">
            <a:off x="4529761" y="823712"/>
            <a:ext cx="1943100" cy="3048000"/>
          </a:xfrm>
          <a:prstGeom prst="rect">
            <a:avLst/>
          </a:prstGeom>
        </p:spPr>
      </p:pic>
      <p:sp>
        <p:nvSpPr>
          <p:cNvPr id="9" name="Rectangle 8">
            <a:extLst>
              <a:ext uri="{FF2B5EF4-FFF2-40B4-BE49-F238E27FC236}">
                <a16:creationId xmlns:a16="http://schemas.microsoft.com/office/drawing/2014/main" id="{8756F69B-4A55-4845-B9A9-147BBCFE4441}"/>
              </a:ext>
            </a:extLst>
          </p:cNvPr>
          <p:cNvSpPr/>
          <p:nvPr/>
        </p:nvSpPr>
        <p:spPr>
          <a:xfrm>
            <a:off x="6830773" y="797510"/>
            <a:ext cx="5361227" cy="5262979"/>
          </a:xfrm>
          <a:prstGeom prst="rect">
            <a:avLst/>
          </a:prstGeom>
        </p:spPr>
        <p:txBody>
          <a:bodyPr wrap="square">
            <a:spAutoFit/>
          </a:bodyPr>
          <a:lstStyle/>
          <a:p>
            <a:r>
              <a:rPr lang="en-US" sz="2400" dirty="0">
                <a:solidFill>
                  <a:srgbClr val="FF0000"/>
                </a:solidFill>
              </a:rPr>
              <a:t>John 15:18-20 “If the world hate you, ye know that it hated me before it hated you. If ye were of the world, the world would love his own: but </a:t>
            </a:r>
            <a:r>
              <a:rPr lang="en-US" sz="2400" b="1" u="sng" dirty="0">
                <a:solidFill>
                  <a:srgbClr val="FF0000"/>
                </a:solidFill>
              </a:rPr>
              <a:t>because ye are not of the world, but I have chosen you out of the world, therefore the world </a:t>
            </a:r>
            <a:r>
              <a:rPr lang="en-US" sz="2400" b="1" u="sng" dirty="0" err="1">
                <a:solidFill>
                  <a:srgbClr val="FF0000"/>
                </a:solidFill>
              </a:rPr>
              <a:t>hateth</a:t>
            </a:r>
            <a:r>
              <a:rPr lang="en-US" sz="2400" b="1" u="sng" dirty="0">
                <a:solidFill>
                  <a:srgbClr val="FF0000"/>
                </a:solidFill>
              </a:rPr>
              <a:t> you</a:t>
            </a:r>
            <a:r>
              <a:rPr lang="en-US" sz="2400" dirty="0">
                <a:solidFill>
                  <a:srgbClr val="FF0000"/>
                </a:solidFill>
              </a:rPr>
              <a:t>. Remember the word that I said unto you, The servant is not greater than his lord. If they have persecuted me, they will also persecute you; if they have kept my saying, they will keep yours also.”</a:t>
            </a:r>
          </a:p>
          <a:p>
            <a:endParaRPr lang="en-US" sz="2400" dirty="0">
              <a:solidFill>
                <a:srgbClr val="FF0000"/>
              </a:solidFill>
            </a:endParaRPr>
          </a:p>
          <a:p>
            <a:r>
              <a:rPr lang="en-US" sz="2400" dirty="0">
                <a:solidFill>
                  <a:srgbClr val="FF0000"/>
                </a:solidFill>
              </a:rPr>
              <a:t>How were the other prophets treated? Jesus? What about women’s suffrage?</a:t>
            </a:r>
          </a:p>
        </p:txBody>
      </p:sp>
    </p:spTree>
    <p:extLst>
      <p:ext uri="{BB962C8B-B14F-4D97-AF65-F5344CB8AC3E}">
        <p14:creationId xmlns:p14="http://schemas.microsoft.com/office/powerpoint/2010/main" val="1170007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56B6B-61FB-490A-A40D-96FE91ED1949}"/>
              </a:ext>
            </a:extLst>
          </p:cNvPr>
          <p:cNvSpPr>
            <a:spLocks noGrp="1"/>
          </p:cNvSpPr>
          <p:nvPr>
            <p:ph type="title"/>
          </p:nvPr>
        </p:nvSpPr>
        <p:spPr>
          <a:xfrm>
            <a:off x="838200" y="0"/>
            <a:ext cx="10515600" cy="1325563"/>
          </a:xfrm>
        </p:spPr>
        <p:txBody>
          <a:bodyPr/>
          <a:lstStyle/>
          <a:p>
            <a:r>
              <a:rPr lang="en-US" dirty="0">
                <a:solidFill>
                  <a:srgbClr val="FF0000"/>
                </a:solidFill>
                <a:latin typeface="Berlin Sans FB Demi" panose="020E0802020502020306" pitchFamily="34" charset="0"/>
              </a:rPr>
              <a:t>Will We Listen to God’s Last Day Council?</a:t>
            </a:r>
          </a:p>
        </p:txBody>
      </p:sp>
      <p:sp>
        <p:nvSpPr>
          <p:cNvPr id="3" name="Rectangle 2">
            <a:extLst>
              <a:ext uri="{FF2B5EF4-FFF2-40B4-BE49-F238E27FC236}">
                <a16:creationId xmlns:a16="http://schemas.microsoft.com/office/drawing/2014/main" id="{9B490567-058C-45C5-AADE-3E944E46B9D0}"/>
              </a:ext>
            </a:extLst>
          </p:cNvPr>
          <p:cNvSpPr/>
          <p:nvPr/>
        </p:nvSpPr>
        <p:spPr>
          <a:xfrm>
            <a:off x="561109" y="1582341"/>
            <a:ext cx="11118273" cy="4401205"/>
          </a:xfrm>
          <a:prstGeom prst="rect">
            <a:avLst/>
          </a:prstGeom>
        </p:spPr>
        <p:txBody>
          <a:bodyPr wrap="square">
            <a:spAutoFit/>
          </a:bodyPr>
          <a:lstStyle/>
          <a:p>
            <a:r>
              <a:rPr lang="en-US" sz="2800" b="1" dirty="0"/>
              <a:t>“</a:t>
            </a:r>
            <a:r>
              <a:rPr lang="en-US" sz="2800" dirty="0"/>
              <a:t>How many have read carefully </a:t>
            </a:r>
            <a:r>
              <a:rPr lang="en-US" sz="2800" i="1" dirty="0"/>
              <a:t>Patriarchs and Prophets</a:t>
            </a:r>
            <a:r>
              <a:rPr lang="en-US" sz="2800" dirty="0"/>
              <a:t>, </a:t>
            </a:r>
            <a:r>
              <a:rPr lang="en-US" sz="2800" i="1" dirty="0"/>
              <a:t>The Great Controversy</a:t>
            </a:r>
            <a:r>
              <a:rPr lang="en-US" sz="2800" dirty="0"/>
              <a:t>, and </a:t>
            </a:r>
            <a:r>
              <a:rPr lang="en-US" sz="2800" i="1" dirty="0"/>
              <a:t>The Desire of Ages</a:t>
            </a:r>
            <a:r>
              <a:rPr lang="en-US" sz="2800" dirty="0"/>
              <a:t>? I wish all to understand that my confidence in the light that God has given stands firm, because I know that the </a:t>
            </a:r>
            <a:r>
              <a:rPr lang="en-US" sz="2800" b="1" dirty="0"/>
              <a:t>Holy Spirit's power magnified the truth, and made it honorable</a:t>
            </a:r>
            <a:r>
              <a:rPr lang="en-US" sz="2800" dirty="0"/>
              <a:t>, saying: “This is the way, walk ye in it.” </a:t>
            </a:r>
            <a:r>
              <a:rPr lang="en-US" sz="2800" b="1" dirty="0"/>
              <a:t>In my books, the truth is stated, barricaded by a “Thus saith the Lord.”</a:t>
            </a:r>
            <a:r>
              <a:rPr lang="en-US" sz="2800" dirty="0"/>
              <a:t> The Holy Spirit traced these truths upon my heart and mind as indelibly as the law was traced by the finger of God, upon the tables of stone, which are now in the ark, to be brought forth in that great day when sentence will be pronounced against every evil, seducing science produced by the father of lies.”—Letter 90, 1906</a:t>
            </a:r>
          </a:p>
        </p:txBody>
      </p:sp>
    </p:spTree>
    <p:extLst>
      <p:ext uri="{BB962C8B-B14F-4D97-AF65-F5344CB8AC3E}">
        <p14:creationId xmlns:p14="http://schemas.microsoft.com/office/powerpoint/2010/main" val="2095853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BD31E-7367-4C03-BE78-F7E754B20E16}"/>
              </a:ext>
            </a:extLst>
          </p:cNvPr>
          <p:cNvSpPr txBox="1"/>
          <p:nvPr/>
        </p:nvSpPr>
        <p:spPr>
          <a:xfrm>
            <a:off x="436418" y="477982"/>
            <a:ext cx="11118273" cy="1815882"/>
          </a:xfrm>
          <a:prstGeom prst="rect">
            <a:avLst/>
          </a:prstGeom>
          <a:noFill/>
        </p:spPr>
        <p:txBody>
          <a:bodyPr wrap="square" rtlCol="0">
            <a:spAutoFit/>
          </a:bodyPr>
          <a:lstStyle/>
          <a:p>
            <a:r>
              <a:rPr lang="en-US" sz="2800" dirty="0"/>
              <a:t>“Then present to </a:t>
            </a:r>
            <a:r>
              <a:rPr lang="en-US" sz="2800" b="1" dirty="0"/>
              <a:t>them the prophecies</a:t>
            </a:r>
            <a:r>
              <a:rPr lang="en-US" sz="2800" dirty="0"/>
              <a:t>; show them the </a:t>
            </a:r>
            <a:r>
              <a:rPr lang="en-US" sz="2800" b="1" dirty="0"/>
              <a:t>purity and binding claims of the law of God</a:t>
            </a:r>
            <a:r>
              <a:rPr lang="en-US" sz="2800" dirty="0"/>
              <a:t>, Not one jot or tittle of this law is to lose its force, but hold its binding claims upon every soul to the end of time.”—Manuscript Releases vol. 15, p. 351</a:t>
            </a:r>
          </a:p>
        </p:txBody>
      </p:sp>
      <p:pic>
        <p:nvPicPr>
          <p:cNvPr id="4" name="Picture 3">
            <a:extLst>
              <a:ext uri="{FF2B5EF4-FFF2-40B4-BE49-F238E27FC236}">
                <a16:creationId xmlns:a16="http://schemas.microsoft.com/office/drawing/2014/main" id="{1FD42692-BE9A-46C0-931B-372B0FF61971}"/>
              </a:ext>
            </a:extLst>
          </p:cNvPr>
          <p:cNvPicPr>
            <a:picLocks noChangeAspect="1"/>
          </p:cNvPicPr>
          <p:nvPr/>
        </p:nvPicPr>
        <p:blipFill>
          <a:blip r:embed="rId2"/>
          <a:stretch>
            <a:fillRect/>
          </a:stretch>
        </p:blipFill>
        <p:spPr>
          <a:xfrm>
            <a:off x="1767536" y="2547156"/>
            <a:ext cx="8656927" cy="4310844"/>
          </a:xfrm>
          <a:prstGeom prst="rect">
            <a:avLst/>
          </a:prstGeom>
        </p:spPr>
      </p:pic>
      <p:sp>
        <p:nvSpPr>
          <p:cNvPr id="2" name="TextBox 1">
            <a:extLst>
              <a:ext uri="{FF2B5EF4-FFF2-40B4-BE49-F238E27FC236}">
                <a16:creationId xmlns:a16="http://schemas.microsoft.com/office/drawing/2014/main" id="{716DE3AF-F741-0028-D1FA-7D9F3293BD57}"/>
              </a:ext>
            </a:extLst>
          </p:cNvPr>
          <p:cNvSpPr txBox="1"/>
          <p:nvPr/>
        </p:nvSpPr>
        <p:spPr>
          <a:xfrm>
            <a:off x="548640" y="-44169"/>
            <a:ext cx="10424160" cy="646331"/>
          </a:xfrm>
          <a:prstGeom prst="rect">
            <a:avLst/>
          </a:prstGeom>
          <a:noFill/>
        </p:spPr>
        <p:txBody>
          <a:bodyPr wrap="square" rtlCol="0">
            <a:spAutoFit/>
          </a:bodyPr>
          <a:lstStyle/>
          <a:p>
            <a:r>
              <a:rPr lang="en-US" sz="3600" b="1" u="sng" dirty="0">
                <a:solidFill>
                  <a:srgbClr val="002060"/>
                </a:solidFill>
                <a:effectLst>
                  <a:outerShdw blurRad="38100" dist="38100" dir="2700000" algn="tl">
                    <a:srgbClr val="000000">
                      <a:alpha val="43137"/>
                    </a:srgbClr>
                  </a:outerShdw>
                </a:effectLst>
              </a:rPr>
              <a:t>Upholds the Law of God</a:t>
            </a:r>
          </a:p>
        </p:txBody>
      </p:sp>
    </p:spTree>
    <p:extLst>
      <p:ext uri="{BB962C8B-B14F-4D97-AF65-F5344CB8AC3E}">
        <p14:creationId xmlns:p14="http://schemas.microsoft.com/office/powerpoint/2010/main" val="328330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4C85-BC91-4ADC-9ECD-F29ABF2CA322}"/>
              </a:ext>
            </a:extLst>
          </p:cNvPr>
          <p:cNvSpPr>
            <a:spLocks noGrp="1"/>
          </p:cNvSpPr>
          <p:nvPr>
            <p:ph type="title"/>
          </p:nvPr>
        </p:nvSpPr>
        <p:spPr>
          <a:xfrm>
            <a:off x="692727" y="-258333"/>
            <a:ext cx="10515600" cy="1325563"/>
          </a:xfrm>
        </p:spPr>
        <p:txBody>
          <a:bodyPr>
            <a:normAutofit/>
          </a:bodyPr>
          <a:lstStyle/>
          <a:p>
            <a:r>
              <a:rPr lang="en-US" sz="4800" b="1" dirty="0">
                <a:solidFill>
                  <a:srgbClr val="C00000"/>
                </a:solidFill>
                <a:effectLst>
                  <a:outerShdw blurRad="38100" dist="38100" dir="2700000" algn="tl">
                    <a:srgbClr val="000000">
                      <a:alpha val="43137"/>
                    </a:srgbClr>
                  </a:outerShdw>
                </a:effectLst>
              </a:rPr>
              <a:t>A Prophet’s Predictions Must Come True</a:t>
            </a:r>
          </a:p>
        </p:txBody>
      </p:sp>
      <p:sp>
        <p:nvSpPr>
          <p:cNvPr id="3" name="Rectangle 2">
            <a:extLst>
              <a:ext uri="{FF2B5EF4-FFF2-40B4-BE49-F238E27FC236}">
                <a16:creationId xmlns:a16="http://schemas.microsoft.com/office/drawing/2014/main" id="{DEBC42AA-503B-4E31-9885-E3D9E4BC0E10}"/>
              </a:ext>
            </a:extLst>
          </p:cNvPr>
          <p:cNvSpPr/>
          <p:nvPr/>
        </p:nvSpPr>
        <p:spPr>
          <a:xfrm>
            <a:off x="273627" y="758703"/>
            <a:ext cx="11644745" cy="3416320"/>
          </a:xfrm>
          <a:prstGeom prst="rect">
            <a:avLst/>
          </a:prstGeom>
        </p:spPr>
        <p:txBody>
          <a:bodyPr wrap="square">
            <a:spAutoFit/>
          </a:bodyPr>
          <a:lstStyle/>
          <a:p>
            <a:r>
              <a:rPr lang="en-US" sz="2400" dirty="0" err="1"/>
              <a:t>Deut</a:t>
            </a:r>
            <a:r>
              <a:rPr lang="en-US" sz="2400" dirty="0"/>
              <a:t> 18:15, 21-22 “The </a:t>
            </a:r>
            <a:r>
              <a:rPr lang="en-US" sz="2400" cap="small" dirty="0"/>
              <a:t>Lord</a:t>
            </a:r>
            <a:r>
              <a:rPr lang="en-US" sz="2400" dirty="0"/>
              <a:t> thy God will raise up unto thee a Prophet from the midst of thee, </a:t>
            </a:r>
            <a:r>
              <a:rPr lang="en-US" sz="2400" b="1" u="sng" dirty="0"/>
              <a:t>of thy brethren</a:t>
            </a:r>
            <a:r>
              <a:rPr lang="en-US" sz="2400" dirty="0"/>
              <a:t>, like unto me; unto him ye shall hearken. . . And if thou say in thine heart, How shall we know the word which the </a:t>
            </a:r>
            <a:r>
              <a:rPr lang="en-US" sz="2400" cap="small" dirty="0"/>
              <a:t>Lord</a:t>
            </a:r>
            <a:r>
              <a:rPr lang="en-US" sz="2400" dirty="0"/>
              <a:t> hath not spoken? When a prophet </a:t>
            </a:r>
            <a:r>
              <a:rPr lang="en-US" sz="2400" dirty="0" err="1"/>
              <a:t>speaketh</a:t>
            </a:r>
            <a:r>
              <a:rPr lang="en-US" sz="2400" dirty="0"/>
              <a:t> in the name of the </a:t>
            </a:r>
            <a:r>
              <a:rPr lang="en-US" sz="2400" cap="small" dirty="0"/>
              <a:t>Lord</a:t>
            </a:r>
            <a:r>
              <a:rPr lang="en-US" sz="2400" dirty="0"/>
              <a:t>, </a:t>
            </a:r>
            <a:r>
              <a:rPr lang="en-US" sz="2400" b="1" dirty="0"/>
              <a:t>if the thing follow not, nor come to pass, that is the thing which the </a:t>
            </a:r>
            <a:r>
              <a:rPr lang="en-US" sz="2400" b="1" cap="small" dirty="0"/>
              <a:t>Lord</a:t>
            </a:r>
            <a:r>
              <a:rPr lang="en-US" sz="2400" b="1" dirty="0"/>
              <a:t> hath not spoken</a:t>
            </a:r>
            <a:r>
              <a:rPr lang="en-US" sz="2400" dirty="0"/>
              <a:t>, but the prophet hath spoken it presumptuously: thou shalt not be afraid of him.”</a:t>
            </a:r>
          </a:p>
          <a:p>
            <a:endParaRPr lang="en-US" sz="2400" dirty="0"/>
          </a:p>
          <a:p>
            <a:r>
              <a:rPr lang="en-US" sz="2400" dirty="0"/>
              <a:t>*Prophet must prophesy truth		*Prophets spring up from within the Church</a:t>
            </a:r>
          </a:p>
          <a:p>
            <a:endParaRPr lang="en-US" sz="2400" dirty="0"/>
          </a:p>
        </p:txBody>
      </p:sp>
      <p:pic>
        <p:nvPicPr>
          <p:cNvPr id="4" name="Picture 3">
            <a:extLst>
              <a:ext uri="{FF2B5EF4-FFF2-40B4-BE49-F238E27FC236}">
                <a16:creationId xmlns:a16="http://schemas.microsoft.com/office/drawing/2014/main" id="{4963B458-073B-47A6-803D-1DC03557021C}"/>
              </a:ext>
            </a:extLst>
          </p:cNvPr>
          <p:cNvPicPr>
            <a:picLocks noChangeAspect="1"/>
          </p:cNvPicPr>
          <p:nvPr/>
        </p:nvPicPr>
        <p:blipFill>
          <a:blip r:embed="rId2"/>
          <a:stretch>
            <a:fillRect/>
          </a:stretch>
        </p:blipFill>
        <p:spPr>
          <a:xfrm>
            <a:off x="0" y="3860159"/>
            <a:ext cx="5770418" cy="3028041"/>
          </a:xfrm>
          <a:prstGeom prst="rect">
            <a:avLst/>
          </a:prstGeom>
        </p:spPr>
      </p:pic>
      <p:pic>
        <p:nvPicPr>
          <p:cNvPr id="5" name="Picture 4">
            <a:extLst>
              <a:ext uri="{FF2B5EF4-FFF2-40B4-BE49-F238E27FC236}">
                <a16:creationId xmlns:a16="http://schemas.microsoft.com/office/drawing/2014/main" id="{E7A34B03-0923-4F6E-BF0C-4873D8248003}"/>
              </a:ext>
            </a:extLst>
          </p:cNvPr>
          <p:cNvPicPr>
            <a:picLocks noChangeAspect="1"/>
          </p:cNvPicPr>
          <p:nvPr/>
        </p:nvPicPr>
        <p:blipFill>
          <a:blip r:embed="rId3"/>
          <a:stretch>
            <a:fillRect/>
          </a:stretch>
        </p:blipFill>
        <p:spPr>
          <a:xfrm>
            <a:off x="5440863" y="3890360"/>
            <a:ext cx="6865436" cy="2967640"/>
          </a:xfrm>
          <a:prstGeom prst="rect">
            <a:avLst/>
          </a:prstGeom>
        </p:spPr>
      </p:pic>
    </p:spTree>
    <p:extLst>
      <p:ext uri="{BB962C8B-B14F-4D97-AF65-F5344CB8AC3E}">
        <p14:creationId xmlns:p14="http://schemas.microsoft.com/office/powerpoint/2010/main" val="3193449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9C32-DAEF-487D-9205-5719CC7C81EA}"/>
              </a:ext>
            </a:extLst>
          </p:cNvPr>
          <p:cNvSpPr>
            <a:spLocks noGrp="1"/>
          </p:cNvSpPr>
          <p:nvPr>
            <p:ph type="title"/>
          </p:nvPr>
        </p:nvSpPr>
        <p:spPr>
          <a:xfrm>
            <a:off x="838200" y="-279113"/>
            <a:ext cx="10515600" cy="1325563"/>
          </a:xfrm>
        </p:spPr>
        <p:txBody>
          <a:bodyPr/>
          <a:lstStyle/>
          <a:p>
            <a:pPr algn="ctr"/>
            <a:r>
              <a:rPr lang="en-US" dirty="0">
                <a:solidFill>
                  <a:srgbClr val="660066"/>
                </a:solidFill>
                <a:latin typeface="Berlin Sans FB Demi" panose="020E0802020502020306" pitchFamily="34" charset="0"/>
              </a:rPr>
              <a:t>The San Francisco Earthquake</a:t>
            </a:r>
          </a:p>
        </p:txBody>
      </p:sp>
      <p:sp>
        <p:nvSpPr>
          <p:cNvPr id="3" name="Rectangle 1">
            <a:extLst>
              <a:ext uri="{FF2B5EF4-FFF2-40B4-BE49-F238E27FC236}">
                <a16:creationId xmlns:a16="http://schemas.microsoft.com/office/drawing/2014/main" id="{8D051323-6254-4B3D-A53B-24BE8B63B313}"/>
              </a:ext>
            </a:extLst>
          </p:cNvPr>
          <p:cNvSpPr>
            <a:spLocks noChangeArrowheads="1"/>
          </p:cNvSpPr>
          <p:nvPr/>
        </p:nvSpPr>
        <p:spPr bwMode="auto">
          <a:xfrm rot="10800000" flipV="1">
            <a:off x="6096000" y="878066"/>
            <a:ext cx="6095999"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Sept. 1, 1902: Well-equipped tent meetings should be held in the large cities, such as San Francisco; </a:t>
            </a:r>
            <a:r>
              <a:rPr kumimoji="0" lang="en-US" altLang="en-US" sz="2400" b="1" i="0" u="none" strike="noStrike" cap="none" normalizeH="0" baseline="0" dirty="0">
                <a:ln>
                  <a:noFill/>
                </a:ln>
                <a:solidFill>
                  <a:schemeClr val="tx1"/>
                </a:solidFill>
                <a:effectLst/>
                <a:latin typeface="Arial" panose="020B0604020202020204" pitchFamily="34" charset="0"/>
              </a:rPr>
              <a:t>for not long hence these cities will suffer under the judgments of God</a:t>
            </a:r>
            <a:r>
              <a:rPr kumimoji="0" lang="en-US" altLang="en-US" sz="2400" b="0" i="0" u="none" strike="noStrike" cap="none" normalizeH="0" baseline="0" dirty="0">
                <a:ln>
                  <a:noFill/>
                </a:ln>
                <a:solidFill>
                  <a:schemeClr val="tx1"/>
                </a:solidFill>
                <a:effectLst/>
                <a:latin typeface="Arial" panose="020B0604020202020204" pitchFamily="34" charset="0"/>
              </a:rPr>
              <a:t>. San Francisco and Oakland are becoming as Sodom and Gomorrah, and the Lord will visit them in wrath. (Manuscript 1902, p. 114)</a:t>
            </a:r>
          </a:p>
        </p:txBody>
      </p:sp>
      <p:sp>
        <p:nvSpPr>
          <p:cNvPr id="5" name="Rectangle 4">
            <a:extLst>
              <a:ext uri="{FF2B5EF4-FFF2-40B4-BE49-F238E27FC236}">
                <a16:creationId xmlns:a16="http://schemas.microsoft.com/office/drawing/2014/main" id="{B12E3AB0-D50F-427F-A17E-7945BB702D56}"/>
              </a:ext>
            </a:extLst>
          </p:cNvPr>
          <p:cNvSpPr/>
          <p:nvPr/>
        </p:nvSpPr>
        <p:spPr>
          <a:xfrm>
            <a:off x="290946" y="4863436"/>
            <a:ext cx="11610108" cy="1569660"/>
          </a:xfrm>
          <a:prstGeom prst="rect">
            <a:avLst/>
          </a:prstGeom>
        </p:spPr>
        <p:txBody>
          <a:bodyPr wrap="square">
            <a:spAutoFit/>
          </a:bodyPr>
          <a:lstStyle/>
          <a:p>
            <a:r>
              <a:rPr lang="en-US" sz="2400" dirty="0">
                <a:latin typeface="arial" panose="020B0604020202020204" pitchFamily="34" charset="0"/>
              </a:rPr>
              <a:t>The San Francisco Earthquake of April 18, 1906 was followed by a fire lasting four days and </a:t>
            </a:r>
            <a:r>
              <a:rPr lang="en-US" sz="2400" b="1" dirty="0">
                <a:latin typeface="arial" panose="020B0604020202020204" pitchFamily="34" charset="0"/>
              </a:rPr>
              <a:t>destroying 497 city blocks </a:t>
            </a:r>
            <a:r>
              <a:rPr lang="en-US" sz="2400" dirty="0">
                <a:latin typeface="arial" panose="020B0604020202020204" pitchFamily="34" charset="0"/>
              </a:rPr>
              <a:t>covering five square miles. </a:t>
            </a:r>
            <a:r>
              <a:rPr lang="en-US" sz="2400" b="1" dirty="0">
                <a:latin typeface="arial" panose="020B0604020202020204" pitchFamily="34" charset="0"/>
              </a:rPr>
              <a:t>28,188 buildings were demolished</a:t>
            </a:r>
            <a:r>
              <a:rPr lang="en-US" sz="2400" dirty="0">
                <a:latin typeface="arial" panose="020B0604020202020204" pitchFamily="34" charset="0"/>
              </a:rPr>
              <a:t>, causing approximately </a:t>
            </a:r>
            <a:r>
              <a:rPr lang="en-US" sz="2400" b="1" dirty="0">
                <a:latin typeface="arial" panose="020B0604020202020204" pitchFamily="34" charset="0"/>
              </a:rPr>
              <a:t>a billion dollars in damage </a:t>
            </a:r>
            <a:r>
              <a:rPr lang="en-US" sz="2400" dirty="0">
                <a:latin typeface="arial" panose="020B0604020202020204" pitchFamily="34" charset="0"/>
              </a:rPr>
              <a:t>and </a:t>
            </a:r>
            <a:r>
              <a:rPr lang="en-US" sz="2400" b="1" dirty="0">
                <a:latin typeface="arial" panose="020B0604020202020204" pitchFamily="34" charset="0"/>
              </a:rPr>
              <a:t>costing 500 lives</a:t>
            </a:r>
            <a:r>
              <a:rPr lang="en-US" sz="2400" dirty="0">
                <a:latin typeface="arial" panose="020B0604020202020204" pitchFamily="34" charset="0"/>
              </a:rPr>
              <a:t>. </a:t>
            </a:r>
            <a:endParaRPr lang="en-US" sz="2400" dirty="0"/>
          </a:p>
        </p:txBody>
      </p:sp>
      <p:pic>
        <p:nvPicPr>
          <p:cNvPr id="6" name="Picture 5">
            <a:extLst>
              <a:ext uri="{FF2B5EF4-FFF2-40B4-BE49-F238E27FC236}">
                <a16:creationId xmlns:a16="http://schemas.microsoft.com/office/drawing/2014/main" id="{2159799D-E5FF-47B9-8DBE-A0FFC44567FB}"/>
              </a:ext>
            </a:extLst>
          </p:cNvPr>
          <p:cNvPicPr>
            <a:picLocks noChangeAspect="1"/>
          </p:cNvPicPr>
          <p:nvPr/>
        </p:nvPicPr>
        <p:blipFill>
          <a:blip r:embed="rId2"/>
          <a:stretch>
            <a:fillRect/>
          </a:stretch>
        </p:blipFill>
        <p:spPr>
          <a:xfrm>
            <a:off x="0" y="878066"/>
            <a:ext cx="5943004" cy="3795714"/>
          </a:xfrm>
          <a:prstGeom prst="rect">
            <a:avLst/>
          </a:prstGeom>
        </p:spPr>
      </p:pic>
    </p:spTree>
    <p:extLst>
      <p:ext uri="{BB962C8B-B14F-4D97-AF65-F5344CB8AC3E}">
        <p14:creationId xmlns:p14="http://schemas.microsoft.com/office/powerpoint/2010/main" val="22674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6E5E2A-3FC1-4CD9-8185-CB4F58474EBA}"/>
              </a:ext>
            </a:extLst>
          </p:cNvPr>
          <p:cNvSpPr/>
          <p:nvPr/>
        </p:nvSpPr>
        <p:spPr>
          <a:xfrm>
            <a:off x="6096000" y="1699782"/>
            <a:ext cx="6096000" cy="3046988"/>
          </a:xfrm>
          <a:prstGeom prst="rect">
            <a:avLst/>
          </a:prstGeom>
        </p:spPr>
        <p:txBody>
          <a:bodyPr>
            <a:spAutoFit/>
          </a:bodyPr>
          <a:lstStyle/>
          <a:p>
            <a:r>
              <a:rPr lang="en-US" sz="2400" dirty="0"/>
              <a:t>“In the world </a:t>
            </a:r>
            <a:r>
              <a:rPr lang="en-US" sz="2400" b="1" dirty="0"/>
              <a:t>gigantic monopolies will be formed.</a:t>
            </a:r>
            <a:r>
              <a:rPr lang="en-US" sz="2400" dirty="0"/>
              <a:t> Men will bind themselves together in </a:t>
            </a:r>
            <a:r>
              <a:rPr lang="en-US" sz="2400" b="1" u="sng" dirty="0"/>
              <a:t>unions</a:t>
            </a:r>
            <a:r>
              <a:rPr lang="en-US" sz="2400" dirty="0"/>
              <a:t> that will wrap them in the folds of the enemy. A few men will combine to grasp all the means to be obtained in certain lines of business. Trades unions will be formed, and those who refuse to join these unions will be marked men”—Letter 26, 1903</a:t>
            </a:r>
          </a:p>
        </p:txBody>
      </p:sp>
      <p:pic>
        <p:nvPicPr>
          <p:cNvPr id="4" name="Picture 3">
            <a:extLst>
              <a:ext uri="{FF2B5EF4-FFF2-40B4-BE49-F238E27FC236}">
                <a16:creationId xmlns:a16="http://schemas.microsoft.com/office/drawing/2014/main" id="{6C4FB97E-FDEF-43C5-B734-F8675F7A47C6}"/>
              </a:ext>
            </a:extLst>
          </p:cNvPr>
          <p:cNvPicPr>
            <a:picLocks noChangeAspect="1"/>
          </p:cNvPicPr>
          <p:nvPr/>
        </p:nvPicPr>
        <p:blipFill>
          <a:blip r:embed="rId2"/>
          <a:stretch>
            <a:fillRect/>
          </a:stretch>
        </p:blipFill>
        <p:spPr>
          <a:xfrm>
            <a:off x="900978" y="0"/>
            <a:ext cx="3781425" cy="2381250"/>
          </a:xfrm>
          <a:prstGeom prst="rect">
            <a:avLst/>
          </a:prstGeom>
        </p:spPr>
      </p:pic>
      <p:pic>
        <p:nvPicPr>
          <p:cNvPr id="5" name="Picture 4">
            <a:extLst>
              <a:ext uri="{FF2B5EF4-FFF2-40B4-BE49-F238E27FC236}">
                <a16:creationId xmlns:a16="http://schemas.microsoft.com/office/drawing/2014/main" id="{20E2F815-4BB6-426E-B4B6-CC56992AFB50}"/>
              </a:ext>
            </a:extLst>
          </p:cNvPr>
          <p:cNvPicPr>
            <a:picLocks noChangeAspect="1"/>
          </p:cNvPicPr>
          <p:nvPr/>
        </p:nvPicPr>
        <p:blipFill>
          <a:blip r:embed="rId3"/>
          <a:stretch>
            <a:fillRect/>
          </a:stretch>
        </p:blipFill>
        <p:spPr>
          <a:xfrm>
            <a:off x="6966672" y="406543"/>
            <a:ext cx="4324350" cy="1057275"/>
          </a:xfrm>
          <a:prstGeom prst="rect">
            <a:avLst/>
          </a:prstGeom>
        </p:spPr>
      </p:pic>
      <p:pic>
        <p:nvPicPr>
          <p:cNvPr id="6" name="Picture 5">
            <a:extLst>
              <a:ext uri="{FF2B5EF4-FFF2-40B4-BE49-F238E27FC236}">
                <a16:creationId xmlns:a16="http://schemas.microsoft.com/office/drawing/2014/main" id="{376BAE06-FA64-4EE3-BBB7-A66050EEE2F9}"/>
              </a:ext>
            </a:extLst>
          </p:cNvPr>
          <p:cNvPicPr>
            <a:picLocks noChangeAspect="1"/>
          </p:cNvPicPr>
          <p:nvPr/>
        </p:nvPicPr>
        <p:blipFill rotWithShape="1">
          <a:blip r:embed="rId4"/>
          <a:srcRect l="3863"/>
          <a:stretch/>
        </p:blipFill>
        <p:spPr>
          <a:xfrm>
            <a:off x="235527" y="2617214"/>
            <a:ext cx="5860473" cy="3438525"/>
          </a:xfrm>
          <a:prstGeom prst="rect">
            <a:avLst/>
          </a:prstGeom>
        </p:spPr>
      </p:pic>
      <p:pic>
        <p:nvPicPr>
          <p:cNvPr id="7" name="Picture 6">
            <a:extLst>
              <a:ext uri="{FF2B5EF4-FFF2-40B4-BE49-F238E27FC236}">
                <a16:creationId xmlns:a16="http://schemas.microsoft.com/office/drawing/2014/main" id="{293FD0C3-C6D0-48CE-B9D2-3DAE31C18E24}"/>
              </a:ext>
            </a:extLst>
          </p:cNvPr>
          <p:cNvPicPr>
            <a:picLocks noChangeAspect="1"/>
          </p:cNvPicPr>
          <p:nvPr/>
        </p:nvPicPr>
        <p:blipFill>
          <a:blip r:embed="rId5"/>
          <a:stretch>
            <a:fillRect/>
          </a:stretch>
        </p:blipFill>
        <p:spPr>
          <a:xfrm>
            <a:off x="7917007" y="5441376"/>
            <a:ext cx="3714750" cy="1228725"/>
          </a:xfrm>
          <a:prstGeom prst="rect">
            <a:avLst/>
          </a:prstGeom>
        </p:spPr>
      </p:pic>
      <p:pic>
        <p:nvPicPr>
          <p:cNvPr id="8" name="Picture 7">
            <a:extLst>
              <a:ext uri="{FF2B5EF4-FFF2-40B4-BE49-F238E27FC236}">
                <a16:creationId xmlns:a16="http://schemas.microsoft.com/office/drawing/2014/main" id="{E344CDC2-781D-407C-A9DC-3FFACFB262D6}"/>
              </a:ext>
            </a:extLst>
          </p:cNvPr>
          <p:cNvPicPr>
            <a:picLocks noChangeAspect="1"/>
          </p:cNvPicPr>
          <p:nvPr/>
        </p:nvPicPr>
        <p:blipFill>
          <a:blip r:embed="rId6"/>
          <a:stretch>
            <a:fillRect/>
          </a:stretch>
        </p:blipFill>
        <p:spPr>
          <a:xfrm>
            <a:off x="235527" y="5629274"/>
            <a:ext cx="6527353" cy="1228726"/>
          </a:xfrm>
          <a:prstGeom prst="rect">
            <a:avLst/>
          </a:prstGeom>
        </p:spPr>
      </p:pic>
    </p:spTree>
    <p:extLst>
      <p:ext uri="{BB962C8B-B14F-4D97-AF65-F5344CB8AC3E}">
        <p14:creationId xmlns:p14="http://schemas.microsoft.com/office/powerpoint/2010/main" val="2320990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A9C7-5AB5-4F75-8ECE-54B7CDABD331}"/>
              </a:ext>
            </a:extLst>
          </p:cNvPr>
          <p:cNvSpPr>
            <a:spLocks noGrp="1"/>
          </p:cNvSpPr>
          <p:nvPr>
            <p:ph type="title"/>
          </p:nvPr>
        </p:nvSpPr>
        <p:spPr>
          <a:xfrm>
            <a:off x="-308344" y="-244686"/>
            <a:ext cx="12808688" cy="1325563"/>
          </a:xfrm>
        </p:spPr>
        <p:txBody>
          <a:bodyPr/>
          <a:lstStyle/>
          <a:p>
            <a:pPr algn="ctr"/>
            <a:r>
              <a:rPr lang="en-US" dirty="0"/>
              <a:t>Health predictions… How did she know which ones???</a:t>
            </a:r>
          </a:p>
        </p:txBody>
      </p:sp>
      <p:sp>
        <p:nvSpPr>
          <p:cNvPr id="3" name="TextBox 2">
            <a:extLst>
              <a:ext uri="{FF2B5EF4-FFF2-40B4-BE49-F238E27FC236}">
                <a16:creationId xmlns:a16="http://schemas.microsoft.com/office/drawing/2014/main" id="{840D5C2F-2E47-42F1-8A75-257BF2A82763}"/>
              </a:ext>
            </a:extLst>
          </p:cNvPr>
          <p:cNvSpPr txBox="1"/>
          <p:nvPr/>
        </p:nvSpPr>
        <p:spPr>
          <a:xfrm>
            <a:off x="6826104" y="1088015"/>
            <a:ext cx="5263598" cy="2677656"/>
          </a:xfrm>
          <a:prstGeom prst="rect">
            <a:avLst/>
          </a:prstGeom>
          <a:noFill/>
        </p:spPr>
        <p:txBody>
          <a:bodyPr wrap="square" rtlCol="0">
            <a:spAutoFit/>
          </a:bodyPr>
          <a:lstStyle/>
          <a:p>
            <a:r>
              <a:rPr lang="en-US" sz="2800" dirty="0"/>
              <a:t>1864: “</a:t>
            </a:r>
            <a:r>
              <a:rPr lang="en-US" sz="2800" b="1" dirty="0"/>
              <a:t>Tobacco is a poison</a:t>
            </a:r>
            <a:r>
              <a:rPr lang="en-US" sz="2800" dirty="0"/>
              <a:t>” (Spiritual Gifts, vol 4a, p. 128----1957 that the American Cancer Society concluded that smoking was a factor in lung cancer)</a:t>
            </a:r>
          </a:p>
          <a:p>
            <a:endParaRPr lang="en-US" sz="2800" dirty="0"/>
          </a:p>
        </p:txBody>
      </p:sp>
      <p:pic>
        <p:nvPicPr>
          <p:cNvPr id="4" name="Picture 3">
            <a:extLst>
              <a:ext uri="{FF2B5EF4-FFF2-40B4-BE49-F238E27FC236}">
                <a16:creationId xmlns:a16="http://schemas.microsoft.com/office/drawing/2014/main" id="{DFBAB688-2A09-410C-8419-634C317EF9B1}"/>
              </a:ext>
            </a:extLst>
          </p:cNvPr>
          <p:cNvPicPr>
            <a:picLocks noChangeAspect="1"/>
          </p:cNvPicPr>
          <p:nvPr/>
        </p:nvPicPr>
        <p:blipFill>
          <a:blip r:embed="rId2"/>
          <a:stretch>
            <a:fillRect/>
          </a:stretch>
        </p:blipFill>
        <p:spPr>
          <a:xfrm>
            <a:off x="219257" y="1763940"/>
            <a:ext cx="6200136" cy="4003461"/>
          </a:xfrm>
          <a:prstGeom prst="rect">
            <a:avLst/>
          </a:prstGeom>
        </p:spPr>
      </p:pic>
      <p:pic>
        <p:nvPicPr>
          <p:cNvPr id="6" name="Picture 5">
            <a:extLst>
              <a:ext uri="{FF2B5EF4-FFF2-40B4-BE49-F238E27FC236}">
                <a16:creationId xmlns:a16="http://schemas.microsoft.com/office/drawing/2014/main" id="{8E7764ED-8AD7-4FF6-8ED4-7C92FA0FF4C4}"/>
              </a:ext>
            </a:extLst>
          </p:cNvPr>
          <p:cNvPicPr>
            <a:picLocks noChangeAspect="1"/>
          </p:cNvPicPr>
          <p:nvPr/>
        </p:nvPicPr>
        <p:blipFill>
          <a:blip r:embed="rId3"/>
          <a:stretch>
            <a:fillRect/>
          </a:stretch>
        </p:blipFill>
        <p:spPr>
          <a:xfrm>
            <a:off x="6949437" y="3429000"/>
            <a:ext cx="4301156" cy="3225867"/>
          </a:xfrm>
          <a:prstGeom prst="rect">
            <a:avLst/>
          </a:prstGeom>
        </p:spPr>
      </p:pic>
    </p:spTree>
    <p:extLst>
      <p:ext uri="{BB962C8B-B14F-4D97-AF65-F5344CB8AC3E}">
        <p14:creationId xmlns:p14="http://schemas.microsoft.com/office/powerpoint/2010/main" val="1502146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62A7A-C88A-4C7A-9C57-81F94CC0962A}"/>
              </a:ext>
            </a:extLst>
          </p:cNvPr>
          <p:cNvSpPr/>
          <p:nvPr/>
        </p:nvSpPr>
        <p:spPr>
          <a:xfrm>
            <a:off x="443023" y="1166842"/>
            <a:ext cx="6096000" cy="4524315"/>
          </a:xfrm>
          <a:prstGeom prst="rect">
            <a:avLst/>
          </a:prstGeom>
        </p:spPr>
        <p:txBody>
          <a:bodyPr>
            <a:spAutoFit/>
          </a:bodyPr>
          <a:lstStyle/>
          <a:p>
            <a:r>
              <a:rPr lang="en-US" sz="3200" dirty="0"/>
              <a:t>1863: “There are those who ought to be awake to the danger of meat eating, who are still eating the flesh of animals, thus </a:t>
            </a:r>
            <a:r>
              <a:rPr lang="en-US" sz="3200" b="1" dirty="0"/>
              <a:t>endangering the physical, mental, and spiritual health</a:t>
            </a:r>
            <a:r>
              <a:rPr lang="en-US" sz="3200" dirty="0"/>
              <a:t>” (R &amp; H, May 27, 1902-----World Health Organization classifies Meat as a carcinogen in 2014)</a:t>
            </a:r>
          </a:p>
        </p:txBody>
      </p:sp>
      <p:pic>
        <p:nvPicPr>
          <p:cNvPr id="3" name="Picture 2">
            <a:extLst>
              <a:ext uri="{FF2B5EF4-FFF2-40B4-BE49-F238E27FC236}">
                <a16:creationId xmlns:a16="http://schemas.microsoft.com/office/drawing/2014/main" id="{8AB10FAC-6B33-4AA3-A3A7-0C32622BF49D}"/>
              </a:ext>
            </a:extLst>
          </p:cNvPr>
          <p:cNvPicPr>
            <a:picLocks noChangeAspect="1"/>
          </p:cNvPicPr>
          <p:nvPr/>
        </p:nvPicPr>
        <p:blipFill>
          <a:blip r:embed="rId2"/>
          <a:stretch>
            <a:fillRect/>
          </a:stretch>
        </p:blipFill>
        <p:spPr>
          <a:xfrm>
            <a:off x="7015868" y="595244"/>
            <a:ext cx="4414132" cy="5995048"/>
          </a:xfrm>
          <a:prstGeom prst="rect">
            <a:avLst/>
          </a:prstGeom>
        </p:spPr>
      </p:pic>
    </p:spTree>
    <p:extLst>
      <p:ext uri="{BB962C8B-B14F-4D97-AF65-F5344CB8AC3E}">
        <p14:creationId xmlns:p14="http://schemas.microsoft.com/office/powerpoint/2010/main" val="237999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2BA25-4973-3D58-A039-008FEF3373DA}"/>
              </a:ext>
            </a:extLst>
          </p:cNvPr>
          <p:cNvSpPr txBox="1"/>
          <p:nvPr/>
        </p:nvSpPr>
        <p:spPr>
          <a:xfrm>
            <a:off x="102870" y="544740"/>
            <a:ext cx="9841230" cy="6001643"/>
          </a:xfrm>
          <a:prstGeom prst="rect">
            <a:avLst/>
          </a:prstGeom>
          <a:noFill/>
        </p:spPr>
        <p:txBody>
          <a:bodyPr wrap="square">
            <a:spAutoFit/>
          </a:bodyPr>
          <a:lstStyle/>
          <a:p>
            <a:r>
              <a:rPr lang="en-US" sz="2400" dirty="0"/>
              <a:t>“</a:t>
            </a:r>
            <a:r>
              <a:rPr lang="en-US" sz="2400" b="1" u="sng" dirty="0"/>
              <a:t>CLAIM: Lab-grown meat is made out of cancerous animal cells.</a:t>
            </a:r>
            <a:r>
              <a:rPr lang="en-US" sz="2400" dirty="0"/>
              <a:t> AP’S ASSESSMENT: False. Meat grown in labs is made using cells taken from animals, but those cells are not cancerous and there are many safeguards in place to ensure that the end product is safe to consume, experts told The Associated Press. The false claim stems from the fact that, like cancer cells, </a:t>
            </a:r>
            <a:r>
              <a:rPr lang="en-US" sz="2400" b="1" u="sng" dirty="0"/>
              <a:t>those used in lab-grown meat often go through a process that allows them to divide indefinitely. But cells must exhibit other traits to be considered cancerous</a:t>
            </a:r>
            <a:r>
              <a:rPr lang="en-US" sz="2400" dirty="0"/>
              <a:t>. . . . Cancer cells are also considered immortalized, but that is only one trait that makes them cancerous. Other characteristics that can indicate cancer in cells include unpredictable, uncontrollable behavior or the creation of separate blood vessels, Swartz said. But cells intentionally immortalized to create lab-grown meat have behavior that is, by necessity, predictable and controllable. </a:t>
            </a:r>
            <a:r>
              <a:rPr lang="en-US" sz="2400" b="1" u="sng" dirty="0"/>
              <a:t>‘All cancers are immortalized, but not all immortalized cells are cancer,’ Swartz said. ‘So it’s sort of like how not all rectangles are squares.</a:t>
            </a:r>
            <a:r>
              <a:rPr lang="en-US" sz="2400" dirty="0"/>
              <a:t>’”—Melissa Golden, Associated Press, June 30 2023, AP Fact Check, “Animal cells used to create lab-grown meat are not cancerous, experts say”</a:t>
            </a:r>
          </a:p>
        </p:txBody>
      </p:sp>
      <p:sp>
        <p:nvSpPr>
          <p:cNvPr id="4" name="TextBox 3">
            <a:extLst>
              <a:ext uri="{FF2B5EF4-FFF2-40B4-BE49-F238E27FC236}">
                <a16:creationId xmlns:a16="http://schemas.microsoft.com/office/drawing/2014/main" id="{A7C5505E-CF29-713F-DB47-AFD6690C489A}"/>
              </a:ext>
            </a:extLst>
          </p:cNvPr>
          <p:cNvSpPr txBox="1"/>
          <p:nvPr/>
        </p:nvSpPr>
        <p:spPr>
          <a:xfrm>
            <a:off x="1383030" y="-91440"/>
            <a:ext cx="10046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rPr>
              <a:t>Carnivore Crisis</a:t>
            </a:r>
          </a:p>
        </p:txBody>
      </p:sp>
      <p:pic>
        <p:nvPicPr>
          <p:cNvPr id="5" name="Picture 4">
            <a:extLst>
              <a:ext uri="{FF2B5EF4-FFF2-40B4-BE49-F238E27FC236}">
                <a16:creationId xmlns:a16="http://schemas.microsoft.com/office/drawing/2014/main" id="{475E1369-14FA-8149-5012-57630F2FF657}"/>
              </a:ext>
            </a:extLst>
          </p:cNvPr>
          <p:cNvPicPr>
            <a:picLocks noChangeAspect="1"/>
          </p:cNvPicPr>
          <p:nvPr/>
        </p:nvPicPr>
        <p:blipFill rotWithShape="1">
          <a:blip r:embed="rId2"/>
          <a:srcRect l="29466" t="8475" r="27234" b="34953"/>
          <a:stretch/>
        </p:blipFill>
        <p:spPr>
          <a:xfrm>
            <a:off x="9809056" y="1200149"/>
            <a:ext cx="2382944" cy="1634491"/>
          </a:xfrm>
          <a:prstGeom prst="rect">
            <a:avLst/>
          </a:prstGeom>
        </p:spPr>
      </p:pic>
      <p:pic>
        <p:nvPicPr>
          <p:cNvPr id="6" name="Picture 5">
            <a:extLst>
              <a:ext uri="{FF2B5EF4-FFF2-40B4-BE49-F238E27FC236}">
                <a16:creationId xmlns:a16="http://schemas.microsoft.com/office/drawing/2014/main" id="{10D6EF94-9288-8DE4-BF91-657D4DC8C20C}"/>
              </a:ext>
            </a:extLst>
          </p:cNvPr>
          <p:cNvPicPr>
            <a:picLocks noChangeAspect="1"/>
          </p:cNvPicPr>
          <p:nvPr/>
        </p:nvPicPr>
        <p:blipFill>
          <a:blip r:embed="rId3"/>
          <a:stretch>
            <a:fillRect/>
          </a:stretch>
        </p:blipFill>
        <p:spPr>
          <a:xfrm>
            <a:off x="9809056" y="3256425"/>
            <a:ext cx="2382944" cy="1589424"/>
          </a:xfrm>
          <a:prstGeom prst="rect">
            <a:avLst/>
          </a:prstGeom>
        </p:spPr>
      </p:pic>
    </p:spTree>
    <p:extLst>
      <p:ext uri="{BB962C8B-B14F-4D97-AF65-F5344CB8AC3E}">
        <p14:creationId xmlns:p14="http://schemas.microsoft.com/office/powerpoint/2010/main" val="39624574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3267</Words>
  <Application>Microsoft Office PowerPoint</Application>
  <PresentationFormat>Widescreen</PresentationFormat>
  <Paragraphs>51</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vt:lpstr>
      <vt:lpstr>Arial Rounded MT Bold</vt:lpstr>
      <vt:lpstr>Arial, Helvetica, sans-serif</vt:lpstr>
      <vt:lpstr>Berlin Sans FB Demi</vt:lpstr>
      <vt:lpstr>Calibri</vt:lpstr>
      <vt:lpstr>Calibri Light</vt:lpstr>
      <vt:lpstr>1_Office Theme</vt:lpstr>
      <vt:lpstr>What is the Difference Between Mormons, Jehovah’s Witnesses, and Seventh-day Adventists? pt 21</vt:lpstr>
      <vt:lpstr>Tests Continued…</vt:lpstr>
      <vt:lpstr>PowerPoint Presentation</vt:lpstr>
      <vt:lpstr>A Prophet’s Predictions Must Come True</vt:lpstr>
      <vt:lpstr>The San Francisco Earthquake</vt:lpstr>
      <vt:lpstr>PowerPoint Presentation</vt:lpstr>
      <vt:lpstr>Health predictions… How did she know which ones???</vt:lpstr>
      <vt:lpstr>PowerPoint Presentation</vt:lpstr>
      <vt:lpstr>PowerPoint Presentation</vt:lpstr>
      <vt:lpstr>PowerPoint Presentation</vt:lpstr>
      <vt:lpstr>PowerPoint Presentation</vt:lpstr>
      <vt:lpstr>Mercury Mind Virus</vt:lpstr>
      <vt:lpstr>PowerPoint Presentation</vt:lpstr>
      <vt:lpstr>John Harvey Kellogg</vt:lpstr>
      <vt:lpstr>The Biblical Physical Signs</vt:lpstr>
      <vt:lpstr>PowerPoint Presentation</vt:lpstr>
      <vt:lpstr>PowerPoint Presentation</vt:lpstr>
      <vt:lpstr>PowerPoint Presentation</vt:lpstr>
      <vt:lpstr>PowerPoint Presentation</vt:lpstr>
      <vt:lpstr>What About the Critics???</vt:lpstr>
      <vt:lpstr>PowerPoint Presentation</vt:lpstr>
      <vt:lpstr>PowerPoint Presentation</vt:lpstr>
      <vt:lpstr>For The Others…</vt:lpstr>
      <vt:lpstr>Will We Listen to God’s Last Day Council?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109</cp:revision>
  <dcterms:created xsi:type="dcterms:W3CDTF">2020-09-12T20:19:03Z</dcterms:created>
  <dcterms:modified xsi:type="dcterms:W3CDTF">2023-11-04T12:38:15Z</dcterms:modified>
</cp:coreProperties>
</file>