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1" r:id="rId3"/>
    <p:sldId id="331" r:id="rId4"/>
    <p:sldId id="306" r:id="rId5"/>
    <p:sldId id="325" r:id="rId6"/>
    <p:sldId id="305" r:id="rId7"/>
    <p:sldId id="308" r:id="rId8"/>
    <p:sldId id="321" r:id="rId9"/>
    <p:sldId id="324" r:id="rId10"/>
    <p:sldId id="322" r:id="rId11"/>
    <p:sldId id="326" r:id="rId12"/>
    <p:sldId id="327" r:id="rId13"/>
    <p:sldId id="328" r:id="rId14"/>
    <p:sldId id="333" r:id="rId15"/>
    <p:sldId id="329" r:id="rId16"/>
    <p:sldId id="330" r:id="rId17"/>
    <p:sldId id="320" r:id="rId18"/>
    <p:sldId id="332" r:id="rId19"/>
    <p:sldId id="269"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7/13/2023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7/13/2023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10</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F37A-87A6-D03C-A05D-B991588E1B47}"/>
              </a:ext>
            </a:extLst>
          </p:cNvPr>
          <p:cNvSpPr>
            <a:spLocks noGrp="1"/>
          </p:cNvSpPr>
          <p:nvPr>
            <p:ph type="title"/>
          </p:nvPr>
        </p:nvSpPr>
        <p:spPr>
          <a:xfrm>
            <a:off x="0" y="-297349"/>
            <a:ext cx="12192000" cy="1325563"/>
          </a:xfrm>
        </p:spPr>
        <p:txBody>
          <a:bodyPr/>
          <a:lstStyle/>
          <a:p>
            <a:pPr algn="ctr"/>
            <a:r>
              <a:rPr lang="en-US" b="1" dirty="0">
                <a:solidFill>
                  <a:srgbClr val="FF0000"/>
                </a:solidFill>
              </a:rPr>
              <a:t>The Archeologist Who Lost His Faith in Mormonism</a:t>
            </a:r>
          </a:p>
        </p:txBody>
      </p:sp>
      <p:sp>
        <p:nvSpPr>
          <p:cNvPr id="4" name="TextBox 3">
            <a:extLst>
              <a:ext uri="{FF2B5EF4-FFF2-40B4-BE49-F238E27FC236}">
                <a16:creationId xmlns:a16="http://schemas.microsoft.com/office/drawing/2014/main" id="{A4CAD558-7DB1-E717-B096-33E78B142284}"/>
              </a:ext>
            </a:extLst>
          </p:cNvPr>
          <p:cNvSpPr txBox="1"/>
          <p:nvPr/>
        </p:nvSpPr>
        <p:spPr>
          <a:xfrm>
            <a:off x="333569" y="682222"/>
            <a:ext cx="7998668" cy="6124754"/>
          </a:xfrm>
          <a:prstGeom prst="rect">
            <a:avLst/>
          </a:prstGeom>
          <a:noFill/>
        </p:spPr>
        <p:txBody>
          <a:bodyPr wrap="square">
            <a:spAutoFit/>
          </a:bodyPr>
          <a:lstStyle/>
          <a:p>
            <a:r>
              <a:rPr lang="en-US" sz="2800" dirty="0"/>
              <a:t>“</a:t>
            </a:r>
            <a:r>
              <a:rPr lang="en-US" sz="2800" b="1" u="sng" dirty="0"/>
              <a:t>Ferguson's public career as BOM defender began in 1941 when he published an article in the LDS church's monthly Improvement Era magazine (predecessor to the Ensign) espousing the then controversial "limited geography" model</a:t>
            </a:r>
            <a:r>
              <a:rPr lang="en-US" sz="2800" dirty="0"/>
              <a:t> — that the BOM people occupied only a small region in Central America, not the entire Western Hemisphere, as had been traditionally thought. This was followed by several popular books, including Cumorah Where?, Ancient America and the Book of Mormon, co-authored with General Authority Milton R. Hunter, and One Fold and One Shepherd.”—Luke P. Wilson, A Mormon Champion's Loss of Faith | Institute for Religious Research (irr.org)</a:t>
            </a:r>
          </a:p>
        </p:txBody>
      </p:sp>
      <p:pic>
        <p:nvPicPr>
          <p:cNvPr id="5" name="Picture 4">
            <a:extLst>
              <a:ext uri="{FF2B5EF4-FFF2-40B4-BE49-F238E27FC236}">
                <a16:creationId xmlns:a16="http://schemas.microsoft.com/office/drawing/2014/main" id="{CAAA0D08-80C7-DE35-7984-B0307AF5090A}"/>
              </a:ext>
            </a:extLst>
          </p:cNvPr>
          <p:cNvPicPr>
            <a:picLocks noChangeAspect="1"/>
          </p:cNvPicPr>
          <p:nvPr/>
        </p:nvPicPr>
        <p:blipFill>
          <a:blip r:embed="rId2"/>
          <a:stretch>
            <a:fillRect/>
          </a:stretch>
        </p:blipFill>
        <p:spPr>
          <a:xfrm>
            <a:off x="8457300" y="839998"/>
            <a:ext cx="3401131" cy="5178004"/>
          </a:xfrm>
          <a:prstGeom prst="rect">
            <a:avLst/>
          </a:prstGeom>
        </p:spPr>
      </p:pic>
      <p:sp>
        <p:nvSpPr>
          <p:cNvPr id="6" name="TextBox 5">
            <a:extLst>
              <a:ext uri="{FF2B5EF4-FFF2-40B4-BE49-F238E27FC236}">
                <a16:creationId xmlns:a16="http://schemas.microsoft.com/office/drawing/2014/main" id="{523B572A-867F-F88C-EB35-16D488BD4F6B}"/>
              </a:ext>
            </a:extLst>
          </p:cNvPr>
          <p:cNvSpPr txBox="1"/>
          <p:nvPr/>
        </p:nvSpPr>
        <p:spPr>
          <a:xfrm>
            <a:off x="8561553" y="6120882"/>
            <a:ext cx="3223010" cy="830997"/>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Stan Larson, Quest for the Gold Plates</a:t>
            </a:r>
          </a:p>
        </p:txBody>
      </p:sp>
    </p:spTree>
    <p:extLst>
      <p:ext uri="{BB962C8B-B14F-4D97-AF65-F5344CB8AC3E}">
        <p14:creationId xmlns:p14="http://schemas.microsoft.com/office/powerpoint/2010/main" val="118884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E14536-A89B-3CB0-35FF-90910A9821E2}"/>
              </a:ext>
            </a:extLst>
          </p:cNvPr>
          <p:cNvSpPr txBox="1"/>
          <p:nvPr/>
        </p:nvSpPr>
        <p:spPr>
          <a:xfrm>
            <a:off x="2817846" y="192652"/>
            <a:ext cx="9262188" cy="6740307"/>
          </a:xfrm>
          <a:prstGeom prst="rect">
            <a:avLst/>
          </a:prstGeom>
          <a:noFill/>
        </p:spPr>
        <p:txBody>
          <a:bodyPr wrap="square">
            <a:spAutoFit/>
          </a:bodyPr>
          <a:lstStyle/>
          <a:p>
            <a:r>
              <a:rPr lang="en-US" sz="2400" dirty="0"/>
              <a:t>“A lawyer by profession, Ferguson was a man whose ability and passion for defending the BOM attracted notice. J. Willard Marriot became his wealthy patron and apostle John A. </a:t>
            </a:r>
            <a:r>
              <a:rPr lang="en-US" sz="2400" dirty="0" err="1"/>
              <a:t>Widtsoe</a:t>
            </a:r>
            <a:r>
              <a:rPr lang="en-US" sz="2400" dirty="0"/>
              <a:t> his mentor. In 1952 Ferguson single-handedly founded the New World Archaeological Foundation (NWAF), with the vision of doing academically credible archaeological research in Central America to prove the BOM . . . Findings that once seemed promising evidence for the BOM, had proved fallacious: -</a:t>
            </a:r>
            <a:r>
              <a:rPr lang="en-US" sz="2400" b="1" u="sng" dirty="0"/>
              <a:t>Joseph Smith's 1842 identification of the ancient ruins of Palenque, Mexico as a Nephite city — which Ferguson had once cited as support for locating the Nephites in Mesoamerica — was now known to date not earlier than A.D. 600, after BOM times</a:t>
            </a:r>
            <a:r>
              <a:rPr lang="en-US" sz="2400" dirty="0"/>
              <a:t> (22). </a:t>
            </a:r>
            <a:r>
              <a:rPr lang="en-US" sz="2400" b="1" u="sng" dirty="0"/>
              <a:t>Likewise, Joseph Smith's identification of impressive ruins and an engraved stone at </a:t>
            </a:r>
            <a:r>
              <a:rPr lang="en-US" sz="2400" b="1" u="sng" dirty="0" err="1"/>
              <a:t>Quirigua</a:t>
            </a:r>
            <a:r>
              <a:rPr lang="en-US" sz="2400" b="1" u="sng" dirty="0"/>
              <a:t>, Guatemala with such a stone mentioned in Omni 1:20, was now known to be impossible, since the ruins date after the BOM period</a:t>
            </a:r>
            <a:r>
              <a:rPr lang="en-US" sz="2400" dirty="0"/>
              <a:t> (22-24). . . . Ferguson had come to doubt that the BOM is a translation of ancient records. To Larson's surprise, Ferguson frankly confirmed – "</a:t>
            </a:r>
            <a:r>
              <a:rPr lang="en-US" sz="2400" b="1" u="sng" dirty="0"/>
              <a:t>with no bitterness but with a touch of disappointment" – his "present skepticism about the historicity of the Book of Mormon"</a:t>
            </a:r>
            <a:r>
              <a:rPr lang="en-US" sz="2400" dirty="0"/>
              <a:t> (xiv). ”—Ibid. </a:t>
            </a:r>
          </a:p>
        </p:txBody>
      </p:sp>
      <p:pic>
        <p:nvPicPr>
          <p:cNvPr id="5" name="Picture 4">
            <a:extLst>
              <a:ext uri="{FF2B5EF4-FFF2-40B4-BE49-F238E27FC236}">
                <a16:creationId xmlns:a16="http://schemas.microsoft.com/office/drawing/2014/main" id="{2F1D172D-5B15-8E2E-EFA6-F09AF0FD2B30}"/>
              </a:ext>
            </a:extLst>
          </p:cNvPr>
          <p:cNvPicPr>
            <a:picLocks noChangeAspect="1"/>
          </p:cNvPicPr>
          <p:nvPr/>
        </p:nvPicPr>
        <p:blipFill>
          <a:blip r:embed="rId2"/>
          <a:stretch>
            <a:fillRect/>
          </a:stretch>
        </p:blipFill>
        <p:spPr>
          <a:xfrm>
            <a:off x="111966" y="1384706"/>
            <a:ext cx="2684037" cy="4088587"/>
          </a:xfrm>
          <a:prstGeom prst="rect">
            <a:avLst/>
          </a:prstGeom>
        </p:spPr>
      </p:pic>
    </p:spTree>
    <p:extLst>
      <p:ext uri="{BB962C8B-B14F-4D97-AF65-F5344CB8AC3E}">
        <p14:creationId xmlns:p14="http://schemas.microsoft.com/office/powerpoint/2010/main" val="355096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665F-A495-70A5-C490-62DA9B29511A}"/>
              </a:ext>
            </a:extLst>
          </p:cNvPr>
          <p:cNvSpPr>
            <a:spLocks noGrp="1"/>
          </p:cNvSpPr>
          <p:nvPr>
            <p:ph type="title"/>
          </p:nvPr>
        </p:nvSpPr>
        <p:spPr>
          <a:xfrm>
            <a:off x="1676400" y="-297349"/>
            <a:ext cx="10515600" cy="1325563"/>
          </a:xfrm>
        </p:spPr>
        <p:txBody>
          <a:bodyPr/>
          <a:lstStyle/>
          <a:p>
            <a:pPr algn="r"/>
            <a:r>
              <a:rPr lang="en-US" b="1" u="sng" dirty="0">
                <a:solidFill>
                  <a:srgbClr val="002060"/>
                </a:solidFill>
                <a:effectLst>
                  <a:outerShdw blurRad="38100" dist="38100" dir="2700000" algn="tl">
                    <a:srgbClr val="000000">
                      <a:alpha val="43137"/>
                    </a:srgbClr>
                  </a:outerShdw>
                </a:effectLst>
              </a:rPr>
              <a:t>The Hill Cumorah</a:t>
            </a:r>
          </a:p>
        </p:txBody>
      </p:sp>
      <p:sp>
        <p:nvSpPr>
          <p:cNvPr id="4" name="TextBox 3">
            <a:extLst>
              <a:ext uri="{FF2B5EF4-FFF2-40B4-BE49-F238E27FC236}">
                <a16:creationId xmlns:a16="http://schemas.microsoft.com/office/drawing/2014/main" id="{E3FD2D6C-A96D-331B-9DDC-866B91A9C5A8}"/>
              </a:ext>
            </a:extLst>
          </p:cNvPr>
          <p:cNvSpPr txBox="1"/>
          <p:nvPr/>
        </p:nvSpPr>
        <p:spPr>
          <a:xfrm>
            <a:off x="0" y="222990"/>
            <a:ext cx="9062357" cy="6740307"/>
          </a:xfrm>
          <a:prstGeom prst="rect">
            <a:avLst/>
          </a:prstGeom>
          <a:noFill/>
        </p:spPr>
        <p:txBody>
          <a:bodyPr wrap="square">
            <a:spAutoFit/>
          </a:bodyPr>
          <a:lstStyle/>
          <a:p>
            <a:r>
              <a:rPr lang="en-US" sz="2400" dirty="0"/>
              <a:t>Elder B H Roberts, October 1927 General Conference: "Only three weeks ago, about now, I had the pleasure of standing upon the </a:t>
            </a:r>
            <a:r>
              <a:rPr lang="en-US" sz="2400" b="1" dirty="0"/>
              <a:t>summit of the hill Cumorah</a:t>
            </a:r>
            <a:r>
              <a:rPr lang="en-US" sz="2400" dirty="0"/>
              <a:t> in company with President Grant. Being there upon the height...I could not refrain from recalling the time when Moroni stood upon the crown of that hill with the evidence of the ruins of the civilization of his people about him. And this warning, written in the book of Ether, let me say, in closing, comes from the prophet of God who was also the historian of the great Jaredite nation, by abridging and translating their history into the Nephite language. </a:t>
            </a:r>
            <a:r>
              <a:rPr lang="en-US" sz="2400" b="1" dirty="0"/>
              <a:t>This warning comes, then, from the historian of one civilization that had perished about the hill Cumorah; it came also from the same man who was a witness of the destruction of the civilization of his own people at the same place</a:t>
            </a:r>
            <a:r>
              <a:rPr lang="en-US" sz="2400" dirty="0"/>
              <a:t>.“</a:t>
            </a:r>
          </a:p>
          <a:p>
            <a:endParaRPr lang="en-US" sz="2400" dirty="0"/>
          </a:p>
          <a:p>
            <a:r>
              <a:rPr lang="en-US" sz="2400" dirty="0"/>
              <a:t>Letter from the office of the First Presidency, 1990: "The Church has long maintained, as attested to by references in the writings of General Authorities, </a:t>
            </a:r>
            <a:r>
              <a:rPr lang="en-US" sz="2400" b="1" u="sng" dirty="0"/>
              <a:t>that the Hill Cumorah in western New York state is the same as referenced in the Book of Mormon</a:t>
            </a:r>
            <a:r>
              <a:rPr lang="en-US" sz="2400" dirty="0"/>
              <a:t>."</a:t>
            </a:r>
          </a:p>
        </p:txBody>
      </p:sp>
      <p:pic>
        <p:nvPicPr>
          <p:cNvPr id="5" name="Picture 4">
            <a:extLst>
              <a:ext uri="{FF2B5EF4-FFF2-40B4-BE49-F238E27FC236}">
                <a16:creationId xmlns:a16="http://schemas.microsoft.com/office/drawing/2014/main" id="{DB8FDFD3-736A-7A0D-9EA9-BEB53C577C67}"/>
              </a:ext>
            </a:extLst>
          </p:cNvPr>
          <p:cNvPicPr>
            <a:picLocks noChangeAspect="1"/>
          </p:cNvPicPr>
          <p:nvPr/>
        </p:nvPicPr>
        <p:blipFill>
          <a:blip r:embed="rId2"/>
          <a:stretch>
            <a:fillRect/>
          </a:stretch>
        </p:blipFill>
        <p:spPr>
          <a:xfrm>
            <a:off x="9202362" y="821677"/>
            <a:ext cx="2771775" cy="2228850"/>
          </a:xfrm>
          <a:prstGeom prst="rect">
            <a:avLst/>
          </a:prstGeom>
        </p:spPr>
      </p:pic>
      <p:pic>
        <p:nvPicPr>
          <p:cNvPr id="6" name="Picture 5">
            <a:extLst>
              <a:ext uri="{FF2B5EF4-FFF2-40B4-BE49-F238E27FC236}">
                <a16:creationId xmlns:a16="http://schemas.microsoft.com/office/drawing/2014/main" id="{55489166-1092-13CB-F19A-5CA33652933A}"/>
              </a:ext>
            </a:extLst>
          </p:cNvPr>
          <p:cNvPicPr>
            <a:picLocks noChangeAspect="1"/>
          </p:cNvPicPr>
          <p:nvPr/>
        </p:nvPicPr>
        <p:blipFill>
          <a:blip r:embed="rId3"/>
          <a:stretch>
            <a:fillRect/>
          </a:stretch>
        </p:blipFill>
        <p:spPr>
          <a:xfrm>
            <a:off x="9163434" y="3233057"/>
            <a:ext cx="2849632"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8258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C86DD-5AA2-F504-9894-EED8EF7C3A7F}"/>
              </a:ext>
            </a:extLst>
          </p:cNvPr>
          <p:cNvSpPr>
            <a:spLocks noGrp="1"/>
          </p:cNvSpPr>
          <p:nvPr>
            <p:ph type="title"/>
          </p:nvPr>
        </p:nvSpPr>
        <p:spPr>
          <a:xfrm>
            <a:off x="838200" y="-232035"/>
            <a:ext cx="10515600" cy="1325563"/>
          </a:xfrm>
        </p:spPr>
        <p:txBody>
          <a:bodyPr/>
          <a:lstStyle/>
          <a:p>
            <a:r>
              <a:rPr lang="en-US" b="1" i="1" u="sng" dirty="0">
                <a:solidFill>
                  <a:srgbClr val="C00000"/>
                </a:solidFill>
                <a:effectLst>
                  <a:outerShdw blurRad="38100" dist="38100" dir="2700000" algn="tl">
                    <a:srgbClr val="000000">
                      <a:alpha val="43137"/>
                    </a:srgbClr>
                  </a:outerShdw>
                </a:effectLst>
              </a:rPr>
              <a:t>Whoops!</a:t>
            </a:r>
          </a:p>
        </p:txBody>
      </p:sp>
      <p:pic>
        <p:nvPicPr>
          <p:cNvPr id="4" name="Picture 3">
            <a:extLst>
              <a:ext uri="{FF2B5EF4-FFF2-40B4-BE49-F238E27FC236}">
                <a16:creationId xmlns:a16="http://schemas.microsoft.com/office/drawing/2014/main" id="{6D3C14AC-0153-3EBB-4D79-388639832161}"/>
              </a:ext>
            </a:extLst>
          </p:cNvPr>
          <p:cNvPicPr>
            <a:picLocks noChangeAspect="1"/>
          </p:cNvPicPr>
          <p:nvPr/>
        </p:nvPicPr>
        <p:blipFill>
          <a:blip r:embed="rId2"/>
          <a:stretch>
            <a:fillRect/>
          </a:stretch>
        </p:blipFill>
        <p:spPr>
          <a:xfrm>
            <a:off x="18492" y="709603"/>
            <a:ext cx="11313224" cy="3134606"/>
          </a:xfrm>
          <a:prstGeom prst="rect">
            <a:avLst/>
          </a:prstGeom>
        </p:spPr>
      </p:pic>
      <p:sp>
        <p:nvSpPr>
          <p:cNvPr id="5" name="TextBox 4">
            <a:extLst>
              <a:ext uri="{FF2B5EF4-FFF2-40B4-BE49-F238E27FC236}">
                <a16:creationId xmlns:a16="http://schemas.microsoft.com/office/drawing/2014/main" id="{1A14C13E-CB12-E756-2961-88CBF88D7F35}"/>
              </a:ext>
            </a:extLst>
          </p:cNvPr>
          <p:cNvSpPr txBox="1"/>
          <p:nvPr/>
        </p:nvSpPr>
        <p:spPr>
          <a:xfrm>
            <a:off x="699799" y="3489646"/>
            <a:ext cx="11565372" cy="830997"/>
          </a:xfrm>
          <a:prstGeom prst="rect">
            <a:avLst/>
          </a:prstGeom>
          <a:noFill/>
        </p:spPr>
        <p:txBody>
          <a:bodyPr wrap="square" rtlCol="0">
            <a:spAutoFit/>
          </a:bodyPr>
          <a:lstStyle/>
          <a:p>
            <a:pPr algn="r"/>
            <a:r>
              <a:rPr lang="en-US" sz="2400" b="1" dirty="0">
                <a:solidFill>
                  <a:srgbClr val="002060"/>
                </a:solidFill>
                <a:effectLst>
                  <a:outerShdw blurRad="38100" dist="38100" dir="2700000" algn="tl">
                    <a:srgbClr val="000000">
                      <a:alpha val="43137"/>
                    </a:srgbClr>
                  </a:outerShdw>
                </a:effectLst>
              </a:rPr>
              <a:t>—BYU Journal of Book of Mormon Studies,</a:t>
            </a:r>
          </a:p>
          <a:p>
            <a:pPr algn="r"/>
            <a:r>
              <a:rPr lang="en-US" sz="2400" b="1" dirty="0">
                <a:solidFill>
                  <a:srgbClr val="002060"/>
                </a:solidFill>
                <a:effectLst>
                  <a:outerShdw blurRad="38100" dist="38100" dir="2700000" algn="tl">
                    <a:srgbClr val="000000">
                      <a:alpha val="43137"/>
                    </a:srgbClr>
                  </a:outerShdw>
                </a:effectLst>
              </a:rPr>
              <a:t> vol. 14, no. 2, article 7, July 31 2005 “Looking for Artifacts at New York’s Hill Cumorah”</a:t>
            </a:r>
          </a:p>
        </p:txBody>
      </p:sp>
      <p:sp>
        <p:nvSpPr>
          <p:cNvPr id="7" name="TextBox 6">
            <a:extLst>
              <a:ext uri="{FF2B5EF4-FFF2-40B4-BE49-F238E27FC236}">
                <a16:creationId xmlns:a16="http://schemas.microsoft.com/office/drawing/2014/main" id="{B5BBB6A4-109A-254D-3AA3-CB067B9A84FC}"/>
              </a:ext>
            </a:extLst>
          </p:cNvPr>
          <p:cNvSpPr txBox="1"/>
          <p:nvPr/>
        </p:nvSpPr>
        <p:spPr>
          <a:xfrm>
            <a:off x="58008" y="4339879"/>
            <a:ext cx="11794051" cy="2677656"/>
          </a:xfrm>
          <a:prstGeom prst="rect">
            <a:avLst/>
          </a:prstGeom>
          <a:noFill/>
        </p:spPr>
        <p:txBody>
          <a:bodyPr wrap="square">
            <a:spAutoFit/>
          </a:bodyPr>
          <a:lstStyle/>
          <a:p>
            <a:r>
              <a:rPr lang="en-US" sz="2800" dirty="0"/>
              <a:t>“</a:t>
            </a:r>
            <a:r>
              <a:rPr lang="en-US" sz="2800" b="1" u="sng" dirty="0"/>
              <a:t>the church owns Hill Cumorah and has had plenty of time to study and scan the hill for ancient artifacts and remains. There is nothing to be found - no stone box that held the 'gold plates,' no abundance of weaponry from these unprecedented battles, and no bodies from among the hundreds of thousands that died”</a:t>
            </a:r>
            <a:r>
              <a:rPr lang="en-US" sz="2800" dirty="0"/>
              <a:t> ldsdiscussions.org, Book of Mormon: Official LDS Essay on Book of Mormon Geography, Annotated</a:t>
            </a:r>
            <a:endParaRPr lang="en-US" sz="2800" b="1" u="sng" dirty="0"/>
          </a:p>
        </p:txBody>
      </p:sp>
    </p:spTree>
    <p:extLst>
      <p:ext uri="{BB962C8B-B14F-4D97-AF65-F5344CB8AC3E}">
        <p14:creationId xmlns:p14="http://schemas.microsoft.com/office/powerpoint/2010/main" val="71740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272D1-D4C5-9A18-926D-3F876B5CD924}"/>
              </a:ext>
            </a:extLst>
          </p:cNvPr>
          <p:cNvPicPr>
            <a:picLocks noChangeAspect="1"/>
          </p:cNvPicPr>
          <p:nvPr/>
        </p:nvPicPr>
        <p:blipFill>
          <a:blip r:embed="rId2"/>
          <a:stretch>
            <a:fillRect/>
          </a:stretch>
        </p:blipFill>
        <p:spPr>
          <a:xfrm>
            <a:off x="1840230" y="0"/>
            <a:ext cx="8542020" cy="6833616"/>
          </a:xfrm>
          <a:prstGeom prst="rect">
            <a:avLst/>
          </a:prstGeom>
        </p:spPr>
      </p:pic>
    </p:spTree>
    <p:extLst>
      <p:ext uri="{BB962C8B-B14F-4D97-AF65-F5344CB8AC3E}">
        <p14:creationId xmlns:p14="http://schemas.microsoft.com/office/powerpoint/2010/main" val="300969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0F5-DCFE-730A-2039-36A3CE2A50CF}"/>
              </a:ext>
            </a:extLst>
          </p:cNvPr>
          <p:cNvSpPr>
            <a:spLocks noGrp="1"/>
          </p:cNvSpPr>
          <p:nvPr>
            <p:ph type="title"/>
          </p:nvPr>
        </p:nvSpPr>
        <p:spPr>
          <a:xfrm>
            <a:off x="838200" y="-306679"/>
            <a:ext cx="10515600" cy="1325563"/>
          </a:xfrm>
        </p:spPr>
        <p:txBody>
          <a:bodyPr/>
          <a:lstStyle/>
          <a:p>
            <a:pPr algn="ctr"/>
            <a:r>
              <a:rPr lang="en-US" b="1" dirty="0">
                <a:effectLst>
                  <a:outerShdw blurRad="38100" dist="38100" dir="2700000" algn="tl">
                    <a:srgbClr val="000000">
                      <a:alpha val="43137"/>
                    </a:srgbClr>
                  </a:outerShdw>
                </a:effectLst>
              </a:rPr>
              <a:t>The New Policy on the Geography</a:t>
            </a:r>
          </a:p>
        </p:txBody>
      </p:sp>
      <p:sp>
        <p:nvSpPr>
          <p:cNvPr id="4" name="TextBox 3">
            <a:extLst>
              <a:ext uri="{FF2B5EF4-FFF2-40B4-BE49-F238E27FC236}">
                <a16:creationId xmlns:a16="http://schemas.microsoft.com/office/drawing/2014/main" id="{E3860438-5D4E-5257-BE43-3A4C84354458}"/>
              </a:ext>
            </a:extLst>
          </p:cNvPr>
          <p:cNvSpPr txBox="1"/>
          <p:nvPr/>
        </p:nvSpPr>
        <p:spPr>
          <a:xfrm>
            <a:off x="2295331" y="569075"/>
            <a:ext cx="9722498" cy="6001643"/>
          </a:xfrm>
          <a:prstGeom prst="rect">
            <a:avLst/>
          </a:prstGeom>
          <a:noFill/>
        </p:spPr>
        <p:txBody>
          <a:bodyPr wrap="square">
            <a:spAutoFit/>
          </a:bodyPr>
          <a:lstStyle/>
          <a:p>
            <a:r>
              <a:rPr lang="en-US" sz="2400" dirty="0"/>
              <a:t>Official Church Position: “</a:t>
            </a:r>
            <a:r>
              <a:rPr lang="en-US" sz="2400" b="1" i="0" u="sng" dirty="0">
                <a:solidFill>
                  <a:srgbClr val="000000"/>
                </a:solidFill>
                <a:effectLst/>
                <a:latin typeface="Ensign:Serif"/>
              </a:rPr>
              <a:t>The Church does not take a position on the specific geographic locations of Book of Mormon events in the ancient Americas</a:t>
            </a:r>
            <a:r>
              <a:rPr lang="en-US" sz="2400" b="0" i="0" dirty="0">
                <a:solidFill>
                  <a:srgbClr val="000000"/>
                </a:solidFill>
                <a:effectLst/>
                <a:latin typeface="Ensign:Serif"/>
              </a:rPr>
              <a:t>. Speculation on the geography of the Book of Mormon may mislead instead of enlighten; such a study can be a distraction from its divine purpose.”—</a:t>
            </a:r>
            <a:r>
              <a:rPr lang="en-US" sz="2400" dirty="0"/>
              <a:t>Book of Mormon Geography (churchofjesuschrist.org), Gospel Topics Essay</a:t>
            </a:r>
          </a:p>
          <a:p>
            <a:endParaRPr lang="en-US" sz="2400" dirty="0"/>
          </a:p>
          <a:p>
            <a:r>
              <a:rPr lang="en-US" sz="2400" dirty="0"/>
              <a:t>It’s obvious to see that the reason that the Church “does not take a position” is because when the Book of Mormon is examined in the light of any field of study: archeology, geography, linguistics, Egyptology, theology, DNA tests, and history—they are proven false. There have been found no coins, weapons, buildings, bodies from these massive battles (hundreds of thousands are said to have died at the Hill Cumorah alone). If they had some solid evidence of the events of Book of Mormon is would be plastered on every Mormon edifice in the world, presented at every opportunity, and celebrated within the church—but this is not the case.</a:t>
            </a:r>
          </a:p>
        </p:txBody>
      </p:sp>
      <p:pic>
        <p:nvPicPr>
          <p:cNvPr id="5" name="Picture 4">
            <a:extLst>
              <a:ext uri="{FF2B5EF4-FFF2-40B4-BE49-F238E27FC236}">
                <a16:creationId xmlns:a16="http://schemas.microsoft.com/office/drawing/2014/main" id="{9BE17023-01F3-39B2-9706-14EEC8AB3934}"/>
              </a:ext>
            </a:extLst>
          </p:cNvPr>
          <p:cNvPicPr>
            <a:picLocks noChangeAspect="1"/>
          </p:cNvPicPr>
          <p:nvPr/>
        </p:nvPicPr>
        <p:blipFill rotWithShape="1">
          <a:blip r:embed="rId2"/>
          <a:srcRect l="9061" r="50000"/>
          <a:stretch/>
        </p:blipFill>
        <p:spPr>
          <a:xfrm>
            <a:off x="83976" y="139570"/>
            <a:ext cx="2264160" cy="3014177"/>
          </a:xfrm>
          <a:prstGeom prst="rect">
            <a:avLst/>
          </a:prstGeom>
        </p:spPr>
      </p:pic>
      <p:pic>
        <p:nvPicPr>
          <p:cNvPr id="6" name="Picture 5">
            <a:extLst>
              <a:ext uri="{FF2B5EF4-FFF2-40B4-BE49-F238E27FC236}">
                <a16:creationId xmlns:a16="http://schemas.microsoft.com/office/drawing/2014/main" id="{5C21FB7B-AABF-BD5C-AC87-49FFBEE7C7C3}"/>
              </a:ext>
            </a:extLst>
          </p:cNvPr>
          <p:cNvPicPr>
            <a:picLocks noChangeAspect="1"/>
          </p:cNvPicPr>
          <p:nvPr/>
        </p:nvPicPr>
        <p:blipFill rotWithShape="1">
          <a:blip r:embed="rId2"/>
          <a:srcRect l="60368"/>
          <a:stretch/>
        </p:blipFill>
        <p:spPr>
          <a:xfrm>
            <a:off x="83976" y="3216655"/>
            <a:ext cx="2211355" cy="3040898"/>
          </a:xfrm>
          <a:prstGeom prst="rect">
            <a:avLst/>
          </a:prstGeom>
        </p:spPr>
      </p:pic>
    </p:spTree>
    <p:extLst>
      <p:ext uri="{BB962C8B-B14F-4D97-AF65-F5344CB8AC3E}">
        <p14:creationId xmlns:p14="http://schemas.microsoft.com/office/powerpoint/2010/main" val="9851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8A45-6C86-817B-5551-AA48257D3FB1}"/>
              </a:ext>
            </a:extLst>
          </p:cNvPr>
          <p:cNvSpPr>
            <a:spLocks noGrp="1"/>
          </p:cNvSpPr>
          <p:nvPr>
            <p:ph type="title"/>
          </p:nvPr>
        </p:nvSpPr>
        <p:spPr>
          <a:xfrm>
            <a:off x="838200" y="-278687"/>
            <a:ext cx="10515600" cy="1325563"/>
          </a:xfrm>
        </p:spPr>
        <p:txBody>
          <a:bodyPr/>
          <a:lstStyle/>
          <a:p>
            <a:pPr algn="ctr"/>
            <a:r>
              <a:rPr lang="en-US" b="1" i="1" u="sng" dirty="0">
                <a:solidFill>
                  <a:srgbClr val="00B0F0"/>
                </a:solidFill>
                <a:effectLst>
                  <a:outerShdw blurRad="38100" dist="38100" dir="2700000" algn="tl">
                    <a:srgbClr val="000000">
                      <a:alpha val="43137"/>
                    </a:srgbClr>
                  </a:outerShdw>
                </a:effectLst>
              </a:rPr>
              <a:t>Other Problems in the Book of Mormon</a:t>
            </a:r>
          </a:p>
        </p:txBody>
      </p:sp>
      <p:sp>
        <p:nvSpPr>
          <p:cNvPr id="6" name="TextBox 5">
            <a:extLst>
              <a:ext uri="{FF2B5EF4-FFF2-40B4-BE49-F238E27FC236}">
                <a16:creationId xmlns:a16="http://schemas.microsoft.com/office/drawing/2014/main" id="{016FABE6-1ABE-DF9D-6171-30EA554CC2EE}"/>
              </a:ext>
            </a:extLst>
          </p:cNvPr>
          <p:cNvSpPr txBox="1"/>
          <p:nvPr/>
        </p:nvSpPr>
        <p:spPr>
          <a:xfrm>
            <a:off x="240263" y="733828"/>
            <a:ext cx="6097554" cy="6001643"/>
          </a:xfrm>
          <a:prstGeom prst="rect">
            <a:avLst/>
          </a:prstGeom>
          <a:noFill/>
        </p:spPr>
        <p:txBody>
          <a:bodyPr wrap="square">
            <a:spAutoFit/>
          </a:bodyPr>
          <a:lstStyle/>
          <a:p>
            <a:r>
              <a:rPr lang="en-US" sz="2400" dirty="0"/>
              <a:t>1 Nephi 18:25 “And it came to pass that we did find upon the land of promise, as we journeyed in the wilderness, that there were beasts in the forests of every kind, both the cow and the ox, and </a:t>
            </a:r>
            <a:r>
              <a:rPr lang="en-US" sz="2400" b="1" u="sng" dirty="0"/>
              <a:t>the ass and the horse</a:t>
            </a:r>
            <a:r>
              <a:rPr lang="en-US" sz="2400" dirty="0"/>
              <a:t>, and the goat and the wild goat, and all manner of wild animals, which were for the use of men. And we did find all manner of bore, both of </a:t>
            </a:r>
            <a:r>
              <a:rPr lang="en-US" sz="2400" dirty="0" err="1"/>
              <a:t>cgold</a:t>
            </a:r>
            <a:r>
              <a:rPr lang="en-US" sz="2400" dirty="0"/>
              <a:t>, and of silver, and of copper.</a:t>
            </a:r>
          </a:p>
          <a:p>
            <a:endParaRPr lang="en-US" sz="2400" dirty="0"/>
          </a:p>
          <a:p>
            <a:r>
              <a:rPr lang="en-US" sz="2400" dirty="0"/>
              <a:t>Enos 1:21 “And it came to pass that the people of Nephi did till the land, and raise all </a:t>
            </a:r>
            <a:r>
              <a:rPr lang="en-US" sz="2400" b="1" u="sng" dirty="0"/>
              <a:t>manner of grain</a:t>
            </a:r>
            <a:r>
              <a:rPr lang="en-US" sz="2400" dirty="0"/>
              <a:t>, and of fruit, and </a:t>
            </a:r>
            <a:r>
              <a:rPr lang="en-US" sz="2400" b="1" u="sng" dirty="0"/>
              <a:t>flocks of herds, and flocks of all manner of cattle of every kind, and goats, and wild goats, and also many horses</a:t>
            </a:r>
            <a:r>
              <a:rPr lang="en-US" sz="2400" dirty="0"/>
              <a:t>.”</a:t>
            </a:r>
          </a:p>
        </p:txBody>
      </p:sp>
      <p:pic>
        <p:nvPicPr>
          <p:cNvPr id="7" name="Picture 6">
            <a:extLst>
              <a:ext uri="{FF2B5EF4-FFF2-40B4-BE49-F238E27FC236}">
                <a16:creationId xmlns:a16="http://schemas.microsoft.com/office/drawing/2014/main" id="{8EB78296-9D31-5FA4-C024-EA28D27D5D10}"/>
              </a:ext>
            </a:extLst>
          </p:cNvPr>
          <p:cNvPicPr>
            <a:picLocks noChangeAspect="1"/>
          </p:cNvPicPr>
          <p:nvPr/>
        </p:nvPicPr>
        <p:blipFill>
          <a:blip r:embed="rId2"/>
          <a:stretch>
            <a:fillRect/>
          </a:stretch>
        </p:blipFill>
        <p:spPr>
          <a:xfrm>
            <a:off x="6546785" y="1192860"/>
            <a:ext cx="5263268" cy="4666764"/>
          </a:xfrm>
          <a:prstGeom prst="rect">
            <a:avLst/>
          </a:prstGeom>
        </p:spPr>
      </p:pic>
    </p:spTree>
    <p:extLst>
      <p:ext uri="{BB962C8B-B14F-4D97-AF65-F5344CB8AC3E}">
        <p14:creationId xmlns:p14="http://schemas.microsoft.com/office/powerpoint/2010/main" val="9693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6C6F-822A-7F08-F846-33991EA896FE}"/>
              </a:ext>
            </a:extLst>
          </p:cNvPr>
          <p:cNvSpPr>
            <a:spLocks noGrp="1"/>
          </p:cNvSpPr>
          <p:nvPr>
            <p:ph type="title"/>
          </p:nvPr>
        </p:nvSpPr>
        <p:spPr>
          <a:xfrm>
            <a:off x="1314061" y="-437308"/>
            <a:ext cx="10515600" cy="1325563"/>
          </a:xfrm>
        </p:spPr>
        <p:txBody>
          <a:bodyPr/>
          <a:lstStyle/>
          <a:p>
            <a:r>
              <a:rPr lang="en-US" b="1" dirty="0">
                <a:solidFill>
                  <a:srgbClr val="00B050"/>
                </a:solidFill>
              </a:rPr>
              <a:t>The Book of Mormon Evidence of Fraud:</a:t>
            </a:r>
          </a:p>
        </p:txBody>
      </p:sp>
      <p:sp>
        <p:nvSpPr>
          <p:cNvPr id="3" name="TextBox 2">
            <a:extLst>
              <a:ext uri="{FF2B5EF4-FFF2-40B4-BE49-F238E27FC236}">
                <a16:creationId xmlns:a16="http://schemas.microsoft.com/office/drawing/2014/main" id="{524DAEE6-9478-EF20-60F5-7325C46FE367}"/>
              </a:ext>
            </a:extLst>
          </p:cNvPr>
          <p:cNvSpPr txBox="1"/>
          <p:nvPr/>
        </p:nvSpPr>
        <p:spPr>
          <a:xfrm>
            <a:off x="0" y="302359"/>
            <a:ext cx="12192000" cy="6555641"/>
          </a:xfrm>
          <a:prstGeom prst="rect">
            <a:avLst/>
          </a:prstGeom>
          <a:noFill/>
        </p:spPr>
        <p:txBody>
          <a:bodyPr wrap="square" rtlCol="0">
            <a:spAutoFit/>
          </a:bodyPr>
          <a:lstStyle/>
          <a:p>
            <a:pPr marL="342900" indent="-342900">
              <a:buAutoNum type="arabicPeriod"/>
            </a:pPr>
            <a:r>
              <a:rPr lang="en-US" sz="2000" dirty="0"/>
              <a:t>The Source (Joseph Smith-treasure-digger) is untrustworthy</a:t>
            </a:r>
          </a:p>
          <a:p>
            <a:pPr marL="342900" indent="-342900">
              <a:buAutoNum type="arabicPeriod"/>
            </a:pPr>
            <a:r>
              <a:rPr lang="en-US" sz="2000" dirty="0"/>
              <a:t>The Story is doubtful (the magical overtones—Alvin)</a:t>
            </a:r>
          </a:p>
          <a:p>
            <a:pPr marL="342900" indent="-342900">
              <a:buAutoNum type="arabicPeriod"/>
            </a:pPr>
            <a:r>
              <a:rPr lang="en-US" sz="2000" dirty="0"/>
              <a:t>The Characters do not make sense (Deformed English)</a:t>
            </a:r>
          </a:p>
          <a:p>
            <a:pPr marL="342900" indent="-342900">
              <a:buAutoNum type="arabicPeriod"/>
            </a:pPr>
            <a:r>
              <a:rPr lang="en-US" sz="2000" dirty="0"/>
              <a:t>The Math does not add up (12 Golden Plates 22k words per page)</a:t>
            </a:r>
          </a:p>
          <a:p>
            <a:pPr marL="342900" indent="-342900">
              <a:buAutoNum type="arabicPeriod"/>
            </a:pPr>
            <a:r>
              <a:rPr lang="en-US" sz="2000" dirty="0"/>
              <a:t>The DNA does not match (Indians are not Israelites)</a:t>
            </a:r>
          </a:p>
          <a:p>
            <a:pPr marL="342900" indent="-342900">
              <a:buAutoNum type="arabicPeriod"/>
            </a:pPr>
            <a:r>
              <a:rPr lang="en-US" sz="2000" dirty="0"/>
              <a:t>The Archeology does not exist (No evidence of great battles, etc.)</a:t>
            </a:r>
          </a:p>
          <a:p>
            <a:pPr marL="342900" indent="-342900">
              <a:buAutoNum type="arabicPeriod"/>
            </a:pPr>
            <a:r>
              <a:rPr lang="en-US" sz="2000" dirty="0"/>
              <a:t>The writings are not accurate (horses, sheep, etc.)</a:t>
            </a:r>
          </a:p>
          <a:p>
            <a:r>
              <a:rPr lang="en-US" sz="2000" dirty="0"/>
              <a:t>However, the evidence that Joseph Smith is lying is more reliable:</a:t>
            </a:r>
          </a:p>
          <a:p>
            <a:pPr marL="342900" indent="-342900">
              <a:buAutoNum type="arabicPeriod"/>
            </a:pPr>
            <a:r>
              <a:rPr lang="en-US" sz="2000" dirty="0"/>
              <a:t>Joseph Smith’s accounts do not match his followers or family retelling of the same accounts (Joseph Smith vs Joseph Knight and the Alvin story)</a:t>
            </a:r>
          </a:p>
          <a:p>
            <a:pPr marL="342900" indent="-342900">
              <a:buAutoNum type="arabicPeriod"/>
            </a:pPr>
            <a:r>
              <a:rPr lang="en-US" sz="2000" dirty="0"/>
              <a:t>Joseph Smith is involved in magic before, during and after the golden plates vision (treasure-digging—never finds anything for anyone, power of 3, the color black, autumnal equinox)</a:t>
            </a:r>
          </a:p>
          <a:p>
            <a:pPr marL="342900" indent="-342900">
              <a:buAutoNum type="arabicPeriod"/>
            </a:pPr>
            <a:r>
              <a:rPr lang="en-US" sz="2000" dirty="0"/>
              <a:t>Joseph Smith is convicted of fraud (glass-looking) in 1826, breaking the law in New York</a:t>
            </a:r>
          </a:p>
          <a:p>
            <a:pPr marL="342900" indent="-342900">
              <a:buAutoNum type="arabicPeriod"/>
            </a:pPr>
            <a:r>
              <a:rPr lang="en-US" sz="2000" dirty="0"/>
              <a:t>Joseph Smith never shows the golden plates to anyone except a few private viewings of only his most devout followers</a:t>
            </a:r>
          </a:p>
          <a:p>
            <a:pPr marL="342900" indent="-342900">
              <a:buAutoNum type="arabicPeriod"/>
            </a:pPr>
            <a:r>
              <a:rPr lang="en-US" sz="2000" dirty="0"/>
              <a:t>The Book of Mormon seems to follow “View of the Hebrews”, and the characters are certified fake (looks like English)</a:t>
            </a:r>
          </a:p>
          <a:p>
            <a:pPr marL="342900" indent="-342900">
              <a:buAutoNum type="arabicPeriod"/>
            </a:pPr>
            <a:r>
              <a:rPr lang="en-US" sz="2000" dirty="0"/>
              <a:t>Joseph Smith “translates” the plates by using the same methods used for glass-looking</a:t>
            </a:r>
          </a:p>
          <a:p>
            <a:pPr marL="342900" indent="-342900">
              <a:buAutoNum type="arabicPeriod"/>
            </a:pPr>
            <a:r>
              <a:rPr lang="en-US" sz="2000" dirty="0"/>
              <a:t>Joseph Smith asks God 3 times to allow Martin Harris to take the first 116 pages, God allows, the pages lost, and Joseph Smith cannot retranslate them—when Joseph Smith loses control, his prophetic gifts do not work—Jeremiah rewrote his book!</a:t>
            </a:r>
          </a:p>
        </p:txBody>
      </p:sp>
    </p:spTree>
    <p:extLst>
      <p:ext uri="{BB962C8B-B14F-4D97-AF65-F5344CB8AC3E}">
        <p14:creationId xmlns:p14="http://schemas.microsoft.com/office/powerpoint/2010/main" val="356557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4C13-E229-35D3-689A-7FB31AE48A80}"/>
              </a:ext>
            </a:extLst>
          </p:cNvPr>
          <p:cNvSpPr>
            <a:spLocks noGrp="1"/>
          </p:cNvSpPr>
          <p:nvPr>
            <p:ph type="title"/>
          </p:nvPr>
        </p:nvSpPr>
        <p:spPr>
          <a:xfrm>
            <a:off x="838200" y="0"/>
            <a:ext cx="10515600" cy="1325563"/>
          </a:xfrm>
        </p:spPr>
        <p:txBody>
          <a:bodyPr/>
          <a:lstStyle/>
          <a:p>
            <a:pPr algn="ctr"/>
            <a:r>
              <a:rPr lang="en-US" b="1" i="1" dirty="0">
                <a:solidFill>
                  <a:srgbClr val="FF0000"/>
                </a:solidFill>
              </a:rPr>
              <a:t>The Book of Mormon and Joseph Smith Fail the Test of Truth</a:t>
            </a:r>
          </a:p>
        </p:txBody>
      </p:sp>
      <p:sp>
        <p:nvSpPr>
          <p:cNvPr id="4" name="TextBox 3">
            <a:extLst>
              <a:ext uri="{FF2B5EF4-FFF2-40B4-BE49-F238E27FC236}">
                <a16:creationId xmlns:a16="http://schemas.microsoft.com/office/drawing/2014/main" id="{B8F60AC9-7937-8328-AC23-1E6DB6CA5D0B}"/>
              </a:ext>
            </a:extLst>
          </p:cNvPr>
          <p:cNvSpPr txBox="1"/>
          <p:nvPr/>
        </p:nvSpPr>
        <p:spPr>
          <a:xfrm>
            <a:off x="5837873" y="1725613"/>
            <a:ext cx="6097904" cy="4401205"/>
          </a:xfrm>
          <a:prstGeom prst="rect">
            <a:avLst/>
          </a:prstGeom>
          <a:noFill/>
        </p:spPr>
        <p:txBody>
          <a:bodyPr wrap="square">
            <a:spAutoFit/>
          </a:bodyPr>
          <a:lstStyle/>
          <a:p>
            <a:r>
              <a:rPr lang="en-US" sz="2800" dirty="0"/>
              <a:t>2 Tim. 3:15-17 “</a:t>
            </a:r>
            <a:r>
              <a:rPr lang="en-US" sz="2800" b="1" dirty="0"/>
              <a:t>And that from a child thou hast known the holy scriptures, which are able to make thee wise unto salvation through faith which is in Christ Jesus</a:t>
            </a:r>
            <a:r>
              <a:rPr lang="en-US" sz="2800" dirty="0"/>
              <a:t>. </a:t>
            </a:r>
            <a:r>
              <a:rPr lang="en-US" sz="2800" b="1" u="sng" dirty="0"/>
              <a:t>All scripture is given by inspiration of God, and is profitable for doctrine, for reproof, for correction, for instruction in righteousness</a:t>
            </a:r>
            <a:r>
              <a:rPr lang="en-US" sz="2800" dirty="0"/>
              <a:t>: </a:t>
            </a:r>
            <a:r>
              <a:rPr lang="en-US" sz="2800" b="1" u="sng" dirty="0"/>
              <a:t>That the man of God may be perfect</a:t>
            </a:r>
            <a:r>
              <a:rPr lang="en-US" sz="2800" dirty="0"/>
              <a:t>, thoroughly furnished unto all good works.”</a:t>
            </a:r>
          </a:p>
        </p:txBody>
      </p:sp>
      <p:pic>
        <p:nvPicPr>
          <p:cNvPr id="5" name="Picture 4">
            <a:extLst>
              <a:ext uri="{FF2B5EF4-FFF2-40B4-BE49-F238E27FC236}">
                <a16:creationId xmlns:a16="http://schemas.microsoft.com/office/drawing/2014/main" id="{E03D0CD6-FD22-98FA-49DE-7B7D9CD2C82B}"/>
              </a:ext>
            </a:extLst>
          </p:cNvPr>
          <p:cNvPicPr>
            <a:picLocks noChangeAspect="1"/>
          </p:cNvPicPr>
          <p:nvPr/>
        </p:nvPicPr>
        <p:blipFill>
          <a:blip r:embed="rId2"/>
          <a:stretch>
            <a:fillRect/>
          </a:stretch>
        </p:blipFill>
        <p:spPr>
          <a:xfrm>
            <a:off x="722495" y="1257310"/>
            <a:ext cx="4147885" cy="5337810"/>
          </a:xfrm>
          <a:prstGeom prst="rect">
            <a:avLst/>
          </a:prstGeom>
        </p:spPr>
      </p:pic>
    </p:spTree>
    <p:extLst>
      <p:ext uri="{BB962C8B-B14F-4D97-AF65-F5344CB8AC3E}">
        <p14:creationId xmlns:p14="http://schemas.microsoft.com/office/powerpoint/2010/main" val="38509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133-1C5E-53E1-E1FF-BCD200CDAE47}"/>
              </a:ext>
            </a:extLst>
          </p:cNvPr>
          <p:cNvSpPr>
            <a:spLocks noGrp="1"/>
          </p:cNvSpPr>
          <p:nvPr>
            <p:ph type="title"/>
          </p:nvPr>
        </p:nvSpPr>
        <p:spPr>
          <a:xfrm>
            <a:off x="838200" y="-306679"/>
            <a:ext cx="10515600" cy="1325563"/>
          </a:xfrm>
        </p:spPr>
        <p:txBody>
          <a:bodyPr/>
          <a:lstStyle/>
          <a:p>
            <a:r>
              <a:rPr lang="en-US" b="1" u="sng" dirty="0">
                <a:solidFill>
                  <a:srgbClr val="00B050"/>
                </a:solidFill>
                <a:effectLst>
                  <a:outerShdw blurRad="38100" dist="38100" dir="2700000" algn="tl">
                    <a:srgbClr val="000000">
                      <a:alpha val="43137"/>
                    </a:srgbClr>
                  </a:outerShdw>
                </a:effectLst>
              </a:rPr>
              <a:t>An Important Statement From an LDS Prophet</a:t>
            </a:r>
          </a:p>
        </p:txBody>
      </p:sp>
      <p:sp>
        <p:nvSpPr>
          <p:cNvPr id="4" name="TextBox 3">
            <a:extLst>
              <a:ext uri="{FF2B5EF4-FFF2-40B4-BE49-F238E27FC236}">
                <a16:creationId xmlns:a16="http://schemas.microsoft.com/office/drawing/2014/main" id="{6970AB4E-D326-F07C-DB42-B0632897B677}"/>
              </a:ext>
            </a:extLst>
          </p:cNvPr>
          <p:cNvSpPr txBox="1"/>
          <p:nvPr/>
        </p:nvSpPr>
        <p:spPr>
          <a:xfrm>
            <a:off x="5402424" y="590663"/>
            <a:ext cx="6789576" cy="6001643"/>
          </a:xfrm>
          <a:prstGeom prst="rect">
            <a:avLst/>
          </a:prstGeom>
          <a:noFill/>
        </p:spPr>
        <p:txBody>
          <a:bodyPr wrap="square">
            <a:spAutoFit/>
          </a:bodyPr>
          <a:lstStyle/>
          <a:p>
            <a:r>
              <a:rPr lang="en-US" sz="3200" dirty="0"/>
              <a:t>Prophet Ezra Taft: “the Book of Mormon is the keystone of our religion. </a:t>
            </a:r>
            <a:r>
              <a:rPr lang="en-US" sz="3200" b="1" u="sng" dirty="0"/>
              <a:t>This was the Prophet Joseph Smith’s statement</a:t>
            </a:r>
            <a:r>
              <a:rPr lang="en-US" sz="3200" dirty="0"/>
              <a:t>. He testified that “the Book of Mormon was the most correct of any book on earth, and the keystone of our religion” (Introduction to the Book of Mormon). A keystone is the central stone in an arch. It holds all the other stones in place, and if removed, the arch crumbles.” (October 1986 General Conference)</a:t>
            </a:r>
          </a:p>
        </p:txBody>
      </p:sp>
      <p:pic>
        <p:nvPicPr>
          <p:cNvPr id="5" name="Picture 4">
            <a:extLst>
              <a:ext uri="{FF2B5EF4-FFF2-40B4-BE49-F238E27FC236}">
                <a16:creationId xmlns:a16="http://schemas.microsoft.com/office/drawing/2014/main" id="{49FA2E71-82EA-216D-1F5D-DE6CE3C5CEA4}"/>
              </a:ext>
            </a:extLst>
          </p:cNvPr>
          <p:cNvPicPr>
            <a:picLocks noChangeAspect="1"/>
          </p:cNvPicPr>
          <p:nvPr/>
        </p:nvPicPr>
        <p:blipFill>
          <a:blip r:embed="rId2"/>
          <a:stretch>
            <a:fillRect/>
          </a:stretch>
        </p:blipFill>
        <p:spPr>
          <a:xfrm>
            <a:off x="361949" y="685799"/>
            <a:ext cx="4628275" cy="6004249"/>
          </a:xfrm>
          <a:prstGeom prst="rect">
            <a:avLst/>
          </a:prstGeom>
        </p:spPr>
      </p:pic>
    </p:spTree>
    <p:extLst>
      <p:ext uri="{BB962C8B-B14F-4D97-AF65-F5344CB8AC3E}">
        <p14:creationId xmlns:p14="http://schemas.microsoft.com/office/powerpoint/2010/main" val="6425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4B29-1E7D-FEA9-B823-71FF5F16AA5A}"/>
              </a:ext>
            </a:extLst>
          </p:cNvPr>
          <p:cNvSpPr>
            <a:spLocks noGrp="1"/>
          </p:cNvSpPr>
          <p:nvPr>
            <p:ph type="title"/>
          </p:nvPr>
        </p:nvSpPr>
        <p:spPr>
          <a:xfrm>
            <a:off x="838200" y="-149225"/>
            <a:ext cx="10515600" cy="1325563"/>
          </a:xfrm>
        </p:spPr>
        <p:txBody>
          <a:bodyPr/>
          <a:lstStyle/>
          <a:p>
            <a:pPr algn="ctr"/>
            <a:r>
              <a:rPr lang="en-US" b="1" u="sng" dirty="0"/>
              <a:t>The Book of Mormon, Scripture?</a:t>
            </a:r>
          </a:p>
        </p:txBody>
      </p:sp>
      <p:sp>
        <p:nvSpPr>
          <p:cNvPr id="4" name="TextBox 3">
            <a:extLst>
              <a:ext uri="{FF2B5EF4-FFF2-40B4-BE49-F238E27FC236}">
                <a16:creationId xmlns:a16="http://schemas.microsoft.com/office/drawing/2014/main" id="{81FAAE6B-860A-2769-EA7D-A3B62BBCECE1}"/>
              </a:ext>
            </a:extLst>
          </p:cNvPr>
          <p:cNvSpPr txBox="1"/>
          <p:nvPr/>
        </p:nvSpPr>
        <p:spPr>
          <a:xfrm>
            <a:off x="193933" y="891256"/>
            <a:ext cx="5168900" cy="5693866"/>
          </a:xfrm>
          <a:prstGeom prst="rect">
            <a:avLst/>
          </a:prstGeom>
          <a:noFill/>
        </p:spPr>
        <p:txBody>
          <a:bodyPr wrap="square">
            <a:spAutoFit/>
          </a:bodyPr>
          <a:lstStyle/>
          <a:p>
            <a:r>
              <a:rPr lang="en-US" sz="2800" dirty="0"/>
              <a:t>2 Pet. 1:19-21 “</a:t>
            </a:r>
            <a:r>
              <a:rPr lang="en-US" sz="2800" b="1" u="sng" dirty="0"/>
              <a:t>We have also a more sure word of prophecy; whereunto ye do well that ye take heed, as unto a light that shineth in a dark place</a:t>
            </a:r>
            <a:r>
              <a:rPr lang="en-US" sz="2800" dirty="0"/>
              <a:t>, until the day dawn, and the day star arise in your hearts: </a:t>
            </a:r>
            <a:r>
              <a:rPr lang="en-US" sz="2800" b="1" u="sng" dirty="0"/>
              <a:t>Knowing this first, that no prophecy of the scripture is of any private interpretation</a:t>
            </a:r>
            <a:r>
              <a:rPr lang="en-US" sz="2800" dirty="0"/>
              <a:t>. For the prophecy came not in old time by the will of man: </a:t>
            </a:r>
            <a:r>
              <a:rPr lang="en-US" sz="2800" b="1" u="sng" dirty="0"/>
              <a:t>but holy men of God </a:t>
            </a:r>
            <a:r>
              <a:rPr lang="en-US" sz="2800" b="1" u="sng" dirty="0" err="1"/>
              <a:t>spake</a:t>
            </a:r>
            <a:r>
              <a:rPr lang="en-US" sz="2800" b="1" u="sng" dirty="0"/>
              <a:t> as they were moved by the Holy Ghost</a:t>
            </a:r>
            <a:r>
              <a:rPr lang="en-US" sz="2800" dirty="0"/>
              <a:t>.”</a:t>
            </a:r>
          </a:p>
        </p:txBody>
      </p:sp>
      <p:pic>
        <p:nvPicPr>
          <p:cNvPr id="5" name="Picture 4">
            <a:extLst>
              <a:ext uri="{FF2B5EF4-FFF2-40B4-BE49-F238E27FC236}">
                <a16:creationId xmlns:a16="http://schemas.microsoft.com/office/drawing/2014/main" id="{458E1DF0-9EF9-87C9-189B-C162008FA09E}"/>
              </a:ext>
            </a:extLst>
          </p:cNvPr>
          <p:cNvPicPr>
            <a:picLocks noChangeAspect="1"/>
          </p:cNvPicPr>
          <p:nvPr/>
        </p:nvPicPr>
        <p:blipFill>
          <a:blip r:embed="rId2"/>
          <a:stretch>
            <a:fillRect/>
          </a:stretch>
        </p:blipFill>
        <p:spPr>
          <a:xfrm>
            <a:off x="5362833" y="1008646"/>
            <a:ext cx="2785136" cy="3723859"/>
          </a:xfrm>
          <a:prstGeom prst="rect">
            <a:avLst/>
          </a:prstGeom>
        </p:spPr>
      </p:pic>
      <p:pic>
        <p:nvPicPr>
          <p:cNvPr id="6" name="Picture 5">
            <a:extLst>
              <a:ext uri="{FF2B5EF4-FFF2-40B4-BE49-F238E27FC236}">
                <a16:creationId xmlns:a16="http://schemas.microsoft.com/office/drawing/2014/main" id="{1937A42F-EED4-69B4-9B33-7C5060B8100D}"/>
              </a:ext>
            </a:extLst>
          </p:cNvPr>
          <p:cNvPicPr>
            <a:picLocks noChangeAspect="1"/>
          </p:cNvPicPr>
          <p:nvPr/>
        </p:nvPicPr>
        <p:blipFill>
          <a:blip r:embed="rId3"/>
          <a:stretch>
            <a:fillRect/>
          </a:stretch>
        </p:blipFill>
        <p:spPr>
          <a:xfrm>
            <a:off x="9131644" y="3142611"/>
            <a:ext cx="2866424" cy="3579465"/>
          </a:xfrm>
          <a:prstGeom prst="rect">
            <a:avLst/>
          </a:prstGeom>
        </p:spPr>
      </p:pic>
      <p:sp>
        <p:nvSpPr>
          <p:cNvPr id="7" name="Arrow: Left-Right 6">
            <a:extLst>
              <a:ext uri="{FF2B5EF4-FFF2-40B4-BE49-F238E27FC236}">
                <a16:creationId xmlns:a16="http://schemas.microsoft.com/office/drawing/2014/main" id="{C644402F-97A0-E9D3-D764-7122E1A010F2}"/>
              </a:ext>
            </a:extLst>
          </p:cNvPr>
          <p:cNvSpPr/>
          <p:nvPr/>
        </p:nvSpPr>
        <p:spPr>
          <a:xfrm rot="1426809">
            <a:off x="7514620" y="4498002"/>
            <a:ext cx="2068830" cy="868680"/>
          </a:xfrm>
          <a:prstGeom prst="lef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39D311FA-7016-BA52-8F94-54766121427B}"/>
              </a:ext>
            </a:extLst>
          </p:cNvPr>
          <p:cNvSpPr/>
          <p:nvPr/>
        </p:nvSpPr>
        <p:spPr>
          <a:xfrm>
            <a:off x="4104413" y="-193300"/>
            <a:ext cx="5301975" cy="5693866"/>
          </a:xfrm>
          <a:prstGeom prst="mathMultiply">
            <a:avLst>
              <a:gd name="adj1" fmla="val 7136"/>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48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A971-C743-7EC6-C447-8341061888E2}"/>
              </a:ext>
            </a:extLst>
          </p:cNvPr>
          <p:cNvSpPr>
            <a:spLocks noGrp="1"/>
          </p:cNvSpPr>
          <p:nvPr>
            <p:ph type="title"/>
          </p:nvPr>
        </p:nvSpPr>
        <p:spPr>
          <a:xfrm>
            <a:off x="1472681" y="-325340"/>
            <a:ext cx="10515600" cy="1325563"/>
          </a:xfrm>
        </p:spPr>
        <p:txBody>
          <a:bodyPr/>
          <a:lstStyle/>
          <a:p>
            <a:r>
              <a:rPr lang="en-US" b="1" u="sng" dirty="0">
                <a:solidFill>
                  <a:srgbClr val="FF0000"/>
                </a:solidFill>
                <a:effectLst>
                  <a:outerShdw blurRad="38100" dist="38100" dir="2700000" algn="tl">
                    <a:srgbClr val="000000">
                      <a:alpha val="43137"/>
                    </a:srgbClr>
                  </a:outerShdw>
                </a:effectLst>
              </a:rPr>
              <a:t>Native Americans = Lost Tribes???</a:t>
            </a:r>
          </a:p>
        </p:txBody>
      </p:sp>
      <p:sp>
        <p:nvSpPr>
          <p:cNvPr id="4" name="TextBox 3">
            <a:extLst>
              <a:ext uri="{FF2B5EF4-FFF2-40B4-BE49-F238E27FC236}">
                <a16:creationId xmlns:a16="http://schemas.microsoft.com/office/drawing/2014/main" id="{E932A54E-FFE9-EC59-FC91-BD408AD02016}"/>
              </a:ext>
            </a:extLst>
          </p:cNvPr>
          <p:cNvSpPr txBox="1"/>
          <p:nvPr/>
        </p:nvSpPr>
        <p:spPr>
          <a:xfrm>
            <a:off x="118966" y="795363"/>
            <a:ext cx="7018952" cy="6001643"/>
          </a:xfrm>
          <a:prstGeom prst="rect">
            <a:avLst/>
          </a:prstGeom>
          <a:noFill/>
        </p:spPr>
        <p:txBody>
          <a:bodyPr wrap="square">
            <a:spAutoFit/>
          </a:bodyPr>
          <a:lstStyle/>
          <a:p>
            <a:r>
              <a:rPr lang="en-US" sz="2400" dirty="0"/>
              <a:t>J. E. A. Smith’s History of Pittsfield, [Mass.] 1734-1800 (written in 1869):</a:t>
            </a:r>
          </a:p>
          <a:p>
            <a:endParaRPr lang="en-US" sz="2400" dirty="0"/>
          </a:p>
          <a:p>
            <a:r>
              <a:rPr lang="en-US" sz="2400" dirty="0"/>
              <a:t>”On Indian Hill, in 1815, Capt. Joseph Merrick turned up with his plough a Jewish frontlet, which being opened, displayed the usual sentences of Hebrew scripture, beautifully inscribed upon parchment, which had been kept in perfect preservation by leathern casings. </a:t>
            </a:r>
            <a:r>
              <a:rPr lang="en-US" sz="2400" b="1" u="sng" dirty="0"/>
              <a:t>The theory that the American Indians are the descendants of the lost tribes of Israel had then many ardent supporters, who, of course, hailed Capt. Merrick’s waif as confirmation of their faith, in a double sense ‘strong as Holy Writ.’</a:t>
            </a:r>
            <a:r>
              <a:rPr lang="en-US" sz="2400" dirty="0"/>
              <a:t> Deposited with the Antiquarian Society at Worcester, it was learnedly discussed; and we still find it occasionally mentioned in books.”</a:t>
            </a:r>
          </a:p>
        </p:txBody>
      </p:sp>
      <p:pic>
        <p:nvPicPr>
          <p:cNvPr id="5" name="Picture 4">
            <a:extLst>
              <a:ext uri="{FF2B5EF4-FFF2-40B4-BE49-F238E27FC236}">
                <a16:creationId xmlns:a16="http://schemas.microsoft.com/office/drawing/2014/main" id="{CE57C7F0-3AC0-4F03-CD5E-C19F99718B88}"/>
              </a:ext>
            </a:extLst>
          </p:cNvPr>
          <p:cNvPicPr>
            <a:picLocks noChangeAspect="1"/>
          </p:cNvPicPr>
          <p:nvPr/>
        </p:nvPicPr>
        <p:blipFill>
          <a:blip r:embed="rId2"/>
          <a:stretch>
            <a:fillRect/>
          </a:stretch>
        </p:blipFill>
        <p:spPr>
          <a:xfrm>
            <a:off x="7687235" y="795363"/>
            <a:ext cx="3828489" cy="5916756"/>
          </a:xfrm>
          <a:prstGeom prst="rect">
            <a:avLst/>
          </a:prstGeom>
        </p:spPr>
      </p:pic>
    </p:spTree>
    <p:extLst>
      <p:ext uri="{BB962C8B-B14F-4D97-AF65-F5344CB8AC3E}">
        <p14:creationId xmlns:p14="http://schemas.microsoft.com/office/powerpoint/2010/main" val="8084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273B-7579-F6F6-45FF-4BE248AB9E14}"/>
              </a:ext>
            </a:extLst>
          </p:cNvPr>
          <p:cNvSpPr>
            <a:spLocks noGrp="1"/>
          </p:cNvSpPr>
          <p:nvPr>
            <p:ph type="title"/>
          </p:nvPr>
        </p:nvSpPr>
        <p:spPr>
          <a:xfrm>
            <a:off x="838200" y="-288018"/>
            <a:ext cx="10515600" cy="1325563"/>
          </a:xfrm>
        </p:spPr>
        <p:txBody>
          <a:bodyPr/>
          <a:lstStyle/>
          <a:p>
            <a:pPr algn="ctr"/>
            <a:r>
              <a:rPr lang="en-US" dirty="0"/>
              <a:t>Moundbuilders</a:t>
            </a:r>
          </a:p>
        </p:txBody>
      </p:sp>
      <p:sp>
        <p:nvSpPr>
          <p:cNvPr id="5" name="TextBox 4">
            <a:extLst>
              <a:ext uri="{FF2B5EF4-FFF2-40B4-BE49-F238E27FC236}">
                <a16:creationId xmlns:a16="http://schemas.microsoft.com/office/drawing/2014/main" id="{D123CD7A-FDC9-6B81-ED74-15449289332D}"/>
              </a:ext>
            </a:extLst>
          </p:cNvPr>
          <p:cNvSpPr txBox="1"/>
          <p:nvPr/>
        </p:nvSpPr>
        <p:spPr>
          <a:xfrm>
            <a:off x="6795797" y="4685912"/>
            <a:ext cx="4755501" cy="830997"/>
          </a:xfrm>
          <a:prstGeom prst="rect">
            <a:avLst/>
          </a:prstGeom>
          <a:noFill/>
        </p:spPr>
        <p:txBody>
          <a:bodyPr wrap="square">
            <a:spAutoFit/>
          </a:bodyPr>
          <a:lstStyle/>
          <a:p>
            <a:r>
              <a:rPr lang="en-US" sz="2400" dirty="0"/>
              <a:t>The Cahokia Mounds State Historic Site, near St Louis, Missouri</a:t>
            </a:r>
          </a:p>
        </p:txBody>
      </p:sp>
      <p:pic>
        <p:nvPicPr>
          <p:cNvPr id="6" name="Picture 5">
            <a:extLst>
              <a:ext uri="{FF2B5EF4-FFF2-40B4-BE49-F238E27FC236}">
                <a16:creationId xmlns:a16="http://schemas.microsoft.com/office/drawing/2014/main" id="{1F7D8B1B-1606-E75F-FB7A-E41AE8B01B7F}"/>
              </a:ext>
            </a:extLst>
          </p:cNvPr>
          <p:cNvPicPr>
            <a:picLocks noChangeAspect="1"/>
          </p:cNvPicPr>
          <p:nvPr/>
        </p:nvPicPr>
        <p:blipFill>
          <a:blip r:embed="rId2"/>
          <a:stretch>
            <a:fillRect/>
          </a:stretch>
        </p:blipFill>
        <p:spPr>
          <a:xfrm>
            <a:off x="5885866" y="904929"/>
            <a:ext cx="6220408" cy="3498980"/>
          </a:xfrm>
          <a:prstGeom prst="rect">
            <a:avLst/>
          </a:prstGeom>
        </p:spPr>
      </p:pic>
      <p:pic>
        <p:nvPicPr>
          <p:cNvPr id="7" name="Picture 6">
            <a:extLst>
              <a:ext uri="{FF2B5EF4-FFF2-40B4-BE49-F238E27FC236}">
                <a16:creationId xmlns:a16="http://schemas.microsoft.com/office/drawing/2014/main" id="{435EEE5A-3666-1B3B-163B-82F1E0B89F7A}"/>
              </a:ext>
            </a:extLst>
          </p:cNvPr>
          <p:cNvPicPr>
            <a:picLocks noChangeAspect="1"/>
          </p:cNvPicPr>
          <p:nvPr/>
        </p:nvPicPr>
        <p:blipFill>
          <a:blip r:embed="rId3"/>
          <a:stretch>
            <a:fillRect/>
          </a:stretch>
        </p:blipFill>
        <p:spPr>
          <a:xfrm>
            <a:off x="85726" y="904929"/>
            <a:ext cx="5552492" cy="3631330"/>
          </a:xfrm>
          <a:prstGeom prst="rect">
            <a:avLst/>
          </a:prstGeom>
        </p:spPr>
      </p:pic>
      <p:sp>
        <p:nvSpPr>
          <p:cNvPr id="8" name="TextBox 7">
            <a:extLst>
              <a:ext uri="{FF2B5EF4-FFF2-40B4-BE49-F238E27FC236}">
                <a16:creationId xmlns:a16="http://schemas.microsoft.com/office/drawing/2014/main" id="{87AFA59E-2620-27CC-7CF5-1C79CB0F454D}"/>
              </a:ext>
            </a:extLst>
          </p:cNvPr>
          <p:cNvSpPr txBox="1"/>
          <p:nvPr/>
        </p:nvSpPr>
        <p:spPr>
          <a:xfrm>
            <a:off x="484221" y="4685912"/>
            <a:ext cx="4755501" cy="830997"/>
          </a:xfrm>
          <a:prstGeom prst="rect">
            <a:avLst/>
          </a:prstGeom>
          <a:noFill/>
        </p:spPr>
        <p:txBody>
          <a:bodyPr wrap="square">
            <a:spAutoFit/>
          </a:bodyPr>
          <a:lstStyle/>
          <a:p>
            <a:r>
              <a:rPr lang="en-US" sz="2400" dirty="0"/>
              <a:t>The Great Serpent Mound Ohio Historical Marker, Peebles, Ohio</a:t>
            </a:r>
          </a:p>
        </p:txBody>
      </p:sp>
    </p:spTree>
    <p:extLst>
      <p:ext uri="{BB962C8B-B14F-4D97-AF65-F5344CB8AC3E}">
        <p14:creationId xmlns:p14="http://schemas.microsoft.com/office/powerpoint/2010/main" val="328386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5F90F-7CF7-2DBC-6CE4-13FF8E2A7DFB}"/>
              </a:ext>
            </a:extLst>
          </p:cNvPr>
          <p:cNvPicPr>
            <a:picLocks noChangeAspect="1"/>
          </p:cNvPicPr>
          <p:nvPr/>
        </p:nvPicPr>
        <p:blipFill>
          <a:blip r:embed="rId2"/>
          <a:stretch>
            <a:fillRect/>
          </a:stretch>
        </p:blipFill>
        <p:spPr>
          <a:xfrm>
            <a:off x="8878395" y="664321"/>
            <a:ext cx="2245325" cy="3429002"/>
          </a:xfrm>
          <a:prstGeom prst="rect">
            <a:avLst/>
          </a:prstGeom>
        </p:spPr>
      </p:pic>
      <p:sp>
        <p:nvSpPr>
          <p:cNvPr id="2" name="Title 1">
            <a:extLst>
              <a:ext uri="{FF2B5EF4-FFF2-40B4-BE49-F238E27FC236}">
                <a16:creationId xmlns:a16="http://schemas.microsoft.com/office/drawing/2014/main" id="{F67A7C29-D440-F2BA-1EFF-F61A09D23B39}"/>
              </a:ext>
            </a:extLst>
          </p:cNvPr>
          <p:cNvSpPr>
            <a:spLocks noGrp="1"/>
          </p:cNvSpPr>
          <p:nvPr>
            <p:ph type="title"/>
          </p:nvPr>
        </p:nvSpPr>
        <p:spPr>
          <a:xfrm>
            <a:off x="931506" y="-288018"/>
            <a:ext cx="10515600" cy="1325563"/>
          </a:xfrm>
        </p:spPr>
        <p:txBody>
          <a:bodyPr/>
          <a:lstStyle/>
          <a:p>
            <a:r>
              <a:rPr lang="en-US" b="1" dirty="0">
                <a:solidFill>
                  <a:srgbClr val="002060"/>
                </a:solidFill>
                <a:effectLst>
                  <a:outerShdw blurRad="38100" dist="38100" dir="2700000" algn="tl">
                    <a:srgbClr val="000000">
                      <a:alpha val="43137"/>
                    </a:srgbClr>
                  </a:outerShdw>
                </a:effectLst>
              </a:rPr>
              <a:t>Belief in Indians being lost tribes common</a:t>
            </a:r>
          </a:p>
        </p:txBody>
      </p:sp>
      <p:pic>
        <p:nvPicPr>
          <p:cNvPr id="3" name="Picture 2">
            <a:extLst>
              <a:ext uri="{FF2B5EF4-FFF2-40B4-BE49-F238E27FC236}">
                <a16:creationId xmlns:a16="http://schemas.microsoft.com/office/drawing/2014/main" id="{32D9598B-F0FF-043E-E313-71DC67337446}"/>
              </a:ext>
            </a:extLst>
          </p:cNvPr>
          <p:cNvPicPr>
            <a:picLocks noChangeAspect="1"/>
          </p:cNvPicPr>
          <p:nvPr/>
        </p:nvPicPr>
        <p:blipFill>
          <a:blip r:embed="rId3"/>
          <a:stretch>
            <a:fillRect/>
          </a:stretch>
        </p:blipFill>
        <p:spPr>
          <a:xfrm>
            <a:off x="6189306" y="664321"/>
            <a:ext cx="2199008" cy="2834659"/>
          </a:xfrm>
          <a:prstGeom prst="rect">
            <a:avLst/>
          </a:prstGeom>
        </p:spPr>
      </p:pic>
      <p:sp>
        <p:nvSpPr>
          <p:cNvPr id="4" name="TextBox 3">
            <a:extLst>
              <a:ext uri="{FF2B5EF4-FFF2-40B4-BE49-F238E27FC236}">
                <a16:creationId xmlns:a16="http://schemas.microsoft.com/office/drawing/2014/main" id="{E482A290-BBB5-36FA-7A94-752966FFA468}"/>
              </a:ext>
            </a:extLst>
          </p:cNvPr>
          <p:cNvSpPr txBox="1"/>
          <p:nvPr/>
        </p:nvSpPr>
        <p:spPr>
          <a:xfrm>
            <a:off x="223933" y="743841"/>
            <a:ext cx="5872068" cy="6001643"/>
          </a:xfrm>
          <a:prstGeom prst="rect">
            <a:avLst/>
          </a:prstGeom>
          <a:noFill/>
        </p:spPr>
        <p:txBody>
          <a:bodyPr wrap="square" rtlCol="0">
            <a:spAutoFit/>
          </a:bodyPr>
          <a:lstStyle/>
          <a:p>
            <a:r>
              <a:rPr lang="en-US" sz="2400" dirty="0"/>
              <a:t>-Ten Tribes of Israel (1883) Timothy Jenkins</a:t>
            </a:r>
          </a:p>
          <a:p>
            <a:r>
              <a:rPr lang="en-US" sz="2400" dirty="0"/>
              <a:t>-Discourse on the Evidences of the American Indians, Being the Descendants of the Lost Tribes of Israel Delivered Before the Mercantile Library Association, Clinton Hall (1837) M. M. Noah</a:t>
            </a:r>
          </a:p>
          <a:p>
            <a:r>
              <a:rPr lang="en-US" sz="2400" dirty="0"/>
              <a:t>-</a:t>
            </a:r>
            <a:r>
              <a:rPr lang="en-US" sz="2400" b="1" dirty="0"/>
              <a:t>View of the Hebrews (1823) Ethan Smith, a Congregationalist minister in Vermont</a:t>
            </a:r>
          </a:p>
          <a:p>
            <a:r>
              <a:rPr lang="en-US" sz="2400" dirty="0"/>
              <a:t>“Numerous commentators on Mormon history, from LDS Church general authority B. H. Roberts to Fawn M. Brodie, biographer of Joseph Smith, have noted similarities in the content of </a:t>
            </a:r>
            <a:r>
              <a:rPr lang="en-US" sz="2400" i="1" dirty="0"/>
              <a:t>View of the Hebrews</a:t>
            </a:r>
            <a:r>
              <a:rPr lang="en-US" sz="2400" dirty="0"/>
              <a:t> and the </a:t>
            </a:r>
            <a:r>
              <a:rPr lang="en-US" sz="2400" i="1" dirty="0"/>
              <a:t>Book of Mormon</a:t>
            </a:r>
            <a:r>
              <a:rPr lang="en-US" sz="2400" dirty="0"/>
              <a:t>, which was first published in 1830, seven years after Ethan Smith's book.” Wikipedia, View of the Hebrews</a:t>
            </a:r>
          </a:p>
        </p:txBody>
      </p:sp>
      <p:pic>
        <p:nvPicPr>
          <p:cNvPr id="6" name="Picture 5">
            <a:extLst>
              <a:ext uri="{FF2B5EF4-FFF2-40B4-BE49-F238E27FC236}">
                <a16:creationId xmlns:a16="http://schemas.microsoft.com/office/drawing/2014/main" id="{8B17AF22-CA74-D467-D6E6-E007B07A6462}"/>
              </a:ext>
            </a:extLst>
          </p:cNvPr>
          <p:cNvPicPr>
            <a:picLocks noChangeAspect="1"/>
          </p:cNvPicPr>
          <p:nvPr/>
        </p:nvPicPr>
        <p:blipFill>
          <a:blip r:embed="rId4"/>
          <a:stretch>
            <a:fillRect/>
          </a:stretch>
        </p:blipFill>
        <p:spPr>
          <a:xfrm>
            <a:off x="9713499" y="3331161"/>
            <a:ext cx="2254568" cy="3429001"/>
          </a:xfrm>
          <a:prstGeom prst="rect">
            <a:avLst/>
          </a:prstGeom>
        </p:spPr>
      </p:pic>
      <p:pic>
        <p:nvPicPr>
          <p:cNvPr id="5" name="Picture 4">
            <a:extLst>
              <a:ext uri="{FF2B5EF4-FFF2-40B4-BE49-F238E27FC236}">
                <a16:creationId xmlns:a16="http://schemas.microsoft.com/office/drawing/2014/main" id="{25D523B4-A810-A8CF-BF35-F34D3CD3E112}"/>
              </a:ext>
            </a:extLst>
          </p:cNvPr>
          <p:cNvPicPr>
            <a:picLocks noChangeAspect="1"/>
          </p:cNvPicPr>
          <p:nvPr/>
        </p:nvPicPr>
        <p:blipFill>
          <a:blip r:embed="rId5"/>
          <a:stretch>
            <a:fillRect/>
          </a:stretch>
        </p:blipFill>
        <p:spPr>
          <a:xfrm>
            <a:off x="6840988" y="3074437"/>
            <a:ext cx="2566925" cy="3429000"/>
          </a:xfrm>
          <a:prstGeom prst="rect">
            <a:avLst/>
          </a:prstGeom>
        </p:spPr>
      </p:pic>
    </p:spTree>
    <p:extLst>
      <p:ext uri="{BB962C8B-B14F-4D97-AF65-F5344CB8AC3E}">
        <p14:creationId xmlns:p14="http://schemas.microsoft.com/office/powerpoint/2010/main" val="253304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E05D-B7DF-9F32-AF19-3989E4D923F1}"/>
              </a:ext>
            </a:extLst>
          </p:cNvPr>
          <p:cNvSpPr>
            <a:spLocks noGrp="1"/>
          </p:cNvSpPr>
          <p:nvPr>
            <p:ph type="title"/>
          </p:nvPr>
        </p:nvSpPr>
        <p:spPr>
          <a:xfrm>
            <a:off x="838200" y="-316010"/>
            <a:ext cx="10515600" cy="1325563"/>
          </a:xfrm>
        </p:spPr>
        <p:txBody>
          <a:bodyPr/>
          <a:lstStyle/>
          <a:p>
            <a:pPr algn="ctr"/>
            <a:r>
              <a:rPr lang="en-US" b="1" u="sng" dirty="0">
                <a:effectLst>
                  <a:outerShdw blurRad="38100" dist="38100" dir="2700000" algn="tl">
                    <a:srgbClr val="000000">
                      <a:alpha val="43137"/>
                    </a:srgbClr>
                  </a:outerShdw>
                </a:effectLst>
              </a:rPr>
              <a:t>DNA tests</a:t>
            </a:r>
          </a:p>
        </p:txBody>
      </p:sp>
      <p:sp>
        <p:nvSpPr>
          <p:cNvPr id="4" name="TextBox 3">
            <a:extLst>
              <a:ext uri="{FF2B5EF4-FFF2-40B4-BE49-F238E27FC236}">
                <a16:creationId xmlns:a16="http://schemas.microsoft.com/office/drawing/2014/main" id="{6571AEC9-2C82-917F-82D5-C6B168FAF83E}"/>
              </a:ext>
            </a:extLst>
          </p:cNvPr>
          <p:cNvSpPr txBox="1"/>
          <p:nvPr/>
        </p:nvSpPr>
        <p:spPr>
          <a:xfrm>
            <a:off x="542925" y="923384"/>
            <a:ext cx="6097554" cy="5693866"/>
          </a:xfrm>
          <a:prstGeom prst="rect">
            <a:avLst/>
          </a:prstGeom>
          <a:noFill/>
        </p:spPr>
        <p:txBody>
          <a:bodyPr wrap="square">
            <a:spAutoFit/>
          </a:bodyPr>
          <a:lstStyle/>
          <a:p>
            <a:r>
              <a:rPr lang="en-US" sz="2800" dirty="0"/>
              <a:t>“Mormon researchers such as anthropologist Thomas W. Murphy and ex-Mormon plant geneticist Simon </a:t>
            </a:r>
            <a:r>
              <a:rPr lang="en-US" sz="2800" dirty="0" err="1"/>
              <a:t>Southerton</a:t>
            </a:r>
            <a:r>
              <a:rPr lang="en-US" sz="2800" dirty="0"/>
              <a:t> state that the </a:t>
            </a:r>
            <a:r>
              <a:rPr lang="en-US" sz="2800" b="1" u="sng" dirty="0"/>
              <a:t>substantial collection of Native American genetic markers now available are not consistent with any detectable presence of ancestors from the ancient Middle East. They have argued that this poses substantial evidence to contradict the account in the Book of Mormon</a:t>
            </a:r>
            <a:r>
              <a:rPr lang="en-US" sz="2800" dirty="0"/>
              <a:t>.” Wikipedia, Genetics and the Book of Mormon</a:t>
            </a:r>
          </a:p>
        </p:txBody>
      </p:sp>
      <p:pic>
        <p:nvPicPr>
          <p:cNvPr id="5" name="Picture 4">
            <a:extLst>
              <a:ext uri="{FF2B5EF4-FFF2-40B4-BE49-F238E27FC236}">
                <a16:creationId xmlns:a16="http://schemas.microsoft.com/office/drawing/2014/main" id="{4815A08B-F6DD-0114-20AF-E7DDECE6C689}"/>
              </a:ext>
            </a:extLst>
          </p:cNvPr>
          <p:cNvPicPr>
            <a:picLocks noChangeAspect="1"/>
          </p:cNvPicPr>
          <p:nvPr/>
        </p:nvPicPr>
        <p:blipFill rotWithShape="1">
          <a:blip r:embed="rId2"/>
          <a:srcRect r="53203"/>
          <a:stretch/>
        </p:blipFill>
        <p:spPr>
          <a:xfrm>
            <a:off x="7116392" y="923384"/>
            <a:ext cx="4532683" cy="5448300"/>
          </a:xfrm>
          <a:prstGeom prst="rect">
            <a:avLst/>
          </a:prstGeom>
        </p:spPr>
      </p:pic>
    </p:spTree>
    <p:extLst>
      <p:ext uri="{BB962C8B-B14F-4D97-AF65-F5344CB8AC3E}">
        <p14:creationId xmlns:p14="http://schemas.microsoft.com/office/powerpoint/2010/main" val="229089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1E64-A36E-56D4-63B4-0EC01CE7B2FF}"/>
              </a:ext>
            </a:extLst>
          </p:cNvPr>
          <p:cNvSpPr>
            <a:spLocks noGrp="1"/>
          </p:cNvSpPr>
          <p:nvPr>
            <p:ph type="title"/>
          </p:nvPr>
        </p:nvSpPr>
        <p:spPr>
          <a:xfrm>
            <a:off x="447675" y="-273050"/>
            <a:ext cx="11134725" cy="1325563"/>
          </a:xfrm>
        </p:spPr>
        <p:txBody>
          <a:bodyPr/>
          <a:lstStyle/>
          <a:p>
            <a:r>
              <a:rPr lang="en-US" b="1" u="sng" dirty="0">
                <a:solidFill>
                  <a:srgbClr val="FFC000"/>
                </a:solidFill>
                <a:effectLst>
                  <a:outerShdw blurRad="38100" dist="38100" dir="2700000" algn="tl">
                    <a:srgbClr val="000000">
                      <a:alpha val="43137"/>
                    </a:srgbClr>
                  </a:outerShdw>
                </a:effectLst>
              </a:rPr>
              <a:t>The DNA tells all… The Book of Mormon is False!</a:t>
            </a:r>
          </a:p>
        </p:txBody>
      </p:sp>
      <p:sp>
        <p:nvSpPr>
          <p:cNvPr id="4" name="TextBox 3">
            <a:extLst>
              <a:ext uri="{FF2B5EF4-FFF2-40B4-BE49-F238E27FC236}">
                <a16:creationId xmlns:a16="http://schemas.microsoft.com/office/drawing/2014/main" id="{89A8E66E-591B-D04A-6B6A-3CB1BB89FF3D}"/>
              </a:ext>
            </a:extLst>
          </p:cNvPr>
          <p:cNvSpPr txBox="1"/>
          <p:nvPr/>
        </p:nvSpPr>
        <p:spPr>
          <a:xfrm>
            <a:off x="93306" y="742013"/>
            <a:ext cx="9433249" cy="6093976"/>
          </a:xfrm>
          <a:prstGeom prst="rect">
            <a:avLst/>
          </a:prstGeom>
          <a:noFill/>
        </p:spPr>
        <p:txBody>
          <a:bodyPr wrap="square">
            <a:spAutoFit/>
          </a:bodyPr>
          <a:lstStyle/>
          <a:p>
            <a:r>
              <a:rPr lang="en-US" sz="2600" dirty="0"/>
              <a:t>“</a:t>
            </a:r>
            <a:r>
              <a:rPr lang="en-US" sz="2600" b="1" u="sng" dirty="0"/>
              <a:t>For the past 175 years, the Latter-day Saint Church has taught that Native Americans and Polynesians are descended from ancient seafaring Israelites. Recent DNA research confirms what anthropologists have been saying for nearly as many years, that Native Americans are originally from Siberia and Polynesians from Southeast Asia</a:t>
            </a:r>
            <a:r>
              <a:rPr lang="en-US" sz="2600" dirty="0"/>
              <a:t>. In the current volume, molecular biologist Simon </a:t>
            </a:r>
            <a:r>
              <a:rPr lang="en-US" sz="2600" dirty="0" err="1"/>
              <a:t>Southerton</a:t>
            </a:r>
            <a:r>
              <a:rPr lang="en-US" sz="2600" dirty="0"/>
              <a:t> explains the theology and the science and how the former is being reshaped by the latter. In the Book of Mormon, the Jewish prophet Lehi says the following after arriving by boat in America in 600 BCE: ‘</a:t>
            </a:r>
            <a:r>
              <a:rPr lang="en-US" sz="2600" b="1" u="sng" dirty="0"/>
              <a:t>Wherefore, I, Lehi, have obtained a promise, that inasmuch as those whom the Lord God shall bring out of the land of Jerusalem</a:t>
            </a:r>
            <a:r>
              <a:rPr lang="en-US" sz="2600" dirty="0"/>
              <a:t> shall keep his commandments, they shall prosper </a:t>
            </a:r>
            <a:r>
              <a:rPr lang="en-US" sz="2600" b="1" u="sng" dirty="0"/>
              <a:t>upon the face of this land; and they shall be kept from all other nations, that they may possess this land unto themselves</a:t>
            </a:r>
            <a:r>
              <a:rPr lang="en-US" sz="2600" dirty="0"/>
              <a:t>’ (2 Ne. 1:9).”—Losing a Lost Tribe, Book Cover, (2004) Simon </a:t>
            </a:r>
            <a:r>
              <a:rPr lang="en-US" sz="2600" dirty="0" err="1"/>
              <a:t>Southerton</a:t>
            </a:r>
            <a:endParaRPr lang="en-US" sz="2600" dirty="0"/>
          </a:p>
        </p:txBody>
      </p:sp>
      <p:pic>
        <p:nvPicPr>
          <p:cNvPr id="5" name="Picture 4">
            <a:extLst>
              <a:ext uri="{FF2B5EF4-FFF2-40B4-BE49-F238E27FC236}">
                <a16:creationId xmlns:a16="http://schemas.microsoft.com/office/drawing/2014/main" id="{E78DD1AB-024B-C4AA-FD73-C208340869AA}"/>
              </a:ext>
            </a:extLst>
          </p:cNvPr>
          <p:cNvPicPr>
            <a:picLocks noChangeAspect="1"/>
          </p:cNvPicPr>
          <p:nvPr/>
        </p:nvPicPr>
        <p:blipFill>
          <a:blip r:embed="rId2"/>
          <a:stretch>
            <a:fillRect/>
          </a:stretch>
        </p:blipFill>
        <p:spPr>
          <a:xfrm>
            <a:off x="9438497" y="853008"/>
            <a:ext cx="2498272" cy="3438798"/>
          </a:xfrm>
          <a:prstGeom prst="rect">
            <a:avLst/>
          </a:prstGeom>
        </p:spPr>
      </p:pic>
      <p:pic>
        <p:nvPicPr>
          <p:cNvPr id="6" name="Picture 5">
            <a:extLst>
              <a:ext uri="{FF2B5EF4-FFF2-40B4-BE49-F238E27FC236}">
                <a16:creationId xmlns:a16="http://schemas.microsoft.com/office/drawing/2014/main" id="{9857ED89-E812-F688-DD11-F39B5F0EB2DE}"/>
              </a:ext>
            </a:extLst>
          </p:cNvPr>
          <p:cNvPicPr>
            <a:picLocks noChangeAspect="1"/>
          </p:cNvPicPr>
          <p:nvPr/>
        </p:nvPicPr>
        <p:blipFill>
          <a:blip r:embed="rId3"/>
          <a:stretch>
            <a:fillRect/>
          </a:stretch>
        </p:blipFill>
        <p:spPr>
          <a:xfrm>
            <a:off x="9754377" y="4072074"/>
            <a:ext cx="1927550" cy="2593014"/>
          </a:xfrm>
          <a:prstGeom prst="rect">
            <a:avLst/>
          </a:prstGeom>
        </p:spPr>
      </p:pic>
    </p:spTree>
    <p:extLst>
      <p:ext uri="{BB962C8B-B14F-4D97-AF65-F5344CB8AC3E}">
        <p14:creationId xmlns:p14="http://schemas.microsoft.com/office/powerpoint/2010/main" val="1861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8825-D8C6-9ECE-F0BA-26A95D7E1654}"/>
              </a:ext>
            </a:extLst>
          </p:cNvPr>
          <p:cNvSpPr>
            <a:spLocks noGrp="1"/>
          </p:cNvSpPr>
          <p:nvPr>
            <p:ph type="title"/>
          </p:nvPr>
        </p:nvSpPr>
        <p:spPr>
          <a:xfrm>
            <a:off x="838200" y="-250696"/>
            <a:ext cx="10515600" cy="1325563"/>
          </a:xfrm>
        </p:spPr>
        <p:txBody>
          <a:bodyPr/>
          <a:lstStyle/>
          <a:p>
            <a:r>
              <a:rPr lang="en-US" b="1" u="sng" dirty="0">
                <a:solidFill>
                  <a:srgbClr val="0070C0"/>
                </a:solidFill>
              </a:rPr>
              <a:t>Changes to the Opening:</a:t>
            </a:r>
          </a:p>
        </p:txBody>
      </p:sp>
      <p:sp>
        <p:nvSpPr>
          <p:cNvPr id="4" name="TextBox 3">
            <a:extLst>
              <a:ext uri="{FF2B5EF4-FFF2-40B4-BE49-F238E27FC236}">
                <a16:creationId xmlns:a16="http://schemas.microsoft.com/office/drawing/2014/main" id="{BD2B564D-18A6-40D1-DC18-AC7B4859620B}"/>
              </a:ext>
            </a:extLst>
          </p:cNvPr>
          <p:cNvSpPr txBox="1"/>
          <p:nvPr/>
        </p:nvSpPr>
        <p:spPr>
          <a:xfrm>
            <a:off x="5533053" y="1074867"/>
            <a:ext cx="6490996" cy="5262979"/>
          </a:xfrm>
          <a:prstGeom prst="rect">
            <a:avLst/>
          </a:prstGeom>
          <a:noFill/>
        </p:spPr>
        <p:txBody>
          <a:bodyPr wrap="square">
            <a:spAutoFit/>
          </a:bodyPr>
          <a:lstStyle/>
          <a:p>
            <a:r>
              <a:rPr lang="en-US" sz="2800" dirty="0"/>
              <a:t>Introduction of the Book of Mormon, by Bruce R. McConkie (1981): "After thousands of years, all were destroyed except the Lamanites, </a:t>
            </a:r>
            <a:r>
              <a:rPr lang="en-US" sz="2800" b="1" u="sng" dirty="0"/>
              <a:t>and they are the principal ancestors of the American Indians</a:t>
            </a:r>
            <a:r>
              <a:rPr lang="en-US" sz="2800" dirty="0"/>
              <a:t>."</a:t>
            </a:r>
          </a:p>
          <a:p>
            <a:r>
              <a:rPr lang="en-US" sz="2800" dirty="0"/>
              <a:t> </a:t>
            </a:r>
          </a:p>
          <a:p>
            <a:r>
              <a:rPr lang="en-US" sz="2800" dirty="0"/>
              <a:t>Introduction of the Book of Mormon (2006): “After thousands of years, all were destroyed except the Lamanites, </a:t>
            </a:r>
            <a:r>
              <a:rPr lang="en-US" sz="2800" b="1" u="sng" dirty="0"/>
              <a:t>and they are among the ancestors of the American Indians</a:t>
            </a:r>
            <a:r>
              <a:rPr lang="en-US" sz="2800" dirty="0"/>
              <a:t>.”</a:t>
            </a:r>
          </a:p>
        </p:txBody>
      </p:sp>
      <p:pic>
        <p:nvPicPr>
          <p:cNvPr id="7" name="Picture 6">
            <a:extLst>
              <a:ext uri="{FF2B5EF4-FFF2-40B4-BE49-F238E27FC236}">
                <a16:creationId xmlns:a16="http://schemas.microsoft.com/office/drawing/2014/main" id="{D708FF3E-736C-BC4F-D7AC-761E29F307BD}"/>
              </a:ext>
            </a:extLst>
          </p:cNvPr>
          <p:cNvPicPr>
            <a:picLocks noChangeAspect="1"/>
          </p:cNvPicPr>
          <p:nvPr/>
        </p:nvPicPr>
        <p:blipFill>
          <a:blip r:embed="rId2"/>
          <a:stretch>
            <a:fillRect/>
          </a:stretch>
        </p:blipFill>
        <p:spPr>
          <a:xfrm>
            <a:off x="597160" y="1046323"/>
            <a:ext cx="4357396" cy="5811677"/>
          </a:xfrm>
          <a:prstGeom prst="rect">
            <a:avLst/>
          </a:prstGeom>
        </p:spPr>
      </p:pic>
    </p:spTree>
    <p:extLst>
      <p:ext uri="{BB962C8B-B14F-4D97-AF65-F5344CB8AC3E}">
        <p14:creationId xmlns:p14="http://schemas.microsoft.com/office/powerpoint/2010/main" val="39339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2637</Words>
  <Application>Microsoft Office PowerPoint</Application>
  <PresentationFormat>Widescreen</PresentationFormat>
  <Paragraphs>69</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Ensign:Serif</vt:lpstr>
      <vt:lpstr>Office Theme</vt:lpstr>
      <vt:lpstr>What is the Difference Between Mormons, Jehovah’s Witnesses, and Seventh-day Adventists? pt 10</vt:lpstr>
      <vt:lpstr>An Important Statement From an LDS Prophet</vt:lpstr>
      <vt:lpstr>The Book of Mormon, Scripture?</vt:lpstr>
      <vt:lpstr>Native Americans = Lost Tribes???</vt:lpstr>
      <vt:lpstr>Moundbuilders</vt:lpstr>
      <vt:lpstr>Belief in Indians being lost tribes common</vt:lpstr>
      <vt:lpstr>DNA tests</vt:lpstr>
      <vt:lpstr>The DNA tells all… The Book of Mormon is False!</vt:lpstr>
      <vt:lpstr>Changes to the Opening:</vt:lpstr>
      <vt:lpstr>The Archeologist Who Lost His Faith in Mormonism</vt:lpstr>
      <vt:lpstr>PowerPoint Presentation</vt:lpstr>
      <vt:lpstr>The Hill Cumorah</vt:lpstr>
      <vt:lpstr>Whoops!</vt:lpstr>
      <vt:lpstr>PowerPoint Presentation</vt:lpstr>
      <vt:lpstr>The New Policy on the Geography</vt:lpstr>
      <vt:lpstr>Other Problems in the Book of Mormon</vt:lpstr>
      <vt:lpstr>The Book of Mormon Evidence of Fraud:</vt:lpstr>
      <vt:lpstr>The Book of Mormon and Joseph Smith Fail the Test of Truth</vt:lpstr>
      <vt:lpstr>Time-setting Again! 1975</vt:lpstr>
      <vt:lpstr>Decline of the Watch Tower After Death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57</cp:revision>
  <dcterms:created xsi:type="dcterms:W3CDTF">2020-09-12T20:19:03Z</dcterms:created>
  <dcterms:modified xsi:type="dcterms:W3CDTF">2023-07-13T21:29:53Z</dcterms:modified>
</cp:coreProperties>
</file>