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62" r:id="rId6"/>
    <p:sldId id="268" r:id="rId7"/>
    <p:sldId id="271" r:id="rId8"/>
    <p:sldId id="260" r:id="rId9"/>
    <p:sldId id="261" r:id="rId10"/>
    <p:sldId id="275" r:id="rId11"/>
    <p:sldId id="284" r:id="rId12"/>
    <p:sldId id="276" r:id="rId13"/>
    <p:sldId id="277" r:id="rId14"/>
    <p:sldId id="281" r:id="rId15"/>
    <p:sldId id="280" r:id="rId16"/>
    <p:sldId id="278" r:id="rId17"/>
    <p:sldId id="279" r:id="rId18"/>
    <p:sldId id="282" r:id="rId19"/>
    <p:sldId id="283" r:id="rId20"/>
    <p:sldId id="265" r:id="rId21"/>
    <p:sldId id="266" r:id="rId22"/>
    <p:sldId id="267" r:id="rId23"/>
    <p:sldId id="274" r:id="rId24"/>
    <p:sldId id="26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1FE582-8069-418C-A2A3-809FF073C80D}" type="datetimeFigureOut">
              <a:rPr lang="en-US" smtClean="0"/>
              <a:pPr/>
              <a:t>10/31/2010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31EC2-33DC-466C-B592-89AE049F14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FE582-8069-418C-A2A3-809FF073C80D}" type="datetimeFigureOut">
              <a:rPr lang="en-US" smtClean="0"/>
              <a:pPr/>
              <a:t>10/31/2010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31EC2-33DC-466C-B592-89AE049F14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1-Timothy-2-10/" TargetMode="External"/><Relationship Id="rId2" Type="http://schemas.openxmlformats.org/officeDocument/2006/relationships/hyperlink" Target="http://www.kingjamesbibleonline.org/1-Timothy-2-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B050"/>
                </a:solidFill>
                <a:latin typeface="Algerian" pitchFamily="82" charset="0"/>
              </a:rPr>
              <a:t>Modesty is still the Best Policy</a:t>
            </a:r>
            <a:endParaRPr lang="en-US" u="sng" dirty="0">
              <a:solidFill>
                <a:srgbClr val="00B050"/>
              </a:solidFill>
              <a:latin typeface="Algerian" pitchFamily="82"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Dress and Health: For Men Too!</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2400" b="1" dirty="0" smtClean="0"/>
              <a:t>“It is impossible to have health when the extremities </a:t>
            </a:r>
            <a:r>
              <a:rPr lang="en-US" sz="2400" b="1" dirty="0" smtClean="0"/>
              <a:t>hands</a:t>
            </a:r>
            <a:r>
              <a:rPr lang="en-US" sz="2400" b="1" dirty="0" smtClean="0"/>
              <a:t>, arms, feet and </a:t>
            </a:r>
            <a:r>
              <a:rPr lang="en-US" sz="2400" b="1" dirty="0" smtClean="0"/>
              <a:t>legs are </a:t>
            </a:r>
            <a:r>
              <a:rPr lang="en-US" sz="2400" b="1" dirty="0" smtClean="0"/>
              <a:t>habitually cold; for if there is too little blood in them there will be too much in other portions of the body. [shunting of the blood from one area of the body to another] Perfect health[We try to find perfect health in studies, optimal diet and many things but here it says perfect health requires perfect circulation ] requires a perfect circulation; but this cannot be had while three or four times as much clothing is worn upon the body, where the vital organs are situated, as upon the feet and limbs. {CH </a:t>
            </a:r>
            <a:r>
              <a:rPr lang="en-US" sz="2400" b="1" dirty="0" smtClean="0"/>
              <a:t>92.3}</a:t>
            </a:r>
            <a:r>
              <a:rPr lang="en-US" sz="2400" dirty="0" smtClean="0"/>
              <a:t> </a:t>
            </a:r>
            <a:r>
              <a:rPr lang="en-US" sz="2400" b="1" dirty="0" smtClean="0"/>
              <a:t>Perfect </a:t>
            </a:r>
            <a:r>
              <a:rPr lang="en-US" sz="2400" b="1" dirty="0" smtClean="0"/>
              <a:t>circulation equals perfect health—so our goal is maintaining our proper blood flow. I’d like to take a look at a short description of our anatomy. Many may be familiar with this but some insight may be helpful to </a:t>
            </a:r>
            <a:r>
              <a:rPr lang="en-US" sz="2400" b="1" dirty="0" smtClean="0"/>
              <a:t>you.</a:t>
            </a:r>
            <a:r>
              <a:rPr lang="en-US" sz="2400" dirty="0" smtClean="0"/>
              <a:t>  </a:t>
            </a:r>
            <a:r>
              <a:rPr lang="en-US" sz="2400" b="1" dirty="0" smtClean="0"/>
              <a:t>Arteries</a:t>
            </a:r>
            <a:r>
              <a:rPr lang="en-US" sz="2400" b="1" dirty="0" smtClean="0"/>
              <a:t>: Arteries are the vessels that take blood from the heart. They carry the warmest blood to all parts of your body including the extremities. </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concluded</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b="1" dirty="0" smtClean="0"/>
              <a:t> </a:t>
            </a:r>
            <a:r>
              <a:rPr lang="en-US" b="1" dirty="0" smtClean="0"/>
              <a:t>They tend to be high-pressure vessels—they have to contain more pressure and are actually built different. They have a muscle in the wall that can open and close to allow blood flow. They can also cause a shunting effect—meaning that one vessel can shut off and let the other place get the blood for a while and they can go back and forth and alternate. They also tend to run deep in the tissue. If you have ever had an arterial blood sample drawn they take it from a deeper vessel than a usual blood sample. If you cut yourself seriously, and you see the blood squirting out under pressure, you know you have cut an artery and not a vein there.</a:t>
            </a:r>
            <a:r>
              <a:rPr lang="en-US" dirty="0" smtClean="0"/>
              <a:t/>
            </a:r>
            <a:br>
              <a:rPr lang="en-US" dirty="0" smtClean="0"/>
            </a:b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endParaRPr lang="en-US" dirty="0"/>
          </a:p>
        </p:txBody>
      </p:sp>
      <p:sp>
        <p:nvSpPr>
          <p:cNvPr id="3" name="Content Placeholder 2"/>
          <p:cNvSpPr>
            <a:spLocks noGrp="1"/>
          </p:cNvSpPr>
          <p:nvPr>
            <p:ph idx="1"/>
          </p:nvPr>
        </p:nvSpPr>
        <p:spPr>
          <a:xfrm>
            <a:off x="0" y="457200"/>
            <a:ext cx="9144000" cy="6400800"/>
          </a:xfrm>
        </p:spPr>
        <p:txBody>
          <a:bodyPr>
            <a:normAutofit fontScale="70000" lnSpcReduction="20000"/>
          </a:bodyPr>
          <a:lstStyle/>
          <a:p>
            <a:r>
              <a:rPr lang="en-US" b="1" dirty="0" smtClean="0"/>
              <a:t>Veins: These are the vessels that return the blood to the heart; they are low pressure and they tend to run surface. When you look at your arm and put a tourniquet on your arm or a blood-pressure cuff, you see these vessels start to bulge. Those are veins and they run on the surface. They tend to surround tissue like the arm, and they tend to maintain a heat barrier so the arteries don’t constrict interior-wise.</a:t>
            </a:r>
            <a:r>
              <a:rPr lang="en-US" dirty="0" smtClean="0"/>
              <a:t/>
            </a:r>
            <a:br>
              <a:rPr lang="en-US" dirty="0" smtClean="0"/>
            </a:br>
            <a:r>
              <a:rPr lang="en-US" b="1" dirty="0" smtClean="0"/>
              <a:t>Basically we have one artery for every two veins—one going out for every two coming back. This is a low-pressure system which isn’t moving as much volume. In the extremities when you find large vessels, you should expect increased function, meaning a muscle can lift weights because of the blood supply through it, or you should expect increased warmth is needed in </a:t>
            </a:r>
            <a:r>
              <a:rPr lang="en-US" b="1" dirty="0" smtClean="0"/>
              <a:t>the</a:t>
            </a:r>
            <a:r>
              <a:rPr lang="en-US" dirty="0" smtClean="0"/>
              <a:t> </a:t>
            </a:r>
            <a:r>
              <a:rPr lang="en-US" b="1" dirty="0" smtClean="0"/>
              <a:t>extremity </a:t>
            </a:r>
            <a:r>
              <a:rPr lang="en-US" b="1" dirty="0" smtClean="0"/>
              <a:t>it flows through. Why do we lose our elasticity? Why do we get more stiff as we get older? Why do those joints act up on us?</a:t>
            </a:r>
            <a:r>
              <a:rPr lang="en-US" dirty="0" smtClean="0"/>
              <a:t/>
            </a:r>
            <a:br>
              <a:rPr lang="en-US" dirty="0" smtClean="0"/>
            </a:br>
            <a:r>
              <a:rPr lang="en-US" b="1" dirty="0" smtClean="0"/>
              <a:t>“The limbs and feet have large veins, to receive a large amount of blood, that warmth, nutrition, elasticity, and strength, may be imparted to them. But when the blood is chilled from these extremities, their </a:t>
            </a:r>
            <a:r>
              <a:rPr lang="en-US" b="1" dirty="0" smtClean="0"/>
              <a:t>blood-vessels </a:t>
            </a:r>
            <a:r>
              <a:rPr lang="en-US" b="1" dirty="0" smtClean="0"/>
              <a:t>contract, which makes the circulation of the necessary amount of blood in them still more difficult. A good circulation preserves the blood pure, and secures health</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Autofit/>
          </a:bodyPr>
          <a:lstStyle/>
          <a:p>
            <a:pPr>
              <a:buNone/>
            </a:pPr>
            <a:r>
              <a:rPr lang="en-US" sz="2800" b="1" dirty="0" smtClean="0"/>
              <a:t> </a:t>
            </a:r>
            <a:r>
              <a:rPr lang="en-US" sz="2800" b="1" dirty="0" smtClean="0"/>
              <a:t>      </a:t>
            </a:r>
            <a:r>
              <a:rPr lang="en-US" sz="2800" b="1" dirty="0" smtClean="0"/>
              <a:t>A bad circulation leaves the blood to become impure, and induces congestion of the brain and lungs, and causes diseases of the head, the heart, the liver, and the lungs.” HR, August 1, </a:t>
            </a:r>
            <a:r>
              <a:rPr lang="en-US" sz="2800" b="1" dirty="0" smtClean="0"/>
              <a:t>1868</a:t>
            </a:r>
            <a:r>
              <a:rPr lang="en-US" sz="2800" dirty="0" smtClean="0"/>
              <a:t> </a:t>
            </a:r>
            <a:r>
              <a:rPr lang="en-US" sz="2800" b="1" dirty="0" smtClean="0"/>
              <a:t>That </a:t>
            </a:r>
            <a:r>
              <a:rPr lang="en-US" sz="2800" b="1" dirty="0" smtClean="0"/>
              <a:t>is my field—diseases of the heart, liver and lungs—amazing! So amazing that people have difficulty understanding it. When we have cold extremities, that means the body has been defeated. When your extremity is cold it means the body isn’t capable of keeping it warm any more. It is not just a matter of being cold—it means the body has done everything it can to keep you warm—and it has been </a:t>
            </a:r>
            <a:r>
              <a:rPr lang="en-US" sz="2800" b="1" dirty="0" smtClean="0"/>
              <a:t>beaten.</a:t>
            </a:r>
            <a:r>
              <a:rPr lang="en-US" sz="2800" dirty="0" smtClean="0"/>
              <a:t> </a:t>
            </a:r>
            <a:r>
              <a:rPr lang="en-US" sz="2800" b="1" dirty="0" smtClean="0"/>
              <a:t>You </a:t>
            </a:r>
            <a:r>
              <a:rPr lang="en-US" sz="2800" b="1" dirty="0" smtClean="0"/>
              <a:t>might say, “I can touch my arm and it feels nice and warm.” I am thankful because your body is still ahead of the battle—by the time it gets cold—you have lost the battle. </a:t>
            </a:r>
            <a:r>
              <a:rPr lang="en-US" sz="2800" dirty="0" smtClean="0"/>
              <a:t>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Let’s take a look at how God works and what our part is. Back to our anatomy lesson: The vessels of our arms and legs are arranged for our protection. God designed that we run our arteries in places that are protected. Your major arteries don’t run close to your elbow—they run on the inside of your arm. Notice your arteries don’t run over your knee-cap—they run on the back of your leg. Why did God do this?</a:t>
            </a:r>
            <a:r>
              <a:rPr lang="en-US" dirty="0" smtClean="0"/>
              <a:t> </a:t>
            </a:r>
            <a:r>
              <a:rPr lang="en-US" b="1" dirty="0" smtClean="0"/>
              <a:t>He knew that we were going to bump ourselves up a fair amount. God has handled the anatomy properly—He takes care of the vessels.</a:t>
            </a:r>
            <a:r>
              <a:rPr lang="en-US" dirty="0" smtClean="0"/>
              <a:t> </a:t>
            </a:r>
            <a:r>
              <a:rPr lang="en-US" b="1" dirty="0" smtClean="0"/>
              <a:t>“Our Creator has formed the limbs with large veins and vessels to contain a large proportion of blood, that the limbs may be sufficiently nourished and proportionately warm with other portions of the body. But fashion robs the limbs of coverings, and the life current is chilled from its natural channel and thrown back upon its internal organs.” HR, January 1,</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b="1" dirty="0" smtClean="0"/>
              <a:t>“ </a:t>
            </a:r>
            <a:r>
              <a:rPr lang="en-US" b="1" dirty="0" smtClean="0"/>
              <a:t>But what about this? God has done His part, the question is are you willing to do your part? God has made the vessels large; He has protected them from trauma, so what is our part in this situation? How do we maintain proper circulation?</a:t>
            </a:r>
            <a:r>
              <a:rPr lang="en-US" dirty="0" smtClean="0"/>
              <a:t> </a:t>
            </a:r>
            <a:r>
              <a:rPr lang="en-US" b="1" dirty="0" smtClean="0"/>
              <a:t>Do you know what our part is? Clothing: that’s how we do our part. God can’t do any more for you than what He has done with your anatomy. Now it is up to us to deal with it. So when we try</a:t>
            </a:r>
            <a:r>
              <a:rPr lang="en-US" dirty="0" smtClean="0"/>
              <a:t> </a:t>
            </a:r>
            <a:r>
              <a:rPr lang="en-US" b="1" dirty="0" smtClean="0"/>
              <a:t>and control the temperature of the body—we have the vessels there—they are large enough to do that, so it is up to us now. Proper temperature control is through proper clothing.</a:t>
            </a:r>
            <a:r>
              <a:rPr lang="en-US" dirty="0" smtClean="0"/>
              <a:t/>
            </a:r>
            <a:br>
              <a:rPr lang="en-US" dirty="0" smtClean="0"/>
            </a:br>
            <a:r>
              <a:rPr lang="en-US" b="1" dirty="0" smtClean="0"/>
              <a:t>How do we clothe our bodies to maintain this proper circulation?</a:t>
            </a:r>
            <a:r>
              <a:rPr lang="en-US" dirty="0" smtClean="0"/>
              <a:t> </a:t>
            </a:r>
            <a:r>
              <a:rPr lang="en-US" b="1" dirty="0" smtClean="0"/>
              <a:t>“Special attention should be given to the extremities, that they may be as thoroughly clothed as the chest and the region over the heart, where is the greatest amount of heat… If these parts are not so warm as the body, the circulation is not equalized. When the extremities, which are remote from the vital organs, are not properly clad, the blood is driven to the head, causing headache or nosebleed; or there is a sense of fullness about the chest, producing cough or palpitation of the heart, on account of too much blood in that locality; or the stomach has too much blood, causing indigestion.” CG 426.</a:t>
            </a:r>
            <a:r>
              <a:rPr lang="en-US" dirty="0" smtClean="0"/>
              <a:t/>
            </a:r>
            <a:br>
              <a:rPr lang="en-US" dirty="0" smtClean="0"/>
            </a:b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55000" lnSpcReduction="20000"/>
          </a:bodyPr>
          <a:lstStyle/>
          <a:p>
            <a:r>
              <a:rPr lang="en-US" b="1" dirty="0" smtClean="0"/>
              <a:t>The extremities are the low temperature areas, the trunk tends to be the high temperature area. So how do we equalize the circulation between the two?</a:t>
            </a:r>
            <a:r>
              <a:rPr lang="en-US" dirty="0" smtClean="0"/>
              <a:t/>
            </a:r>
            <a:br>
              <a:rPr lang="en-US" dirty="0" smtClean="0"/>
            </a:br>
            <a:r>
              <a:rPr lang="en-US" b="1" dirty="0" smtClean="0"/>
              <a:t>This next quote is from “Christian Temperance and Bible Hygiene”. Some may not be familiar with this book; this is a combined book, the first portion written by Ellen White, the second portion written by James White; it is not a compilation; it’s a book they have written. This comes from the first portion.</a:t>
            </a:r>
            <a:r>
              <a:rPr lang="en-US" dirty="0" smtClean="0"/>
              <a:t/>
            </a:r>
            <a:br>
              <a:rPr lang="en-US" dirty="0" smtClean="0"/>
            </a:br>
            <a:r>
              <a:rPr lang="en-US" b="1" dirty="0" smtClean="0"/>
              <a:t>“The limbs, which should have even more covering than any other portion of the body, because farthest from the center of circulation, are often not suitably protected; while over the vital organs, where there is naturally more warmth than in other portions of the body, there is an undue proportion of covering. The heavy draperies often worn upon the back, induce heat and congestion in the sensitive organs which lie beneath. This fashionable attire is one of the greatest causes of disease among women. Perfect health depends upon perfect circulation.” CTBH 89.</a:t>
            </a:r>
            <a:r>
              <a:rPr lang="en-US" dirty="0" smtClean="0"/>
              <a:t/>
            </a:r>
            <a:br>
              <a:rPr lang="en-US" dirty="0" smtClean="0"/>
            </a:br>
            <a:r>
              <a:rPr lang="en-US" b="1" dirty="0" smtClean="0"/>
              <a:t>But how do we deal with it, how do we equalize the circulation?</a:t>
            </a:r>
            <a:r>
              <a:rPr lang="en-US" dirty="0" smtClean="0"/>
              <a:t/>
            </a:r>
            <a:br>
              <a:rPr lang="en-US" dirty="0" smtClean="0"/>
            </a:br>
            <a:r>
              <a:rPr lang="en-US" b="1" dirty="0" smtClean="0"/>
              <a:t>“True dress reform regulates every article of dress worn upon the person. </a:t>
            </a:r>
            <a:r>
              <a:rPr lang="en-US" b="1" dirty="0" smtClean="0"/>
              <a:t>In </a:t>
            </a:r>
            <a:r>
              <a:rPr lang="en-US" b="1" dirty="0" smtClean="0"/>
              <a:t>order to equalize the circulation of the blood, the clothing should be equally distributed upon the person, that equal warmth may be preserved in all parts of the body.” HR, January 1, 1877 par. 7.</a:t>
            </a:r>
            <a:r>
              <a:rPr lang="en-US" dirty="0" smtClean="0"/>
              <a:t/>
            </a:r>
            <a:br>
              <a:rPr lang="en-US" dirty="0" smtClean="0"/>
            </a:br>
            <a:r>
              <a:rPr lang="en-US" b="1" dirty="0" smtClean="0"/>
              <a:t>What does an equal portion mean? If I give you an equal portion, you expect to have the same as I have. But what does your arm think of your leg? and what does your arm think of your chest? That’s the question we need to deal with here. And so we need to get equalized distribution throughout the body, to have equalized circulation. Proper temperature regulation is accomplished by clothing the extremities</a:t>
            </a:r>
            <a:r>
              <a:rPr lang="en-US" b="1" dirty="0" smtClean="0"/>
              <a:t>.</a:t>
            </a:r>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b="1" dirty="0" smtClean="0"/>
              <a:t>We feel hot because our core temperature rises. The ‘core temperature’ is the temperature of the internal organs—the central part of the body. The core temperature is hot because the core temperature rises when we have poor circulation to the extremities. If you want to cool off—put some clothes on. Doesn’t that sound just about as anti as you can possibly get? That is what physiology is saying to you.</a:t>
            </a:r>
            <a:r>
              <a:rPr lang="en-US" dirty="0" smtClean="0"/>
              <a:t/>
            </a:r>
            <a:br>
              <a:rPr lang="en-US" dirty="0" smtClean="0"/>
            </a:br>
            <a:r>
              <a:rPr lang="en-US" b="1" dirty="0" smtClean="0"/>
              <a:t>If you and I were trying to defy the law of gravity like right now we are defying the laws of health, we would all be dead because we’d be up trying to jump off this building and expect to float. And yet we will not study the laws of the body and put in place what we find. This is what the laws of the body say—to have equal circulation we have to have equal covering otherwise it is going to be chilled in its process of getting the blood flow through.</a:t>
            </a:r>
            <a:r>
              <a:rPr lang="en-US" dirty="0" smtClean="0"/>
              <a:t/>
            </a:r>
            <a:br>
              <a:rPr lang="en-US" dirty="0" smtClean="0"/>
            </a:br>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fontScale="55000" lnSpcReduction="20000"/>
          </a:bodyPr>
          <a:lstStyle/>
          <a:p>
            <a:pPr>
              <a:buNone/>
            </a:pPr>
            <a:r>
              <a:rPr lang="en-US" dirty="0" smtClean="0"/>
              <a:t/>
            </a:r>
            <a:br>
              <a:rPr lang="en-US" dirty="0" smtClean="0"/>
            </a:br>
            <a:r>
              <a:rPr lang="en-US" sz="3800" b="1" dirty="0" smtClean="0"/>
              <a:t>The extremities are chilled, and the heart has thrown upon it double labor, to force the blood into these chilled extremities; and when the blood has performed its circuit through the body, and returned to the heart, it is not the same vigorous, warm current which left it. It has been chilled in its passage through the limbs. The heart, weakened by too great labor and poor circulation of poor blood, is then compelled to still greater exertion, to throw the blood to the extremities which are never as healthfully warm as other parts of the body. The heart fails in its efforts, and the limbs become habitually cold; and the blood, which is chilled away from the extremities, is thrown back upon the lungs and brain, and inflammation and congestion of the lungs or the brain is the result.-- H. to L., Chap. 5, p. 72. HL 124.</a:t>
            </a:r>
            <a:r>
              <a:rPr lang="en-US" sz="3800" dirty="0" smtClean="0"/>
              <a:t/>
            </a:r>
            <a:br>
              <a:rPr lang="en-US" sz="3800" dirty="0" smtClean="0"/>
            </a:br>
            <a:r>
              <a:rPr lang="en-US" sz="3800" b="1" dirty="0" smtClean="0"/>
              <a:t>Many people can not afford double labor for their hearts. I don’t know how many of you can—I would recommend you not waste you energy that way, by making your heart work twice as hard. People with heart disease can’t afford any more work for their hearts; in fact they are medicated to actually decrease labor for the </a:t>
            </a:r>
            <a:r>
              <a:rPr lang="en-US" sz="3800" b="1" dirty="0" smtClean="0"/>
              <a:t>heart.</a:t>
            </a:r>
            <a:r>
              <a:rPr lang="en-US" sz="3800" dirty="0" smtClean="0"/>
              <a:t> </a:t>
            </a:r>
            <a:r>
              <a:rPr lang="en-US" sz="3800" b="1" dirty="0" smtClean="0"/>
              <a:t>The </a:t>
            </a:r>
            <a:r>
              <a:rPr lang="en-US" sz="3800" b="1" dirty="0" smtClean="0"/>
              <a:t>blood is actually supposed to be able to make its full circuit and come back to the heart warm and when it doesn’t it overworks the heart.</a:t>
            </a:r>
            <a:r>
              <a:rPr lang="en-US" sz="3800" dirty="0" smtClean="0"/>
              <a:t/>
            </a:r>
            <a:br>
              <a:rPr lang="en-US" sz="3800" dirty="0" smtClean="0"/>
            </a:br>
            <a:endParaRPr lang="en-US" sz="3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b="1" dirty="0" smtClean="0"/>
              <a:t>Shortness of breath: What do you think about a patient that walks in my office, “Doc, I am short of breath, I can’t breathe right.” I tell him to get dressed. It raises quite a few eyebrows, but if they would dress properly, they won’t put as much load on the lungs and the lungs will get good oxygen because they have blood running through them and not congested there.</a:t>
            </a:r>
            <a:r>
              <a:rPr lang="en-US" dirty="0" smtClean="0"/>
              <a:t/>
            </a:r>
            <a:br>
              <a:rPr lang="en-US" dirty="0" smtClean="0"/>
            </a:br>
            <a:r>
              <a:rPr lang="en-US" b="1" dirty="0" smtClean="0"/>
              <a:t>Headaches; nosebleeds; fullness in chest; palpitations of the heart: how many people go to the doctor because their heart feels like it is skipping or pounding out of the chest, and get a beta-blocker to try to slow down the heart but what they really need to do is get dressed.</a:t>
            </a:r>
            <a:r>
              <a:rPr lang="en-US" dirty="0" smtClean="0"/>
              <a:t/>
            </a:r>
            <a:br>
              <a:rPr lang="en-US" dirty="0" smtClean="0"/>
            </a:br>
            <a:r>
              <a:rPr lang="en-US" b="1" dirty="0" smtClean="0"/>
              <a:t>Irritation and restlessness: if you have a child like that—please examine to see they are properly clothed.</a:t>
            </a:r>
            <a:r>
              <a:rPr lang="en-US" dirty="0" smtClean="0"/>
              <a:t/>
            </a:r>
            <a:br>
              <a:rPr lang="en-US" dirty="0" smtClean="0"/>
            </a:br>
            <a:r>
              <a:rPr lang="en-US" b="1" dirty="0" smtClean="0"/>
              <a:t>“If the dress of the child combines warmth, protection, and comfort, one of the chief causes of irritation and restlessness will be removed. The little one will have better health, and the mother will not find the care of the child so heavy a tax upon her strength and time.” CG </a:t>
            </a:r>
            <a:r>
              <a:rPr lang="en-US" b="1" dirty="0" smtClean="0"/>
              <a:t>425.10-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Those Upholding Dress Principles</a:t>
            </a:r>
            <a:endParaRPr lang="en-US" u="sng" dirty="0"/>
          </a:p>
        </p:txBody>
      </p:sp>
      <p:sp>
        <p:nvSpPr>
          <p:cNvPr id="3" name="Content Placeholder 2"/>
          <p:cNvSpPr>
            <a:spLocks noGrp="1"/>
          </p:cNvSpPr>
          <p:nvPr>
            <p:ph idx="1"/>
          </p:nvPr>
        </p:nvSpPr>
        <p:spPr>
          <a:xfrm>
            <a:off x="0" y="1600200"/>
            <a:ext cx="9144000" cy="5257800"/>
          </a:xfrm>
        </p:spPr>
        <p:txBody>
          <a:bodyPr/>
          <a:lstStyle/>
          <a:p>
            <a:r>
              <a:rPr lang="en-US" dirty="0" smtClean="0"/>
              <a:t>Story from Eustis and a lady wearing something on her head</a:t>
            </a:r>
            <a:r>
              <a:rPr lang="en-US" dirty="0" smtClean="0"/>
              <a:t>!</a:t>
            </a:r>
          </a:p>
          <a:p>
            <a:r>
              <a:rPr lang="en-US" dirty="0" smtClean="0"/>
              <a:t>Nonsense and revolting!</a:t>
            </a:r>
          </a:p>
          <a:p>
            <a:r>
              <a:rPr lang="en-US" dirty="0" smtClean="0"/>
              <a:t>It is about modesty and health!</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u="sng" dirty="0" smtClean="0"/>
              <a:t>Not Weird, but Modest and Healthy!</a:t>
            </a:r>
            <a:endParaRPr lang="en-US" u="sng" dirty="0"/>
          </a:p>
        </p:txBody>
      </p:sp>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dirty="0" smtClean="0"/>
              <a:t>“Christians </a:t>
            </a:r>
            <a:r>
              <a:rPr lang="en-US" dirty="0" smtClean="0"/>
              <a:t>should not take pains to make themselves a </a:t>
            </a:r>
            <a:r>
              <a:rPr lang="en-US" dirty="0" smtClean="0"/>
              <a:t>gazing stock </a:t>
            </a:r>
            <a:r>
              <a:rPr lang="en-US" dirty="0" smtClean="0"/>
              <a:t>by dressing differently from the world. But if, when following out their convictions of duty in respect to dressing </a:t>
            </a:r>
            <a:r>
              <a:rPr lang="en-US" i="1" dirty="0" smtClean="0"/>
              <a:t>modestly</a:t>
            </a:r>
            <a:r>
              <a:rPr lang="en-US" dirty="0" smtClean="0"/>
              <a:t> and </a:t>
            </a:r>
            <a:r>
              <a:rPr lang="en-US" i="1" dirty="0" smtClean="0"/>
              <a:t>healthfully,</a:t>
            </a:r>
            <a:r>
              <a:rPr lang="en-US" dirty="0" smtClean="0"/>
              <a:t> they find themselves out of fashion, they should not change their dress in order to be like the world; but they should manifest a noble independence and moral courage to be right, if all the world differ from them. If the world introduce a modest, convenient, and healthful mode of dress, which is in accordance with the Bible, it will not change our relation to God or to the world to adopt such a style of dress. Christians should follow Christ and make their dress conform to God's word. </a:t>
            </a:r>
            <a:r>
              <a:rPr lang="en-US" i="1" dirty="0" smtClean="0"/>
              <a:t>They should shun extremes.’”—Ibid.,</a:t>
            </a:r>
            <a:r>
              <a:rPr lang="en-US" dirty="0" smtClean="0"/>
              <a:t> vol. 1, pp. 458, 459. (Italics supplied.)</a:t>
            </a:r>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Not a Test, just Common Sense</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Some took the attitude that the wearing of the reform dress must be obligatory, but Mrs. White wrote (</a:t>
            </a:r>
            <a:r>
              <a:rPr lang="en-US" i="1" dirty="0" smtClean="0"/>
              <a:t>Testimonies,</a:t>
            </a:r>
            <a:r>
              <a:rPr lang="en-US" dirty="0" smtClean="0"/>
              <a:t> vol. 4, p. 637), “I did not make the dress a test question.”</a:t>
            </a:r>
          </a:p>
          <a:p>
            <a:r>
              <a:rPr lang="en-US" dirty="0" smtClean="0"/>
              <a:t>Still others with misguided zeal placed it entirely out of its setting:</a:t>
            </a:r>
          </a:p>
          <a:p>
            <a:r>
              <a:rPr lang="en-US" dirty="0" smtClean="0"/>
              <a:t>“With extremists, this reform seemed to constitute the sum and substance of their religion. It was the theme of conversation and the burden of their hearts; and their minds were thus diverted from God and the truth…. To those who put it on reluctantly, from a sense of duty, it became a grievous yoke. Still others, who were apparently the most zealous reformers, manifested a sad lack of order and neatness in their dress.”—</a:t>
            </a:r>
            <a:r>
              <a:rPr lang="en-US" i="1" dirty="0" smtClean="0"/>
              <a:t>Ibid.,</a:t>
            </a:r>
            <a:r>
              <a:rPr lang="en-US" dirty="0" smtClean="0"/>
              <a:t> pp. 636, 637.</a:t>
            </a:r>
          </a:p>
          <a:p>
            <a:r>
              <a:rPr lang="en-US" dirty="0" smtClean="0"/>
              <a:t>“They sought to control others' conscience by their own. If they wore it, others must put it on. They forgot that none were to be compelled to wear the reform dress.”—</a:t>
            </a:r>
            <a:r>
              <a:rPr lang="en-US" i="1" dirty="0" smtClean="0"/>
              <a:t>Ibid.,</a:t>
            </a:r>
            <a:r>
              <a:rPr lang="en-US" dirty="0" smtClean="0"/>
              <a:t> p. 636.</a:t>
            </a:r>
          </a:p>
          <a:p>
            <a:r>
              <a:rPr lang="en-US" dirty="0" smtClean="0"/>
              <a:t>“Some were greatly troubled because I did not make the dress a test question, and still others because I advised those who had unbelieving husbands or children not to adopt the reform dress, as it might lead to unhappiness that would counteract all the good to be derived from its use. For years I carried the burden of this work, and labored to establish uniformity of dress among our sisters.”—</a:t>
            </a:r>
            <a:r>
              <a:rPr lang="en-US" i="1" dirty="0" smtClean="0"/>
              <a:t>Ibid.,</a:t>
            </a:r>
            <a:r>
              <a:rPr lang="en-US" dirty="0" smtClean="0"/>
              <a:t> p. 637.</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FF0000"/>
                </a:solidFill>
                <a:latin typeface="Algerian" pitchFamily="82" charset="0"/>
              </a:rPr>
              <a:t>Powerful</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457200"/>
            <a:ext cx="9144000" cy="6400800"/>
          </a:xfrm>
        </p:spPr>
        <p:txBody>
          <a:bodyPr>
            <a:noAutofit/>
          </a:bodyPr>
          <a:lstStyle/>
          <a:p>
            <a:r>
              <a:rPr lang="en-US" sz="2400" i="1" dirty="0" smtClean="0"/>
              <a:t>“No </a:t>
            </a:r>
            <a:r>
              <a:rPr lang="en-US" sz="2400" i="1" dirty="0" smtClean="0"/>
              <a:t>one precise style has been given me as the exact rule to guide all in their dress.</a:t>
            </a:r>
            <a:r>
              <a:rPr lang="en-US" sz="2400" dirty="0" smtClean="0"/>
              <a:t> Should our sisters think they must adopt a uniform style of dress, controversy would arise, and those whose minds should be wholly given to the work of the third angel's message, would spend their time making aggressive warfare on the outward dress, to the neglect of that inward piety, the ornament of a meek and quiet spirit, which is in the sight of God of great price</a:t>
            </a:r>
            <a:r>
              <a:rPr lang="en-US" sz="2400" dirty="0" smtClean="0"/>
              <a:t>. “</a:t>
            </a:r>
            <a:r>
              <a:rPr lang="en-US" sz="2400" dirty="0" smtClean="0"/>
              <a:t>The dress question is not to be our present truth. To create an issue on this point now would please the enemy. He would be delighted to have minds diverted to </a:t>
            </a:r>
            <a:r>
              <a:rPr lang="en-US" sz="2400" dirty="0" smtClean="0"/>
              <a:t>any</a:t>
            </a:r>
            <a:r>
              <a:rPr lang="en-US" sz="2400" dirty="0" smtClean="0"/>
              <a:t> </a:t>
            </a:r>
            <a:r>
              <a:rPr lang="en-US" sz="2400" dirty="0" smtClean="0"/>
              <a:t>subject </a:t>
            </a:r>
            <a:r>
              <a:rPr lang="en-US" sz="2400" dirty="0" smtClean="0"/>
              <a:t>by which he might create division of sentiment, and lead our people into controversy</a:t>
            </a:r>
            <a:r>
              <a:rPr lang="en-US" sz="2400" dirty="0" smtClean="0"/>
              <a:t>.  </a:t>
            </a:r>
            <a:r>
              <a:rPr lang="en-US" sz="2400" i="1" dirty="0" smtClean="0"/>
              <a:t>“</a:t>
            </a:r>
            <a:r>
              <a:rPr lang="en-US" sz="2400" i="1" dirty="0" smtClean="0"/>
              <a:t>I beg of our people to walk carefully and circumspectly before </a:t>
            </a:r>
            <a:r>
              <a:rPr lang="en-US" sz="2400" i="1" dirty="0" smtClean="0"/>
              <a:t>God. </a:t>
            </a:r>
            <a:r>
              <a:rPr lang="en-US" sz="2400" i="1" dirty="0" smtClean="0"/>
              <a:t>Let our sisters dress plainly, as many do, having the dress of good, durable material, appropriate for this age, and let not the dress question fill the mind. Our sisters should dress with simplicity. They should clothe themselves in modest apparel, with shamefacedness and sobriety</a:t>
            </a:r>
            <a:r>
              <a:rPr lang="en-US" sz="2400" i="1" dirty="0" smtClean="0"/>
              <a:t>….</a:t>
            </a:r>
            <a:r>
              <a:rPr lang="en-US" sz="2400" dirty="0" smtClean="0"/>
              <a:t> </a:t>
            </a:r>
            <a:r>
              <a:rPr lang="en-US" sz="2400" dirty="0" smtClean="0"/>
              <a:t>“—</a:t>
            </a:r>
            <a:r>
              <a:rPr lang="en-US" sz="2400" dirty="0" smtClean="0"/>
              <a:t>Manuscript 167, 1897. Quoted in D. E. Robinson, </a:t>
            </a:r>
            <a:r>
              <a:rPr lang="en-US" sz="2400" i="1" dirty="0" smtClean="0"/>
              <a:t>The Story of Our Health Message,</a:t>
            </a:r>
            <a:r>
              <a:rPr lang="en-US" sz="2400" dirty="0" smtClean="0"/>
              <a:t> pp. 361-364. </a:t>
            </a:r>
            <a:endParaRPr lang="en-US" sz="2400" b="1" dirty="0" smtClean="0"/>
          </a:p>
          <a:p>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Cont.</a:t>
            </a:r>
            <a:endParaRPr lang="en-US" dirty="0"/>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a:t>
            </a:r>
            <a:r>
              <a:rPr lang="en-US" dirty="0" smtClean="0"/>
              <a:t>working of the Spirit of God will show a change outwardly. Those who venture to disobey the plainest statements of Inspiration, will not heed any human efforts made to induce them to wear a plain, neat, unadorned, proper dress, that will not in any way make them odd or singular. They will continue to expose themselves by hanging out their colors to the world…. “Therefore I say to my sisters, Enter into no controversy in regard to outward apparel, but be sure you have the inward adorning of a meek and quiet spirit. Let all who accept the truth show their true colors. We are a spectacle to the world, to angels, and to men. False prudence, mock modesty, may be shown by the outward apparel, while the heart is in great need of the inward adorning. Stand ever committed to the right.”—Manuscript 167, 1897. Quoted in D. E. Robinson, </a:t>
            </a:r>
            <a:r>
              <a:rPr lang="en-US" i="1" dirty="0" smtClean="0"/>
              <a:t>The Story of Our Health Message,</a:t>
            </a:r>
            <a:r>
              <a:rPr lang="en-US" dirty="0" smtClean="0"/>
              <a:t> pp. 361-364. (Italics supplied.)</a:t>
            </a:r>
          </a:p>
          <a:p>
            <a:r>
              <a:rPr lang="en-US" b="1" i="1" dirty="0" smtClean="0"/>
              <a:t>Fundamental Principles</a:t>
            </a:r>
            <a:endParaRPr lang="en-US" b="1"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latin typeface="Algerian" pitchFamily="82" charset="0"/>
              </a:rPr>
              <a:t>What Message are we giving?</a:t>
            </a:r>
            <a:endParaRPr lang="en-US" u="sng" dirty="0">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lnSpcReduction="10000"/>
          </a:bodyPr>
          <a:lstStyle/>
          <a:p>
            <a:r>
              <a:rPr lang="en-US" dirty="0" smtClean="0"/>
              <a:t>“Are </a:t>
            </a:r>
            <a:r>
              <a:rPr lang="en-US" dirty="0" smtClean="0"/>
              <a:t>we confessing Christ in our daily life? Do we confess him in our dress, adorning ourselves with plain and modest apparel? Is our adorning that of the </a:t>
            </a:r>
            <a:r>
              <a:rPr lang="en-US" dirty="0" smtClean="0"/>
              <a:t>meek</a:t>
            </a:r>
            <a:r>
              <a:rPr lang="en-US" dirty="0" smtClean="0"/>
              <a:t> </a:t>
            </a:r>
            <a:r>
              <a:rPr lang="en-US" dirty="0" smtClean="0"/>
              <a:t>and </a:t>
            </a:r>
            <a:r>
              <a:rPr lang="en-US" dirty="0" smtClean="0"/>
              <a:t>quiet spirit which is of so great price in the sight of God? Are we seeking to advance the cause of the Master? Is the line of demarcation between you and the world distinct, or are you seeking to follow the fashions of this degenerate age? Is there no difference between you and the worldling? Does the same spirit work in you that works in the children of disobedience? If we are Christians, we shall follow Christ, even though the path in which we are to walk cuts right across our natural </a:t>
            </a:r>
            <a:r>
              <a:rPr lang="en-US" smtClean="0"/>
              <a:t>inclinations</a:t>
            </a:r>
            <a:r>
              <a:rPr lang="en-US" smtClean="0"/>
              <a:t>.</a:t>
            </a:r>
            <a:r>
              <a:rPr lang="en-US" i="1" smtClean="0"/>
              <a:t>”—</a:t>
            </a:r>
            <a:r>
              <a:rPr lang="en-US" i="1" dirty="0" smtClean="0"/>
              <a:t>The Review and Herald,</a:t>
            </a:r>
            <a:r>
              <a:rPr lang="en-US" dirty="0" smtClean="0"/>
              <a:t> May 10, 1892. (Italics supplied.)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Biblical Injunction</a:t>
            </a:r>
            <a:endParaRPr lang="en-US" u="sng" dirty="0">
              <a:solidFill>
                <a:srgbClr val="C00000"/>
              </a:solidFill>
            </a:endParaRPr>
          </a:p>
        </p:txBody>
      </p:sp>
      <p:sp>
        <p:nvSpPr>
          <p:cNvPr id="3" name="Content Placeholder 2"/>
          <p:cNvSpPr>
            <a:spLocks noGrp="1"/>
          </p:cNvSpPr>
          <p:nvPr>
            <p:ph idx="1"/>
          </p:nvPr>
        </p:nvSpPr>
        <p:spPr>
          <a:xfrm>
            <a:off x="0" y="1143000"/>
            <a:ext cx="9144000" cy="5715000"/>
          </a:xfrm>
        </p:spPr>
        <p:txBody>
          <a:bodyPr>
            <a:normAutofit fontScale="92500"/>
          </a:bodyPr>
          <a:lstStyle/>
          <a:p>
            <a:r>
              <a:rPr lang="en-US" dirty="0" smtClean="0">
                <a:hlinkClick r:id="rId2" tooltip="View more translations of 1 Timothy 2:9"/>
              </a:rPr>
              <a:t>“In like manner also, that women adorn themselves in modest apparel, with shamefacedness and sobriety; not with broided hair, or gold, or pearls, or costly array;</a:t>
            </a:r>
            <a:r>
              <a:rPr lang="en-US" dirty="0" smtClean="0"/>
              <a:t> </a:t>
            </a:r>
            <a:r>
              <a:rPr lang="en-US" dirty="0" smtClean="0">
                <a:hlinkClick r:id="rId3" tooltip="View more translations of 1 Timothy 2:10"/>
              </a:rPr>
              <a:t>But (which becometh women professing godliness) with good works.</a:t>
            </a:r>
            <a:r>
              <a:rPr lang="en-US" dirty="0" smtClean="0"/>
              <a:t>”  1 Timothy 2:9,10</a:t>
            </a:r>
          </a:p>
          <a:p>
            <a:r>
              <a:rPr lang="en-US" dirty="0" smtClean="0"/>
              <a:t>Why is there more in the Bible about how a woman should dress and not much about how a man should dress?  Because the Lord knows that men and women are made differently; women are attracted by touch and emotion from a man; men are attracted by what they see!  How important </a:t>
            </a:r>
            <a:r>
              <a:rPr lang="en-US" dirty="0" smtClean="0"/>
              <a:t>that men and women understand this and dress accordingly!!!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C00000"/>
                </a:solidFill>
              </a:rPr>
              <a:t>Modest Apparel</a:t>
            </a:r>
            <a:endParaRPr lang="en-US" u="sng" dirty="0">
              <a:solidFill>
                <a:srgbClr val="C00000"/>
              </a:solidFill>
            </a:endParaRPr>
          </a:p>
        </p:txBody>
      </p:sp>
      <p:sp>
        <p:nvSpPr>
          <p:cNvPr id="3" name="Content Placeholder 2"/>
          <p:cNvSpPr>
            <a:spLocks noGrp="1"/>
          </p:cNvSpPr>
          <p:nvPr>
            <p:ph sz="half" idx="1"/>
          </p:nvPr>
        </p:nvSpPr>
        <p:spPr>
          <a:xfrm>
            <a:off x="0" y="838200"/>
            <a:ext cx="4572000" cy="6019800"/>
          </a:xfrm>
        </p:spPr>
        <p:txBody>
          <a:bodyPr>
            <a:normAutofit/>
          </a:bodyPr>
          <a:lstStyle/>
          <a:p>
            <a:pPr>
              <a:buNone/>
            </a:pPr>
            <a:r>
              <a:rPr lang="en-US" sz="4400" b="1" dirty="0"/>
              <a:t> </a:t>
            </a:r>
            <a:r>
              <a:rPr lang="en-US" sz="4400" b="1" dirty="0" smtClean="0"/>
              <a:t>    1.</a:t>
            </a:r>
            <a:r>
              <a:rPr lang="en-US" sz="4400" dirty="0" smtClean="0"/>
              <a:t> freedom from conceit or vanity. </a:t>
            </a:r>
          </a:p>
          <a:p>
            <a:r>
              <a:rPr lang="en-US" sz="4400" dirty="0"/>
              <a:t> </a:t>
            </a:r>
            <a:r>
              <a:rPr lang="en-US" sz="4400" dirty="0" smtClean="0"/>
              <a:t>2. propriety in dress, speech, or conduct. </a:t>
            </a:r>
          </a:p>
          <a:p>
            <a:r>
              <a:rPr lang="en-US" sz="4400" dirty="0" smtClean="0"/>
              <a:t>Shamefacedness- bashful ,shy, meek</a:t>
            </a:r>
            <a:endParaRPr lang="en-US" sz="4400" dirty="0"/>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Propriety is being appropriate-peculiar.</a:t>
            </a:r>
          </a:p>
          <a:p>
            <a:r>
              <a:rPr lang="en-US" sz="3200" dirty="0" smtClean="0"/>
              <a:t>Some folks along the lines of dress are too peculiar.  For example, </a:t>
            </a:r>
            <a:r>
              <a:rPr lang="en-US" sz="3200" dirty="0" smtClean="0"/>
              <a:t>women </a:t>
            </a:r>
            <a:r>
              <a:rPr lang="en-US" sz="3200" dirty="0" smtClean="0"/>
              <a:t>wearing dresses that run along the floor.  This might be peculiar, but it isn’t appropriate!</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Principles for Dress!</a:t>
            </a:r>
            <a:endParaRPr lang="en-US" u="sng" dirty="0">
              <a:solidFill>
                <a:srgbClr val="002060"/>
              </a:solidFill>
            </a:endParaRPr>
          </a:p>
        </p:txBody>
      </p:sp>
      <p:sp>
        <p:nvSpPr>
          <p:cNvPr id="3" name="Content Placeholder 2"/>
          <p:cNvSpPr>
            <a:spLocks noGrp="1"/>
          </p:cNvSpPr>
          <p:nvPr>
            <p:ph idx="1"/>
          </p:nvPr>
        </p:nvSpPr>
        <p:spPr>
          <a:xfrm>
            <a:off x="0" y="1600200"/>
            <a:ext cx="9144000" cy="5257800"/>
          </a:xfrm>
        </p:spPr>
        <p:txBody>
          <a:bodyPr/>
          <a:lstStyle/>
          <a:p>
            <a:r>
              <a:rPr lang="en-US" dirty="0" smtClean="0"/>
              <a:t> </a:t>
            </a:r>
            <a:r>
              <a:rPr lang="en-US" dirty="0" smtClean="0"/>
              <a:t>1.maintain </a:t>
            </a:r>
            <a:r>
              <a:rPr lang="en-US" dirty="0" smtClean="0"/>
              <a:t>the male-female distinction; </a:t>
            </a:r>
            <a:endParaRPr lang="en-US" dirty="0" smtClean="0"/>
          </a:p>
          <a:p>
            <a:r>
              <a:rPr lang="en-US" dirty="0" smtClean="0"/>
              <a:t> </a:t>
            </a:r>
            <a:r>
              <a:rPr lang="en-US" dirty="0" smtClean="0"/>
              <a:t>2. </a:t>
            </a:r>
            <a:r>
              <a:rPr lang="en-US" dirty="0" smtClean="0"/>
              <a:t>consider the effect our clothing has on our influence; </a:t>
            </a:r>
            <a:endParaRPr lang="en-US" dirty="0" smtClean="0"/>
          </a:p>
          <a:p>
            <a:r>
              <a:rPr lang="en-US" dirty="0" smtClean="0"/>
              <a:t> 3.  </a:t>
            </a:r>
            <a:r>
              <a:rPr lang="en-US" dirty="0" smtClean="0"/>
              <a:t>make sure our clothing does not "offend" anyone, and; </a:t>
            </a:r>
            <a:endParaRPr lang="en-US" dirty="0" smtClean="0"/>
          </a:p>
          <a:p>
            <a:r>
              <a:rPr lang="en-US" dirty="0" smtClean="0"/>
              <a:t>4. </a:t>
            </a:r>
            <a:r>
              <a:rPr lang="en-US" dirty="0" smtClean="0"/>
              <a:t>be sure our clothing is modest in </a:t>
            </a:r>
            <a:r>
              <a:rPr lang="en-US" b="1" dirty="0" smtClean="0"/>
              <a:t>God's </a:t>
            </a:r>
            <a:r>
              <a:rPr lang="en-US" dirty="0" smtClean="0"/>
              <a:t>sight. I believe these principles can be used for any article of clothing whether you are a man or woman or whether you are young or old.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Simplicity and Appropriateness</a:t>
            </a:r>
            <a:endParaRPr lang="en-US" u="sng"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i="1" dirty="0" smtClean="0"/>
              <a:t>health</a:t>
            </a:r>
            <a:r>
              <a:rPr lang="en-US" dirty="0" smtClean="0"/>
              <a:t>.</a:t>
            </a:r>
          </a:p>
          <a:p>
            <a:r>
              <a:rPr lang="en-US" i="1" dirty="0" smtClean="0"/>
              <a:t>modesty</a:t>
            </a:r>
            <a:r>
              <a:rPr lang="en-US" dirty="0" smtClean="0"/>
              <a:t>.</a:t>
            </a:r>
          </a:p>
          <a:p>
            <a:r>
              <a:rPr lang="en-US" i="1" dirty="0" smtClean="0"/>
              <a:t>simplicity and appropriateness,</a:t>
            </a:r>
          </a:p>
          <a:p>
            <a:r>
              <a:rPr lang="en-US" dirty="0" smtClean="0"/>
              <a:t>“In dress, as in all things else, it is our privilege to honor our Creator. He desires our clothing to be not only neat and healthful but appropriate and becoming.</a:t>
            </a:r>
          </a:p>
          <a:p>
            <a:r>
              <a:rPr lang="en-US" dirty="0" smtClean="0"/>
              <a:t>“A person's character is judged by his style of dress. A refined taste, a cultivated mind, will be revealed in the choice of simple and appropriate attire. Chaste simplicity in dress, when united with modesty of demeanor, will go far toward surrounding a young woman with that atmosphere of sacred reserve which will be to her a shield from a thousand perils.”—</a:t>
            </a:r>
            <a:r>
              <a:rPr lang="en-US" i="1" dirty="0" smtClean="0"/>
              <a:t>Education,</a:t>
            </a:r>
            <a:r>
              <a:rPr lang="en-US" dirty="0" smtClean="0"/>
              <a:t> p. 248.</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Not an Exhibit!</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Autofit/>
          </a:bodyPr>
          <a:lstStyle/>
          <a:p>
            <a:r>
              <a:rPr lang="en-US" sz="2000" dirty="0" smtClean="0"/>
              <a:t> </a:t>
            </a:r>
            <a:r>
              <a:rPr lang="en-US" sz="2000" dirty="0" smtClean="0"/>
              <a:t>We have found that the term denotes a mental attitude of self-control, an attitude that determines all other virtues. Paul recognized that self-control is indispensable for a Christian to be able to dress modestly and decently. The reason is that modest and decent attire derives from the exercise of </a:t>
            </a:r>
            <a:r>
              <a:rPr lang="en-US" sz="2000" dirty="0" smtClean="0"/>
              <a:t>self-control. Paul </a:t>
            </a:r>
            <a:r>
              <a:rPr lang="en-US" sz="2000" dirty="0" smtClean="0"/>
              <a:t>pictures the converted Christian woman as one who dresses soberly by restraining her desire to exhibit herself through wearing </a:t>
            </a:r>
            <a:r>
              <a:rPr lang="en-US" sz="2000" i="1" dirty="0" smtClean="0"/>
              <a:t>elaborate hair styles, gold, pearls, or expensive clothes </a:t>
            </a:r>
            <a:r>
              <a:rPr lang="en-US" sz="2000" dirty="0" smtClean="0"/>
              <a:t>(1 Tim 2:9)</a:t>
            </a:r>
            <a:r>
              <a:rPr lang="en-US" sz="2000" i="1" dirty="0" smtClean="0"/>
              <a:t>. </a:t>
            </a:r>
            <a:r>
              <a:rPr lang="en-US" sz="2000" dirty="0" smtClean="0"/>
              <a:t>Her appearance does not say, ‘Look at me; admire me,’ but rather, "Look at how Christ has changed me from the inside out." </a:t>
            </a:r>
            <a:r>
              <a:rPr lang="en-US" sz="2000" dirty="0" smtClean="0"/>
              <a:t> </a:t>
            </a:r>
            <a:r>
              <a:rPr lang="en-US" sz="2000" dirty="0" smtClean="0"/>
              <a:t>The </a:t>
            </a:r>
            <a:r>
              <a:rPr lang="en-US" sz="2000" dirty="0" smtClean="0"/>
              <a:t>apostle’s call to dress soberly by shunning elaborate hair styles, glittering jewelry, and extravagant clothes is particularly relevant today, when fashion reigns supreme and many worship at her altar. Ellen White reminded us that "those who worship at fashion’s altar have but little force of character . . . . They live for no greater purpose, and their lives accomplish no worthy end. We meet everywhere women whose mind and heart are absorbed in their love of dress and display. The soul of womanhood is dwarfed and belittled, and her thoughts are centered upon her poor, despicable self."3</a:t>
            </a:r>
          </a:p>
          <a:p>
            <a:r>
              <a:rPr lang="en-US" sz="2000" dirty="0" smtClean="0"/>
              <a:t>Ellen G. White, </a:t>
            </a:r>
            <a:r>
              <a:rPr lang="en-US" sz="2000" i="1" dirty="0" smtClean="0"/>
              <a:t>Testimonies for the Church</a:t>
            </a:r>
            <a:r>
              <a:rPr lang="en-US" sz="2000" dirty="0" smtClean="0"/>
              <a:t> (Mountain View, California, 1948),vol. 4, p. 644.</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C00000"/>
                </a:solidFill>
                <a:latin typeface="Algerian" pitchFamily="82" charset="0"/>
              </a:rPr>
              <a:t>Not That which pertains to a man!</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1447800"/>
            <a:ext cx="4495800" cy="5410200"/>
          </a:xfrm>
        </p:spPr>
        <p:txBody>
          <a:bodyPr>
            <a:normAutofit/>
          </a:bodyPr>
          <a:lstStyle/>
          <a:p>
            <a:r>
              <a:rPr lang="en-US" sz="3200" dirty="0" smtClean="0"/>
              <a:t>“The </a:t>
            </a:r>
            <a:r>
              <a:rPr lang="en-US" sz="3200" dirty="0"/>
              <a:t>woman shall not wear that which pertaineth unto a man, neither shall a man put on a woman's garment: for all that do so </a:t>
            </a:r>
            <a:r>
              <a:rPr lang="en-US" sz="3200" dirty="0" smtClean="0"/>
              <a:t>are </a:t>
            </a:r>
            <a:r>
              <a:rPr lang="en-US" sz="3200" dirty="0"/>
              <a:t>abomination unto the LORD thy God</a:t>
            </a:r>
            <a:r>
              <a:rPr lang="en-US" sz="3200" dirty="0" smtClean="0"/>
              <a:t>.”  Deut. 22:5</a:t>
            </a:r>
            <a:endParaRPr lang="en-US" sz="32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572000" y="1371600"/>
            <a:ext cx="4572000" cy="5486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latin typeface="Aharoni" pitchFamily="2" charset="-79"/>
                <a:cs typeface="Aharoni" pitchFamily="2" charset="-79"/>
              </a:rPr>
              <a:t>How do You know which is which?</a:t>
            </a:r>
            <a:endParaRPr lang="en-US" u="sng" dirty="0">
              <a:solidFill>
                <a:srgbClr val="002060"/>
              </a:solidFill>
              <a:latin typeface="Aharoni" pitchFamily="2" charset="-79"/>
              <a:cs typeface="Aharoni" pitchFamily="2" charset="-79"/>
            </a:endParaRPr>
          </a:p>
        </p:txBody>
      </p:sp>
      <p:sp>
        <p:nvSpPr>
          <p:cNvPr id="4" name="Content Placeholder 3"/>
          <p:cNvSpPr>
            <a:spLocks noGrp="1"/>
          </p:cNvSpPr>
          <p:nvPr>
            <p:ph sz="half" idx="2"/>
          </p:nvPr>
        </p:nvSpPr>
        <p:spPr>
          <a:xfrm>
            <a:off x="4572000" y="1371600"/>
            <a:ext cx="4572000" cy="5486400"/>
          </a:xfrm>
        </p:spPr>
        <p:txBody>
          <a:bodyPr>
            <a:normAutofit lnSpcReduction="10000"/>
          </a:bodyPr>
          <a:lstStyle/>
          <a:p>
            <a:r>
              <a:rPr lang="en-US" dirty="0" smtClean="0"/>
              <a:t>When a woman is wearing tight pants,  they are as a magnet to men’s eyes, attracting men to the lower part of her body.  This is not where men’s eyes should be, nor where women want men to be attracted!  Women want  </a:t>
            </a:r>
            <a:r>
              <a:rPr lang="en-US" dirty="0" smtClean="0"/>
              <a:t>men to be attracted to their eyes/face and not to their body.  Any tight fitting clothes are as a magnet!</a:t>
            </a:r>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0" y="1371600"/>
            <a:ext cx="4572000" cy="5486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11578</TotalTime>
  <Words>2753</Words>
  <Application>Microsoft Office PowerPoint</Application>
  <PresentationFormat>On-screen Show (4:3)</PresentationFormat>
  <Paragraphs>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Modesty is still the Best Policy</vt:lpstr>
      <vt:lpstr>Those Upholding Dress Principles</vt:lpstr>
      <vt:lpstr>Biblical Injunction</vt:lpstr>
      <vt:lpstr>Modest Apparel</vt:lpstr>
      <vt:lpstr>Principles for Dress!</vt:lpstr>
      <vt:lpstr>Simplicity and Appropriateness</vt:lpstr>
      <vt:lpstr>Not an Exhibit!</vt:lpstr>
      <vt:lpstr>Not That which pertains to a man!</vt:lpstr>
      <vt:lpstr>How do You know which is which?</vt:lpstr>
      <vt:lpstr>Dress and Health: For Men Too!</vt:lpstr>
      <vt:lpstr>concluded</vt:lpstr>
      <vt:lpstr>Slide 12</vt:lpstr>
      <vt:lpstr>Slide 13</vt:lpstr>
      <vt:lpstr>Slide 14</vt:lpstr>
      <vt:lpstr>Slide 15</vt:lpstr>
      <vt:lpstr>Slide 16</vt:lpstr>
      <vt:lpstr>Slide 17</vt:lpstr>
      <vt:lpstr>Slide 18</vt:lpstr>
      <vt:lpstr>Slide 19</vt:lpstr>
      <vt:lpstr>Not Weird, but Modest and Healthy!</vt:lpstr>
      <vt:lpstr>Not a Test, just Common Sense</vt:lpstr>
      <vt:lpstr>Powerful</vt:lpstr>
      <vt:lpstr>Cont.</vt:lpstr>
      <vt:lpstr>What Message are we giving?</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Modesty is still the Best Policy</dc:title>
  <dc:creator>Dad</dc:creator>
  <cp:lastModifiedBy>Dad</cp:lastModifiedBy>
  <cp:revision>20</cp:revision>
  <dcterms:created xsi:type="dcterms:W3CDTF">2010-10-07T13:52:36Z</dcterms:created>
  <dcterms:modified xsi:type="dcterms:W3CDTF">2010-11-06T14:06:55Z</dcterms:modified>
</cp:coreProperties>
</file>