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71" r:id="rId13"/>
    <p:sldId id="270" r:id="rId14"/>
    <p:sldId id="272" r:id="rId15"/>
    <p:sldId id="268" r:id="rId16"/>
    <p:sldId id="273"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177C1D-B0DE-46DC-8A07-0BC4B333EF21}"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4CC55-5047-4111-A9A9-12DA3B5F755D}" type="slidenum">
              <a:rPr lang="en-US" smtClean="0"/>
              <a:t>‹#›</a:t>
            </a:fld>
            <a:endParaRPr lang="en-US"/>
          </a:p>
        </p:txBody>
      </p:sp>
    </p:spTree>
    <p:extLst>
      <p:ext uri="{BB962C8B-B14F-4D97-AF65-F5344CB8AC3E}">
        <p14:creationId xmlns:p14="http://schemas.microsoft.com/office/powerpoint/2010/main" val="3407624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77C1D-B0DE-46DC-8A07-0BC4B333EF21}"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4CC55-5047-4111-A9A9-12DA3B5F755D}" type="slidenum">
              <a:rPr lang="en-US" smtClean="0"/>
              <a:t>‹#›</a:t>
            </a:fld>
            <a:endParaRPr lang="en-US"/>
          </a:p>
        </p:txBody>
      </p:sp>
    </p:spTree>
    <p:extLst>
      <p:ext uri="{BB962C8B-B14F-4D97-AF65-F5344CB8AC3E}">
        <p14:creationId xmlns:p14="http://schemas.microsoft.com/office/powerpoint/2010/main" val="1516825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77C1D-B0DE-46DC-8A07-0BC4B333EF21}"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4CC55-5047-4111-A9A9-12DA3B5F755D}" type="slidenum">
              <a:rPr lang="en-US" smtClean="0"/>
              <a:t>‹#›</a:t>
            </a:fld>
            <a:endParaRPr lang="en-US"/>
          </a:p>
        </p:txBody>
      </p:sp>
    </p:spTree>
    <p:extLst>
      <p:ext uri="{BB962C8B-B14F-4D97-AF65-F5344CB8AC3E}">
        <p14:creationId xmlns:p14="http://schemas.microsoft.com/office/powerpoint/2010/main" val="73267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77C1D-B0DE-46DC-8A07-0BC4B333EF21}"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4CC55-5047-4111-A9A9-12DA3B5F755D}" type="slidenum">
              <a:rPr lang="en-US" smtClean="0"/>
              <a:t>‹#›</a:t>
            </a:fld>
            <a:endParaRPr lang="en-US"/>
          </a:p>
        </p:txBody>
      </p:sp>
    </p:spTree>
    <p:extLst>
      <p:ext uri="{BB962C8B-B14F-4D97-AF65-F5344CB8AC3E}">
        <p14:creationId xmlns:p14="http://schemas.microsoft.com/office/powerpoint/2010/main" val="832703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177C1D-B0DE-46DC-8A07-0BC4B333EF21}"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4CC55-5047-4111-A9A9-12DA3B5F755D}" type="slidenum">
              <a:rPr lang="en-US" smtClean="0"/>
              <a:t>‹#›</a:t>
            </a:fld>
            <a:endParaRPr lang="en-US"/>
          </a:p>
        </p:txBody>
      </p:sp>
    </p:spTree>
    <p:extLst>
      <p:ext uri="{BB962C8B-B14F-4D97-AF65-F5344CB8AC3E}">
        <p14:creationId xmlns:p14="http://schemas.microsoft.com/office/powerpoint/2010/main" val="2550229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177C1D-B0DE-46DC-8A07-0BC4B333EF21}"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4CC55-5047-4111-A9A9-12DA3B5F755D}" type="slidenum">
              <a:rPr lang="en-US" smtClean="0"/>
              <a:t>‹#›</a:t>
            </a:fld>
            <a:endParaRPr lang="en-US"/>
          </a:p>
        </p:txBody>
      </p:sp>
    </p:spTree>
    <p:extLst>
      <p:ext uri="{BB962C8B-B14F-4D97-AF65-F5344CB8AC3E}">
        <p14:creationId xmlns:p14="http://schemas.microsoft.com/office/powerpoint/2010/main" val="1496201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177C1D-B0DE-46DC-8A07-0BC4B333EF21}" type="datetimeFigureOut">
              <a:rPr lang="en-US" smtClean="0"/>
              <a:t>8/30/2018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14CC55-5047-4111-A9A9-12DA3B5F755D}" type="slidenum">
              <a:rPr lang="en-US" smtClean="0"/>
              <a:t>‹#›</a:t>
            </a:fld>
            <a:endParaRPr lang="en-US"/>
          </a:p>
        </p:txBody>
      </p:sp>
    </p:spTree>
    <p:extLst>
      <p:ext uri="{BB962C8B-B14F-4D97-AF65-F5344CB8AC3E}">
        <p14:creationId xmlns:p14="http://schemas.microsoft.com/office/powerpoint/2010/main" val="2896537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177C1D-B0DE-46DC-8A07-0BC4B333EF21}" type="datetimeFigureOut">
              <a:rPr lang="en-US" smtClean="0"/>
              <a:t>8/30/2018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14CC55-5047-4111-A9A9-12DA3B5F755D}" type="slidenum">
              <a:rPr lang="en-US" smtClean="0"/>
              <a:t>‹#›</a:t>
            </a:fld>
            <a:endParaRPr lang="en-US"/>
          </a:p>
        </p:txBody>
      </p:sp>
    </p:spTree>
    <p:extLst>
      <p:ext uri="{BB962C8B-B14F-4D97-AF65-F5344CB8AC3E}">
        <p14:creationId xmlns:p14="http://schemas.microsoft.com/office/powerpoint/2010/main" val="1075977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177C1D-B0DE-46DC-8A07-0BC4B333EF21}" type="datetimeFigureOut">
              <a:rPr lang="en-US" smtClean="0"/>
              <a:t>8/30/2018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14CC55-5047-4111-A9A9-12DA3B5F755D}" type="slidenum">
              <a:rPr lang="en-US" smtClean="0"/>
              <a:t>‹#›</a:t>
            </a:fld>
            <a:endParaRPr lang="en-US"/>
          </a:p>
        </p:txBody>
      </p:sp>
    </p:spTree>
    <p:extLst>
      <p:ext uri="{BB962C8B-B14F-4D97-AF65-F5344CB8AC3E}">
        <p14:creationId xmlns:p14="http://schemas.microsoft.com/office/powerpoint/2010/main" val="1017413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177C1D-B0DE-46DC-8A07-0BC4B333EF21}"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4CC55-5047-4111-A9A9-12DA3B5F755D}" type="slidenum">
              <a:rPr lang="en-US" smtClean="0"/>
              <a:t>‹#›</a:t>
            </a:fld>
            <a:endParaRPr lang="en-US"/>
          </a:p>
        </p:txBody>
      </p:sp>
    </p:spTree>
    <p:extLst>
      <p:ext uri="{BB962C8B-B14F-4D97-AF65-F5344CB8AC3E}">
        <p14:creationId xmlns:p14="http://schemas.microsoft.com/office/powerpoint/2010/main" val="1123837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177C1D-B0DE-46DC-8A07-0BC4B333EF21}"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4CC55-5047-4111-A9A9-12DA3B5F755D}" type="slidenum">
              <a:rPr lang="en-US" smtClean="0"/>
              <a:t>‹#›</a:t>
            </a:fld>
            <a:endParaRPr lang="en-US"/>
          </a:p>
        </p:txBody>
      </p:sp>
    </p:spTree>
    <p:extLst>
      <p:ext uri="{BB962C8B-B14F-4D97-AF65-F5344CB8AC3E}">
        <p14:creationId xmlns:p14="http://schemas.microsoft.com/office/powerpoint/2010/main" val="3460718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177C1D-B0DE-46DC-8A07-0BC4B333EF21}" type="datetimeFigureOut">
              <a:rPr lang="en-US" smtClean="0"/>
              <a:t>8/30/2018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4CC55-5047-4111-A9A9-12DA3B5F755D}" type="slidenum">
              <a:rPr lang="en-US" smtClean="0"/>
              <a:t>‹#›</a:t>
            </a:fld>
            <a:endParaRPr lang="en-US"/>
          </a:p>
        </p:txBody>
      </p:sp>
    </p:spTree>
    <p:extLst>
      <p:ext uri="{BB962C8B-B14F-4D97-AF65-F5344CB8AC3E}">
        <p14:creationId xmlns:p14="http://schemas.microsoft.com/office/powerpoint/2010/main" val="3627204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anose="04020705040A02060702" pitchFamily="82" charset="0"/>
              </a:rPr>
              <a:t>Consummate Gift!</a:t>
            </a: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67704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normAutofit/>
          </a:bodyPr>
          <a:lstStyle/>
          <a:p>
            <a:r>
              <a:rPr lang="en-US" dirty="0" smtClean="0"/>
              <a:t>             </a:t>
            </a:r>
            <a:r>
              <a:rPr lang="en-US" b="1" i="1" u="sng" dirty="0" smtClean="0">
                <a:solidFill>
                  <a:srgbClr val="0070C0"/>
                </a:solidFill>
                <a:latin typeface="Algerian" panose="04020705040A02060702" pitchFamily="82" charset="0"/>
              </a:rPr>
              <a:t>Exposes Error and Sin!</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47700"/>
            <a:ext cx="12192000" cy="6210299"/>
          </a:xfrm>
        </p:spPr>
        <p:txBody>
          <a:bodyPr>
            <a:normAutofit/>
          </a:bodyPr>
          <a:lstStyle/>
          <a:p>
            <a:r>
              <a:rPr lang="en-US" sz="3000" dirty="0" smtClean="0"/>
              <a:t>“The </a:t>
            </a:r>
            <a:r>
              <a:rPr lang="en-US" sz="3000" dirty="0"/>
              <a:t>Comforter is called "the Spirit of truth." His work is to define and maintain the truth. He first dwells in the heart as the Spirit of truth, and thus He becomes the Comforter. There is comfort and peace in the truth, but no real peace or comfort can be found in falsehood. It is through false theories and traditions that Satan gains his power over the mind. By directing men to false standards, he misshapes the character. Through the Scriptures the Holy Spirit speaks to the mind, and impresses truth upon the heart. Thus He exposes error, and expels it from the soul. It is by the Spirit of truth, working through the word of God, that Christ subdues His chosen people to </a:t>
            </a:r>
            <a:r>
              <a:rPr lang="en-US" sz="3000" dirty="0" smtClean="0"/>
              <a:t>Himself. In </a:t>
            </a:r>
            <a:r>
              <a:rPr lang="en-US" sz="3000" dirty="0"/>
              <a:t>describing to His disciples the office work of the Holy Spirit, Jesus sought to inspire them with the joy and hope that inspired His own heart. He rejoiced because of the abundant help He had provided for His church. The Holy Spirit was the highest of all gifts that He could solicit from His Father for the exaltation of His people</a:t>
            </a:r>
            <a:r>
              <a:rPr lang="en-US" sz="3000" dirty="0" smtClean="0"/>
              <a:t>.”  DA, pg. 671</a:t>
            </a:r>
            <a:endParaRPr lang="en-US" sz="3000" dirty="0"/>
          </a:p>
        </p:txBody>
      </p:sp>
    </p:spTree>
    <p:extLst>
      <p:ext uri="{BB962C8B-B14F-4D97-AF65-F5344CB8AC3E}">
        <p14:creationId xmlns:p14="http://schemas.microsoft.com/office/powerpoint/2010/main" val="450305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3599"/>
          </a:xfrm>
        </p:spPr>
        <p:txBody>
          <a:bodyPr/>
          <a:lstStyle/>
          <a:p>
            <a:r>
              <a:rPr lang="en-US" b="1" i="1" u="sng" dirty="0">
                <a:solidFill>
                  <a:srgbClr val="FF0000"/>
                </a:solidFill>
              </a:rPr>
              <a:t>What if We Don’t Like What the Spirit Says?</a:t>
            </a:r>
          </a:p>
        </p:txBody>
      </p:sp>
      <p:sp>
        <p:nvSpPr>
          <p:cNvPr id="3" name="Content Placeholder 2"/>
          <p:cNvSpPr>
            <a:spLocks noGrp="1"/>
          </p:cNvSpPr>
          <p:nvPr>
            <p:ph idx="1"/>
          </p:nvPr>
        </p:nvSpPr>
        <p:spPr>
          <a:xfrm>
            <a:off x="0" y="673100"/>
            <a:ext cx="12192000" cy="6184900"/>
          </a:xfrm>
        </p:spPr>
        <p:txBody>
          <a:bodyPr>
            <a:normAutofit/>
          </a:bodyPr>
          <a:lstStyle/>
          <a:p>
            <a:r>
              <a:rPr lang="en-US" dirty="0"/>
              <a:t>What if the Holy Spirit tells us that we are sinning and that He will help us to stop, but we do not want to stop? If we reject His voice, eventually, the Holy Spirit will stop telling us it is wrong and we will begin to think that the sin is fine!  Then, we will think that good is bad and that bad is good.  This is the sin against the Holy Spirit.  “But when the Pharisees heard it, they said, This fellow doth not cast out devils, but by Beelzebub the prince of the devils. And Jesus knew their thoughts, and said unto them, Every kingdom divided against itself is brought to desolation; and every city or house divided against itself shall not stand:… But if I cast out devils by the Spirit of God, then the kingdom of God is come unto you. Wherefore I say unto you, All manner of sin and blasphemy shall be forgiven unto men: but the blasphemy against the Holy Ghost shall not be forgiven unto men. And whosoever speaketh a word against the Son of man, it shall be forgiven him: but whosoever speaketh against the Holy Ghost, it shall not be forgiven him, neither in this world, neither in the world to come.”  Matthew 12:24-32</a:t>
            </a:r>
          </a:p>
          <a:p>
            <a:endParaRPr lang="en-US" dirty="0"/>
          </a:p>
        </p:txBody>
      </p:sp>
    </p:spTree>
    <p:extLst>
      <p:ext uri="{BB962C8B-B14F-4D97-AF65-F5344CB8AC3E}">
        <p14:creationId xmlns:p14="http://schemas.microsoft.com/office/powerpoint/2010/main" val="2510989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899"/>
          </a:xfrm>
        </p:spPr>
        <p:txBody>
          <a:bodyPr/>
          <a:lstStyle/>
          <a:p>
            <a:r>
              <a:rPr lang="en-US" dirty="0" smtClean="0"/>
              <a:t>                 </a:t>
            </a:r>
            <a:r>
              <a:rPr lang="en-US" b="1" i="1" u="sng" dirty="0" smtClean="0">
                <a:solidFill>
                  <a:srgbClr val="FF0000"/>
                </a:solidFill>
              </a:rPr>
              <a:t> The Unpardonable Sin</a:t>
            </a:r>
            <a:endParaRPr lang="en-US" b="1" i="1" u="sng" dirty="0">
              <a:solidFill>
                <a:srgbClr val="FF0000"/>
              </a:solidFill>
            </a:endParaRPr>
          </a:p>
        </p:txBody>
      </p:sp>
      <p:sp>
        <p:nvSpPr>
          <p:cNvPr id="3" name="Content Placeholder 2"/>
          <p:cNvSpPr>
            <a:spLocks noGrp="1"/>
          </p:cNvSpPr>
          <p:nvPr>
            <p:ph idx="1"/>
          </p:nvPr>
        </p:nvSpPr>
        <p:spPr>
          <a:xfrm>
            <a:off x="0" y="711200"/>
            <a:ext cx="12192000" cy="6146800"/>
          </a:xfrm>
        </p:spPr>
        <p:txBody>
          <a:bodyPr>
            <a:normAutofit/>
          </a:bodyPr>
          <a:lstStyle/>
          <a:p>
            <a:r>
              <a:rPr lang="en-US" dirty="0"/>
              <a:t>“What constitutes the sin against the Holy Ghost? It is willfully attributing to Satan the work of the Holy Spirit.” — Testimonies for the Church, </a:t>
            </a:r>
            <a:r>
              <a:rPr lang="en-US" dirty="0" smtClean="0"/>
              <a:t>vol. </a:t>
            </a:r>
            <a:r>
              <a:rPr lang="en-US" dirty="0"/>
              <a:t>5, p. 634.1, </a:t>
            </a:r>
            <a:r>
              <a:rPr lang="en-US" dirty="0" smtClean="0"/>
              <a:t>1889</a:t>
            </a:r>
          </a:p>
          <a:p>
            <a:r>
              <a:rPr lang="en-US" dirty="0"/>
              <a:t>“It is not God that blinds the eyes of men or hardens their hearts. He sends them light to correct their errors, and to lead them in safe paths; it is by the rejection of this light that the eyes are blinded and the heart hardened. Often the process is gradual, and almost imperceptible. Light comes to the soul through God's word, through His servants, or by the direct agency of His Spirit; but when one ray of light is disregarded, there is a partial benumbing of the spiritual perceptions, and the second revealing of light is less clearly discerned. So the darkness increases, until it is night in the soul. Thus it had been </a:t>
            </a:r>
            <a:r>
              <a:rPr lang="en-US" dirty="0" smtClean="0"/>
              <a:t>with these </a:t>
            </a:r>
            <a:r>
              <a:rPr lang="en-US" dirty="0"/>
              <a:t>Jewish leaders. They were convinced that a divine power attended Christ, but in order to resist the truth, they attributed the work of the Holy Spirit to Satan. In doing this they deliberately chose deception; they yielded themselves to Satan, and henceforth they were controlled by his power</a:t>
            </a:r>
            <a:r>
              <a:rPr lang="en-US" dirty="0" smtClean="0"/>
              <a:t>.”  DA, pgs. 322,323</a:t>
            </a:r>
            <a:endParaRPr lang="en-US" dirty="0"/>
          </a:p>
        </p:txBody>
      </p:sp>
    </p:spTree>
    <p:extLst>
      <p:ext uri="{BB962C8B-B14F-4D97-AF65-F5344CB8AC3E}">
        <p14:creationId xmlns:p14="http://schemas.microsoft.com/office/powerpoint/2010/main" val="699286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905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Sophisticated like John Harvey!   </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49301"/>
            <a:ext cx="6172200" cy="6108700"/>
          </a:xfrm>
          <a:prstGeom prst="rect">
            <a:avLst/>
          </a:prstGeom>
        </p:spPr>
      </p:pic>
      <p:sp>
        <p:nvSpPr>
          <p:cNvPr id="4" name="Content Placeholder 3"/>
          <p:cNvSpPr>
            <a:spLocks noGrp="1"/>
          </p:cNvSpPr>
          <p:nvPr>
            <p:ph sz="half" idx="2"/>
          </p:nvPr>
        </p:nvSpPr>
        <p:spPr>
          <a:xfrm>
            <a:off x="6172200" y="749300"/>
            <a:ext cx="6019800" cy="6108699"/>
          </a:xfrm>
        </p:spPr>
        <p:txBody>
          <a:bodyPr>
            <a:normAutofit/>
          </a:bodyPr>
          <a:lstStyle/>
          <a:p>
            <a:r>
              <a:rPr lang="en-US" dirty="0" smtClean="0"/>
              <a:t>When confronted by the Holy Spirit through the writings of Ellen White, and he didn’t like it, Dr. Kellogg simply said</a:t>
            </a:r>
            <a:r>
              <a:rPr lang="en-US" dirty="0"/>
              <a:t>, </a:t>
            </a:r>
            <a:r>
              <a:rPr lang="en-US" dirty="0" smtClean="0"/>
              <a:t> “Ellen </a:t>
            </a:r>
            <a:r>
              <a:rPr lang="en-US" dirty="0"/>
              <a:t>White was not inspired to write such criticisms of his book.  Kellogg claimed that she had gotten faulty information from ‘weeping’ Willie, her son, or from GC President A.G. Daniels.  Kellogg claimed to believe in the inspiration of Ellen White, but was not willing to heed a word she said!  Commencing with this subtle assault on EGW, Kellogg proceeded to go after the youth in the church.</a:t>
            </a:r>
          </a:p>
          <a:p>
            <a:endParaRPr lang="en-US" dirty="0"/>
          </a:p>
        </p:txBody>
      </p:sp>
    </p:spTree>
    <p:extLst>
      <p:ext uri="{BB962C8B-B14F-4D97-AF65-F5344CB8AC3E}">
        <p14:creationId xmlns:p14="http://schemas.microsoft.com/office/powerpoint/2010/main" val="3841068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5181600" cy="622300"/>
          </a:xfrm>
        </p:spPr>
        <p:txBody>
          <a:bodyPr>
            <a:normAutofit fontScale="90000"/>
          </a:bodyPr>
          <a:lstStyle/>
          <a:p>
            <a:r>
              <a:rPr lang="en-US" dirty="0" smtClean="0"/>
              <a:t>         </a:t>
            </a:r>
            <a:r>
              <a:rPr lang="en-US" b="1" i="1" u="sng" dirty="0" smtClean="0">
                <a:solidFill>
                  <a:srgbClr val="FF0000"/>
                </a:solidFill>
              </a:rPr>
              <a:t>Be Careful!!</a:t>
            </a:r>
            <a:endParaRPr lang="en-US" b="1" i="1" u="sng" dirty="0">
              <a:solidFill>
                <a:srgbClr val="FF0000"/>
              </a:solidFill>
            </a:endParaRPr>
          </a:p>
        </p:txBody>
      </p:sp>
      <p:sp>
        <p:nvSpPr>
          <p:cNvPr id="3" name="Content Placeholder 2"/>
          <p:cNvSpPr>
            <a:spLocks noGrp="1"/>
          </p:cNvSpPr>
          <p:nvPr>
            <p:ph sz="half" idx="1"/>
          </p:nvPr>
        </p:nvSpPr>
        <p:spPr>
          <a:xfrm>
            <a:off x="0" y="469900"/>
            <a:ext cx="6019800" cy="6388100"/>
          </a:xfrm>
        </p:spPr>
        <p:txBody>
          <a:bodyPr>
            <a:noAutofit/>
          </a:bodyPr>
          <a:lstStyle/>
          <a:p>
            <a:r>
              <a:rPr lang="en-US" sz="3600" dirty="0" smtClean="0"/>
              <a:t>Be careful ,friend, how you treat this wonderful gift of prophecy!!  Never, never say that she didn’t write what is in her books!  Never say that someone else wrote her books or some concept!  The Holy Spirit has spoken through this woman.  Humble your self and accept what she says.  Do not tamper with sin or someday it may not appear to be bad anymore! </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6019800" y="0"/>
            <a:ext cx="6172200" cy="6857999"/>
          </a:xfrm>
          <a:prstGeom prst="rect">
            <a:avLst/>
          </a:prstGeom>
        </p:spPr>
      </p:pic>
    </p:spTree>
    <p:extLst>
      <p:ext uri="{BB962C8B-B14F-4D97-AF65-F5344CB8AC3E}">
        <p14:creationId xmlns:p14="http://schemas.microsoft.com/office/powerpoint/2010/main" val="2184376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dirty="0" smtClean="0"/>
              <a:t>                      </a:t>
            </a:r>
            <a:r>
              <a:rPr lang="en-US" b="1" i="1" u="sng" dirty="0" smtClean="0">
                <a:solidFill>
                  <a:srgbClr val="FF0000"/>
                </a:solidFill>
              </a:rPr>
              <a:t>Help Us Overcome!</a:t>
            </a:r>
            <a:endParaRPr lang="en-US" b="1" i="1" u="sng" dirty="0">
              <a:solidFill>
                <a:srgbClr val="FF0000"/>
              </a:solidFill>
            </a:endParaRPr>
          </a:p>
        </p:txBody>
      </p:sp>
      <p:sp>
        <p:nvSpPr>
          <p:cNvPr id="3" name="Content Placeholder 2"/>
          <p:cNvSpPr>
            <a:spLocks noGrp="1"/>
          </p:cNvSpPr>
          <p:nvPr>
            <p:ph idx="1"/>
          </p:nvPr>
        </p:nvSpPr>
        <p:spPr>
          <a:xfrm>
            <a:off x="0" y="698500"/>
            <a:ext cx="12192000" cy="6159500"/>
          </a:xfrm>
        </p:spPr>
        <p:txBody>
          <a:bodyPr>
            <a:normAutofit/>
          </a:bodyPr>
          <a:lstStyle/>
          <a:p>
            <a:r>
              <a:rPr lang="en-US" sz="3000" dirty="0" smtClean="0"/>
              <a:t>“The </a:t>
            </a:r>
            <a:r>
              <a:rPr lang="en-US" sz="3000" dirty="0"/>
              <a:t>Holy Spirit was the highest of all gifts that He could solicit from His Father for the exaltation of His people. The Spirit was to be given as a regenerating agent, and without this the sacrifice of Christ would have been of no avail. The power of evil had been strengthening for centuries, and the submission of men to this satanic captivity was amazing. </a:t>
            </a:r>
            <a:r>
              <a:rPr lang="en-US" sz="3000" b="1" i="1" u="sng" dirty="0"/>
              <a:t>Sin could be resisted and overcome only through the mighty agency of the Third Person of the Godhead, who would come with no modified energy, but in the fullness of divine power. It is the Spirit that makes effectual what has been wrought out by the world's Redeemer. It is by the Spirit that the heart is made pure. Through the Spirit the believer becomes a partaker of the divine nature. </a:t>
            </a:r>
            <a:r>
              <a:rPr lang="en-US" sz="3000" dirty="0"/>
              <a:t>Christ has given His Spirit as a divine power to overcome all hereditary and cultivated tendencies to evil, and to impress His own character upon His church</a:t>
            </a:r>
            <a:r>
              <a:rPr lang="en-US" sz="3000" dirty="0" smtClean="0"/>
              <a:t>.”  DA, pg. 671</a:t>
            </a:r>
            <a:endParaRPr lang="en-US" sz="3000" dirty="0"/>
          </a:p>
        </p:txBody>
      </p:sp>
    </p:spTree>
    <p:extLst>
      <p:ext uri="{BB962C8B-B14F-4D97-AF65-F5344CB8AC3E}">
        <p14:creationId xmlns:p14="http://schemas.microsoft.com/office/powerpoint/2010/main" val="886290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Victory</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571500"/>
            <a:ext cx="6172199" cy="6286500"/>
          </a:xfrm>
          <a:prstGeom prst="rect">
            <a:avLst/>
          </a:prstGeom>
        </p:spPr>
      </p:pic>
      <p:sp>
        <p:nvSpPr>
          <p:cNvPr id="4" name="Content Placeholder 3"/>
          <p:cNvSpPr>
            <a:spLocks noGrp="1"/>
          </p:cNvSpPr>
          <p:nvPr>
            <p:ph sz="half" idx="2"/>
          </p:nvPr>
        </p:nvSpPr>
        <p:spPr>
          <a:xfrm>
            <a:off x="6172200" y="571500"/>
            <a:ext cx="6019800" cy="6286500"/>
          </a:xfrm>
        </p:spPr>
        <p:txBody>
          <a:bodyPr>
            <a:normAutofit/>
          </a:bodyPr>
          <a:lstStyle/>
          <a:p>
            <a:r>
              <a:rPr lang="en-US" sz="3200" dirty="0" smtClean="0"/>
              <a:t>The Holy Spirt was given to enable us to overcome sin!  Praise be to God for this Wonderful Gift</a:t>
            </a:r>
            <a:r>
              <a:rPr lang="en-US" sz="3200" dirty="0"/>
              <a:t>!  </a:t>
            </a:r>
            <a:endParaRPr lang="en-US" sz="3200" dirty="0" smtClean="0"/>
          </a:p>
          <a:p>
            <a:r>
              <a:rPr lang="en-US" sz="3200" dirty="0" smtClean="0"/>
              <a:t>“</a:t>
            </a:r>
            <a:r>
              <a:rPr lang="en-US" sz="3200" dirty="0"/>
              <a:t>But thanks be to God, which giveth us the victory through our Lord Jesus Christ</a:t>
            </a:r>
            <a:r>
              <a:rPr lang="en-US" sz="3200" dirty="0" smtClean="0"/>
              <a:t>.”  1 Corinthians 15:57</a:t>
            </a:r>
          </a:p>
          <a:p>
            <a:r>
              <a:rPr lang="en-US" sz="3200" dirty="0"/>
              <a:t>“Now unto him that is able to keep you from falling, and to present you faultless before the presence of his glory with exceeding joy</a:t>
            </a:r>
            <a:r>
              <a:rPr lang="en-US" sz="3200" dirty="0" smtClean="0"/>
              <a:t>,”  Jude 24</a:t>
            </a:r>
            <a:endParaRPr lang="en-US" sz="3200" dirty="0"/>
          </a:p>
        </p:txBody>
      </p:sp>
    </p:spTree>
    <p:extLst>
      <p:ext uri="{BB962C8B-B14F-4D97-AF65-F5344CB8AC3E}">
        <p14:creationId xmlns:p14="http://schemas.microsoft.com/office/powerpoint/2010/main" val="311824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0070C0"/>
                </a:solidFill>
              </a:rPr>
              <a:t>Did She or Didn’t She?</a:t>
            </a:r>
            <a:endParaRPr lang="en-US" b="1" i="1" u="sng" dirty="0">
              <a:solidFill>
                <a:srgbClr val="0070C0"/>
              </a:solidFill>
            </a:endParaRPr>
          </a:p>
        </p:txBody>
      </p:sp>
      <p:sp>
        <p:nvSpPr>
          <p:cNvPr id="3" name="Content Placeholder 2"/>
          <p:cNvSpPr>
            <a:spLocks noGrp="1"/>
          </p:cNvSpPr>
          <p:nvPr>
            <p:ph sz="half" idx="1"/>
          </p:nvPr>
        </p:nvSpPr>
        <p:spPr>
          <a:xfrm>
            <a:off x="0" y="622300"/>
            <a:ext cx="6172200" cy="6235700"/>
          </a:xfrm>
        </p:spPr>
        <p:txBody>
          <a:bodyPr>
            <a:noAutofit/>
          </a:bodyPr>
          <a:lstStyle/>
          <a:p>
            <a:r>
              <a:rPr lang="en-US" sz="3200" dirty="0" smtClean="0"/>
              <a:t>Well, friend, did she or didn’t she write Desire of Ages?  Can we pick and chose , like Kellogg, what we want to accept and what we do not like?  Will we dare to stick our grubby hands on these sacred writings and say, “Oh, I don’t like when Ellen White calls the Holy Spirit the Third Person of the Godhead.  She didn’t write that; it must have been Sara McEntefer or G. B. Starr!” That is a slippery slop-e from which you will never rise again!!</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172200" y="622300"/>
            <a:ext cx="6019800" cy="6235700"/>
          </a:xfrm>
          <a:prstGeom prst="rect">
            <a:avLst/>
          </a:prstGeom>
        </p:spPr>
      </p:pic>
    </p:spTree>
    <p:extLst>
      <p:ext uri="{BB962C8B-B14F-4D97-AF65-F5344CB8AC3E}">
        <p14:creationId xmlns:p14="http://schemas.microsoft.com/office/powerpoint/2010/main" val="1120448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0070C0"/>
                </a:solidFill>
              </a:rPr>
              <a:t>Ellen White or Leroy Froom????????</a:t>
            </a:r>
            <a:endParaRPr lang="en-US" b="1" i="1" u="sng" dirty="0">
              <a:solidFill>
                <a:srgbClr val="0070C0"/>
              </a:solidFill>
            </a:endParaRPr>
          </a:p>
        </p:txBody>
      </p:sp>
      <p:sp>
        <p:nvSpPr>
          <p:cNvPr id="3" name="Content Placeholder 2"/>
          <p:cNvSpPr>
            <a:spLocks noGrp="1"/>
          </p:cNvSpPr>
          <p:nvPr>
            <p:ph idx="1"/>
          </p:nvPr>
        </p:nvSpPr>
        <p:spPr>
          <a:xfrm>
            <a:off x="0" y="660400"/>
            <a:ext cx="12192000" cy="6197600"/>
          </a:xfrm>
        </p:spPr>
        <p:txBody>
          <a:bodyPr>
            <a:normAutofit lnSpcReduction="10000"/>
          </a:bodyPr>
          <a:lstStyle/>
          <a:p>
            <a:r>
              <a:rPr lang="en-US" dirty="0"/>
              <a:t>-We need to realize that the Holy Spirit, who is as much a person as God is a person, is walking through these grounds.-- Manuscript 66, 1899. (From a talk to the students at the Avondale School.)</a:t>
            </a:r>
          </a:p>
          <a:p>
            <a:pPr marL="0" indent="0">
              <a:buNone/>
            </a:pPr>
            <a:r>
              <a:rPr lang="en-US" dirty="0" smtClean="0"/>
              <a:t>    The </a:t>
            </a:r>
            <a:r>
              <a:rPr lang="en-US" dirty="0"/>
              <a:t>Holy Spirit is a person, for He beareth witness with our spirits that we are the children of God. When this witness is borne, it carries with it its own evidence. At such times we believe and are sure that we are the children of God. . . .</a:t>
            </a:r>
          </a:p>
          <a:p>
            <a:pPr marL="0" indent="0">
              <a:buNone/>
            </a:pPr>
            <a:r>
              <a:rPr lang="en-US" dirty="0" smtClean="0"/>
              <a:t>    The </a:t>
            </a:r>
            <a:r>
              <a:rPr lang="en-US" dirty="0"/>
              <a:t>Holy Spirit has a personality, else He could not bear witness to our spirits and with our spirits that we are the children of God. He must also be a divine person, else He could not search out the secrets which lie hidden in the mind of God. "For what man knoweth the things of a man, save the spirit of man which is in him? even so the things of God knoweth no man, but the Spirit of God."-- Manuscript 20, 1906.</a:t>
            </a:r>
          </a:p>
          <a:p>
            <a:pPr marL="0" indent="0">
              <a:buNone/>
            </a:pPr>
            <a:r>
              <a:rPr lang="en-US" dirty="0" smtClean="0"/>
              <a:t>     The </a:t>
            </a:r>
            <a:r>
              <a:rPr lang="en-US" dirty="0"/>
              <a:t>Power of God in the Third Person.--The prince of the power of evil can only be held in check by the power of God in the third person of the Godhead, the Holy Spirit.-- Special Testimonies, Series A, No. 10, p. 37. (1897</a:t>
            </a:r>
            <a:r>
              <a:rPr lang="en-US" dirty="0" smtClean="0"/>
              <a:t>)  Evangelism pgs. 615-617</a:t>
            </a:r>
            <a:endParaRPr lang="en-US" dirty="0"/>
          </a:p>
        </p:txBody>
      </p:sp>
    </p:spTree>
    <p:extLst>
      <p:ext uri="{BB962C8B-B14F-4D97-AF65-F5344CB8AC3E}">
        <p14:creationId xmlns:p14="http://schemas.microsoft.com/office/powerpoint/2010/main" val="1168051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0070C0"/>
                </a:solidFill>
                <a:latin typeface="Algerian" panose="04020705040A02060702" pitchFamily="82" charset="0"/>
              </a:rPr>
              <a:t>The Best Jesus Could Do!</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11200"/>
            <a:ext cx="12192000" cy="6146800"/>
          </a:xfrm>
        </p:spPr>
        <p:txBody>
          <a:bodyPr>
            <a:normAutofit/>
          </a:bodyPr>
          <a:lstStyle/>
          <a:p>
            <a:r>
              <a:rPr lang="en-US" dirty="0" smtClean="0"/>
              <a:t>He would be leaving soon.  He had been in the world for 33 short years and that would be it.  He would leave behind His 12 disciples and a host of others that believed on Him.  Things looked very bleak.  He told them, “Little children," He said, "Yet a little while I am with you. Ye shall seek Me: and as I said unto the Jews, Whither I go, ye cannot come; so now I say to you.“ The disciples could not rejoice when they heard this. Fear fell upon them. They pressed close about the Saviour. Their Master and Lord, their beloved Teacher and Friend, He was dearer to them than life. To Him they had looked for help in all their difficulties, for comfort in their sorrows and disappointments. Now He was to leave them, a lonely, dependent company. Dark were the forebodings that filled their hearts. But the Saviour's words to them were full of hope. He knew that they were to be assailed by the enemy, and that Satan's craft is most successful against those who are depressed by difficulties.”  DA, pg. 662  Christ saw the future of the men before Him.  What He could possibly do?  What could He possibly give them? </a:t>
            </a:r>
            <a:endParaRPr lang="en-US" dirty="0"/>
          </a:p>
        </p:txBody>
      </p:sp>
    </p:spTree>
    <p:extLst>
      <p:ext uri="{BB962C8B-B14F-4D97-AF65-F5344CB8AC3E}">
        <p14:creationId xmlns:p14="http://schemas.microsoft.com/office/powerpoint/2010/main" val="4034119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0070C0"/>
                </a:solidFill>
                <a:latin typeface="Algerian" panose="04020705040A02060702" pitchFamily="82" charset="0"/>
              </a:rPr>
              <a:t>The Comforter</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09600"/>
            <a:ext cx="12192000" cy="6248399"/>
          </a:xfrm>
        </p:spPr>
        <p:txBody>
          <a:bodyPr>
            <a:normAutofit/>
          </a:bodyPr>
          <a:lstStyle/>
          <a:p>
            <a:r>
              <a:rPr lang="en-US" sz="3200" dirty="0" smtClean="0"/>
              <a:t>Several of them would fall to martyr’s deaths! They all would be persecuted for His namesake.  They would suffer cold, famine, heartache, and finally torture for His name.  He knew how weak they were and He reached OUT FOR THE CONSUMMATE GIFT THAT He could bestow.  “And I will pray the Father, and he shall give you another Comforter, that he may abide with you for ever; Even the Spirit of truth; whom the world cannot receive, because it seeth him not, neither knoweth him: but ye know him; for he dwelleth with you, and shall be in you. I will not leave you comfortless: I will come to you…. But the Comforter, which is the Holy Ghost, whom the Father will send in my name, he shall teach you all things, and bring all things to your remembrance, whatsoever I have said unto you.”  John 14:16-18,26</a:t>
            </a:r>
            <a:endParaRPr lang="en-US" sz="3200" dirty="0"/>
          </a:p>
        </p:txBody>
      </p:sp>
    </p:spTree>
    <p:extLst>
      <p:ext uri="{BB962C8B-B14F-4D97-AF65-F5344CB8AC3E}">
        <p14:creationId xmlns:p14="http://schemas.microsoft.com/office/powerpoint/2010/main" val="3342584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normAutofit/>
          </a:bodyPr>
          <a:lstStyle/>
          <a:p>
            <a:r>
              <a:rPr lang="en-US" dirty="0" smtClean="0"/>
              <a:t>                           </a:t>
            </a:r>
            <a:r>
              <a:rPr lang="en-US" b="1" i="1" u="sng" dirty="0" smtClean="0">
                <a:solidFill>
                  <a:srgbClr val="FF0000"/>
                </a:solidFill>
              </a:rPr>
              <a:t>The Paraclete</a:t>
            </a:r>
            <a:endParaRPr lang="en-US" b="1" i="1" u="sng" dirty="0">
              <a:solidFill>
                <a:srgbClr val="FF0000"/>
              </a:solidFill>
            </a:endParaRPr>
          </a:p>
        </p:txBody>
      </p:sp>
      <p:sp>
        <p:nvSpPr>
          <p:cNvPr id="3" name="Content Placeholder 2"/>
          <p:cNvSpPr>
            <a:spLocks noGrp="1"/>
          </p:cNvSpPr>
          <p:nvPr>
            <p:ph idx="1"/>
          </p:nvPr>
        </p:nvSpPr>
        <p:spPr>
          <a:xfrm>
            <a:off x="0" y="673100"/>
            <a:ext cx="12192000" cy="6184899"/>
          </a:xfrm>
        </p:spPr>
        <p:txBody>
          <a:bodyPr>
            <a:normAutofit fontScale="92500"/>
          </a:bodyPr>
          <a:lstStyle/>
          <a:p>
            <a:r>
              <a:rPr lang="en-US" dirty="0" smtClean="0"/>
              <a:t>“Before </a:t>
            </a:r>
            <a:r>
              <a:rPr lang="en-US" dirty="0"/>
              <a:t>offering Himself as the sacrificial victim, Christ sought for the most essential and complete gift to bestow upon His followers, a gift </a:t>
            </a:r>
            <a:r>
              <a:rPr lang="en-US" dirty="0" smtClean="0"/>
              <a:t>that would </a:t>
            </a:r>
            <a:r>
              <a:rPr lang="en-US" dirty="0"/>
              <a:t>bring within their reach the boundless resources of grace. "I will pray the Father," He said, "and He shall give you another Comforter, that He may abide with you forever; even the Spirit of truth; whom the world cannot receive, because it seeth Him not, neither knoweth Him: but ye know Him; for He dwelleth with you, and shall be in you. I will not leave you orphans: I will come to you." John 14:16-18, </a:t>
            </a:r>
            <a:r>
              <a:rPr lang="en-US" dirty="0" smtClean="0"/>
              <a:t>margin. Before </a:t>
            </a:r>
            <a:r>
              <a:rPr lang="en-US" dirty="0"/>
              <a:t>this the Spirit had been in the world; from the very beginning of the work of redemption He had been moving upon men's hearts. But while Christ was on earth, the disciples had desired no other helper. Not until they were deprived of His presence would they feel their need of the Spirit, and then He would </a:t>
            </a:r>
            <a:r>
              <a:rPr lang="en-US" dirty="0" smtClean="0"/>
              <a:t>come. The </a:t>
            </a:r>
            <a:r>
              <a:rPr lang="en-US" dirty="0"/>
              <a:t>Holy Spirit is Christ's representative, but divested of the personality of humanity, and independent thereof. Cumbered with humanity, Christ could not be in every place personally. Therefore it was for their interest that He should go to the Father, and send the Spirit to be His successor on earth. No one could then have any advantage because of his location or his personal contact with Christ. By the Spirit the Saviour would be accessible to all. In this sense He would be nearer to them than if He had not ascended on </a:t>
            </a:r>
            <a:r>
              <a:rPr lang="en-US" dirty="0" smtClean="0"/>
              <a:t>high….</a:t>
            </a:r>
            <a:endParaRPr lang="en-US" dirty="0"/>
          </a:p>
          <a:p>
            <a:endParaRPr lang="en-US" dirty="0"/>
          </a:p>
        </p:txBody>
      </p:sp>
    </p:spTree>
    <p:extLst>
      <p:ext uri="{BB962C8B-B14F-4D97-AF65-F5344CB8AC3E}">
        <p14:creationId xmlns:p14="http://schemas.microsoft.com/office/powerpoint/2010/main" val="1913742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7100"/>
          </a:xfrm>
        </p:spPr>
        <p:txBody>
          <a:bodyPr>
            <a:normAutofit/>
          </a:bodyPr>
          <a:lstStyle/>
          <a:p>
            <a:r>
              <a:rPr lang="en-US" dirty="0" smtClean="0"/>
              <a:t>                            </a:t>
            </a:r>
            <a:r>
              <a:rPr lang="en-US" b="1" i="1" u="sng" dirty="0" smtClean="0">
                <a:solidFill>
                  <a:srgbClr val="00B0F0"/>
                </a:solidFill>
                <a:latin typeface="Algerian" panose="04020705040A02060702" pitchFamily="82" charset="0"/>
              </a:rPr>
              <a:t>The Advocate</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idx="1"/>
          </p:nvPr>
        </p:nvSpPr>
        <p:spPr>
          <a:xfrm>
            <a:off x="0" y="723900"/>
            <a:ext cx="12192000" cy="6134099"/>
          </a:xfrm>
        </p:spPr>
        <p:txBody>
          <a:bodyPr>
            <a:normAutofit fontScale="92500" lnSpcReduction="10000"/>
          </a:bodyPr>
          <a:lstStyle/>
          <a:p>
            <a:r>
              <a:rPr lang="en-US" dirty="0"/>
              <a:t>"He that loveth Me shall be loved of My Father, and I will love him, and will manifest Myself to him." Jesus read the future of His disciples. He saw one brought to the scaffold, one to the cross, one to exile among the lonely rocks of the sea, others to persecution and death. He encouraged them with the promise that in every trial He would be with them. That promise has lost none of its force. The Lord knows all about His faithful servants who for His sake are lying in prison or who are banished to lonely islands. He comforts them with His own presence. When for the truth's sake the believer stands at the bar of unrighteous tribunals, Christ stands by his side. All the reproaches that fall upon him, fall upon Christ. Christ is condemned over again in the person of His disciple. When one is incarcerated in prison walls, Christ ravishes the heart with His love. When one suffers death for His sake, Christ says, "I am He that liveth, and was dead; and, behold, I am alive forevermore, . . . and have the keys of hell and of death." Rev. 1:18. The life that is sacrificed for Me is preserved unto eternal </a:t>
            </a:r>
            <a:r>
              <a:rPr lang="en-US" dirty="0" smtClean="0"/>
              <a:t>glory. At </a:t>
            </a:r>
            <a:r>
              <a:rPr lang="en-US" dirty="0"/>
              <a:t>all times and in all places, in all sorrows and in all afflictions, when the outlook seems dark and the future perplexing, and we feel helpless and alone, the Comforter will be sent in answer to the prayer </a:t>
            </a:r>
            <a:r>
              <a:rPr lang="en-US" dirty="0" smtClean="0"/>
              <a:t>of faith</a:t>
            </a:r>
            <a:r>
              <a:rPr lang="en-US" dirty="0"/>
              <a:t>. Circumstances may separate us from every earthly friend; but no circumstance, no distance, can separate us from the heavenly Comforter. Wherever we are, wherever we may go, He is always at our right hand to support, sustain, uphold, and cheer.” DA, pgs. </a:t>
            </a:r>
            <a:r>
              <a:rPr lang="en-US" dirty="0" smtClean="0"/>
              <a:t>668-670 </a:t>
            </a:r>
            <a:endParaRPr lang="en-US" dirty="0"/>
          </a:p>
          <a:p>
            <a:endParaRPr lang="en-US" dirty="0"/>
          </a:p>
        </p:txBody>
      </p:sp>
    </p:spTree>
    <p:extLst>
      <p:ext uri="{BB962C8B-B14F-4D97-AF65-F5344CB8AC3E}">
        <p14:creationId xmlns:p14="http://schemas.microsoft.com/office/powerpoint/2010/main" val="1804102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799"/>
          </a:xfrm>
        </p:spPr>
        <p:txBody>
          <a:bodyPr/>
          <a:lstStyle/>
          <a:p>
            <a:r>
              <a:rPr lang="en-US" dirty="0" smtClean="0"/>
              <a:t>                           </a:t>
            </a:r>
            <a:endParaRPr lang="en-US" dirty="0"/>
          </a:p>
        </p:txBody>
      </p:sp>
      <p:sp>
        <p:nvSpPr>
          <p:cNvPr id="3" name="Content Placeholder 2"/>
          <p:cNvSpPr>
            <a:spLocks noGrp="1"/>
          </p:cNvSpPr>
          <p:nvPr>
            <p:ph sz="half" idx="1"/>
          </p:nvPr>
        </p:nvSpPr>
        <p:spPr>
          <a:xfrm>
            <a:off x="0" y="2"/>
            <a:ext cx="6019800" cy="6857998"/>
          </a:xfrm>
        </p:spPr>
        <p:txBody>
          <a:bodyPr/>
          <a:lstStyle/>
          <a:p>
            <a:r>
              <a:rPr lang="en-US" dirty="0" smtClean="0"/>
              <a:t>The Holy Spirit is the Comforter.  The word there is paraclete.  It actually means Advocate and is the same word used in 1 John 2:1,  </a:t>
            </a:r>
            <a:r>
              <a:rPr lang="en-US" dirty="0"/>
              <a:t>“My little children, these things write I unto you, that ye sin not. And if any man sin, we have an </a:t>
            </a:r>
            <a:r>
              <a:rPr lang="en-US" b="1" i="1" u="sng" dirty="0">
                <a:solidFill>
                  <a:srgbClr val="00B0F0"/>
                </a:solidFill>
              </a:rPr>
              <a:t>advocate</a:t>
            </a:r>
            <a:r>
              <a:rPr lang="en-US" dirty="0"/>
              <a:t> with the Father, Jesus Christ the righteous</a:t>
            </a:r>
            <a:r>
              <a:rPr lang="en-US" dirty="0" smtClean="0"/>
              <a:t>:”  It also means representative, intercessor, pleader, and consoler.</a:t>
            </a:r>
          </a:p>
          <a:p>
            <a:r>
              <a:rPr lang="en-US" dirty="0" smtClean="0"/>
              <a:t>“Likewise </a:t>
            </a:r>
            <a:r>
              <a:rPr lang="en-US" dirty="0"/>
              <a:t>the Spirit also helpeth our infirmities: for we know not what we should pray for as we ought: but the Spirit itself maketh intercession for us with groanings which cannot be uttered</a:t>
            </a:r>
            <a:r>
              <a:rPr lang="en-US" dirty="0" smtClean="0"/>
              <a:t>.”  Romans 8:26</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1"/>
            <a:ext cx="6172200" cy="6857999"/>
          </a:xfrm>
          <a:prstGeom prst="rect">
            <a:avLst/>
          </a:prstGeom>
        </p:spPr>
      </p:pic>
    </p:spTree>
    <p:extLst>
      <p:ext uri="{BB962C8B-B14F-4D97-AF65-F5344CB8AC3E}">
        <p14:creationId xmlns:p14="http://schemas.microsoft.com/office/powerpoint/2010/main" val="674111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5300" y="365125"/>
            <a:ext cx="5346700" cy="473075"/>
          </a:xfrm>
        </p:spPr>
        <p:txBody>
          <a:bodyPr>
            <a:normAutofit fontScale="90000"/>
          </a:bodyPr>
          <a:lstStyle/>
          <a:p>
            <a:r>
              <a:rPr lang="en-US" dirty="0" smtClean="0"/>
              <a:t>                                                      </a:t>
            </a:r>
            <a:r>
              <a:rPr lang="en-US" b="1" i="1" u="sng" dirty="0" smtClean="0">
                <a:solidFill>
                  <a:srgbClr val="0070C0"/>
                </a:solidFill>
              </a:rPr>
              <a:t>Christ’s Final Focus</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1" y="0"/>
            <a:ext cx="6477000" cy="6858000"/>
          </a:xfrm>
          <a:prstGeom prst="rect">
            <a:avLst/>
          </a:prstGeom>
        </p:spPr>
      </p:pic>
      <p:sp>
        <p:nvSpPr>
          <p:cNvPr id="4" name="Content Placeholder 3"/>
          <p:cNvSpPr>
            <a:spLocks noGrp="1"/>
          </p:cNvSpPr>
          <p:nvPr>
            <p:ph sz="half" idx="2"/>
          </p:nvPr>
        </p:nvSpPr>
        <p:spPr>
          <a:xfrm>
            <a:off x="6172200" y="1104900"/>
            <a:ext cx="6019800" cy="5753100"/>
          </a:xfrm>
        </p:spPr>
        <p:txBody>
          <a:bodyPr/>
          <a:lstStyle/>
          <a:p>
            <a:r>
              <a:rPr lang="en-US" dirty="0" smtClean="0"/>
              <a:t>Christ is about to leave the disciples.  He could have chosen a 1,000 subjects upon which to dwell.  That which above all else He wanted to communicate to them was the work of the Holy Spirit.  The Holy Spirit was most prominent in Christ’s final message.  “The world’s Redeemer sought to bring to the hearts of the sorrowing disciples the strongest solace.  </a:t>
            </a:r>
            <a:r>
              <a:rPr lang="en-US" b="1" i="1" u="sng" dirty="0" smtClean="0"/>
              <a:t>He chose the theme of the Holy Spirit, </a:t>
            </a:r>
            <a:r>
              <a:rPr lang="en-US" dirty="0" smtClean="0"/>
              <a:t>which was to inspire and comfort their hearts.”  Bible Echo, 11-15-1893</a:t>
            </a:r>
            <a:endParaRPr lang="en-US" dirty="0"/>
          </a:p>
        </p:txBody>
      </p:sp>
    </p:spTree>
    <p:extLst>
      <p:ext uri="{BB962C8B-B14F-4D97-AF65-F5344CB8AC3E}">
        <p14:creationId xmlns:p14="http://schemas.microsoft.com/office/powerpoint/2010/main" val="2462641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lstStyle/>
          <a:p>
            <a:r>
              <a:rPr lang="en-US" dirty="0" smtClean="0"/>
              <a:t>          </a:t>
            </a:r>
            <a:r>
              <a:rPr lang="en-US" i="1" u="sng" dirty="0" smtClean="0">
                <a:solidFill>
                  <a:srgbClr val="7030A0"/>
                </a:solidFill>
                <a:latin typeface="Algerian" panose="04020705040A02060702" pitchFamily="82" charset="0"/>
              </a:rPr>
              <a:t>What Jesus Said about the Spirit!</a:t>
            </a:r>
            <a:endParaRPr lang="en-US"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1104900"/>
            <a:ext cx="12192000" cy="5753099"/>
          </a:xfrm>
        </p:spPr>
        <p:txBody>
          <a:bodyPr>
            <a:normAutofit/>
          </a:bodyPr>
          <a:lstStyle/>
          <a:p>
            <a:r>
              <a:rPr lang="en-US" sz="4000" dirty="0" smtClean="0"/>
              <a:t>“And </a:t>
            </a:r>
            <a:r>
              <a:rPr lang="en-US" sz="4000" dirty="0"/>
              <a:t>I will pray the Father, and he shall give you another Comforter, that he may abide with you for ever</a:t>
            </a:r>
            <a:r>
              <a:rPr lang="en-US" sz="4000" dirty="0" smtClean="0"/>
              <a:t>; </a:t>
            </a:r>
            <a:r>
              <a:rPr lang="en-US" sz="4000" dirty="0"/>
              <a:t>Even the Spirit of truth; whom the world cannot receive, because it seeth him not, neither knoweth him: but ye know him; for he dwelleth with you, and shall be in you…But the Comforter, which is the Holy Ghost, whom the Father will send in my name, he shall teach you all things, and bring all things to your remembrance, whatsoever I have said unto you</a:t>
            </a:r>
            <a:r>
              <a:rPr lang="en-US" sz="4000" dirty="0" smtClean="0"/>
              <a:t>.”  John 14:16,17, and 26</a:t>
            </a:r>
            <a:endParaRPr lang="en-US" sz="4000" dirty="0"/>
          </a:p>
        </p:txBody>
      </p:sp>
    </p:spTree>
    <p:extLst>
      <p:ext uri="{BB962C8B-B14F-4D97-AF65-F5344CB8AC3E}">
        <p14:creationId xmlns:p14="http://schemas.microsoft.com/office/powerpoint/2010/main" val="2773174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2500"/>
          </a:xfrm>
        </p:spPr>
        <p:txBody>
          <a:bodyPr>
            <a:normAutofit/>
          </a:bodyPr>
          <a:lstStyle/>
          <a:p>
            <a:r>
              <a:rPr lang="en-US" dirty="0" smtClean="0"/>
              <a:t>                   </a:t>
            </a:r>
            <a:r>
              <a:rPr lang="en-US" b="1" i="1" u="sng" dirty="0" smtClean="0">
                <a:solidFill>
                  <a:srgbClr val="FF0000"/>
                </a:solidFill>
                <a:latin typeface="Algerian" panose="04020705040A02060702" pitchFamily="82" charset="0"/>
              </a:rPr>
              <a:t>Teacher of Truth</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1" y="787400"/>
            <a:ext cx="6019801" cy="6070599"/>
          </a:xfrm>
        </p:spPr>
        <p:txBody>
          <a:bodyPr>
            <a:normAutofit/>
          </a:bodyPr>
          <a:lstStyle/>
          <a:p>
            <a:r>
              <a:rPr lang="en-US" sz="3600" dirty="0" smtClean="0"/>
              <a:t>“Howbeit </a:t>
            </a:r>
            <a:r>
              <a:rPr lang="en-US" sz="3600" dirty="0"/>
              <a:t>when he, the Spirit of truth, is come, he will guide you into all truth: for he shall not speak of himself; but whatsoever he shall hear, that shall he speak: and he will shew you things to come</a:t>
            </a:r>
            <a:r>
              <a:rPr lang="en-US" sz="3600" dirty="0" smtClean="0"/>
              <a:t>. </a:t>
            </a:r>
            <a:r>
              <a:rPr lang="en-US" sz="3600" dirty="0"/>
              <a:t>He shall glorify me: for he shall receive of mine, and shall shew it unto you</a:t>
            </a:r>
            <a:r>
              <a:rPr lang="en-US" sz="3600" dirty="0" smtClean="0"/>
              <a:t>.”  John 16:13,14</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6019801" y="787400"/>
            <a:ext cx="6172200" cy="6070599"/>
          </a:xfrm>
          <a:prstGeom prst="rect">
            <a:avLst/>
          </a:prstGeom>
        </p:spPr>
      </p:pic>
    </p:spTree>
    <p:extLst>
      <p:ext uri="{BB962C8B-B14F-4D97-AF65-F5344CB8AC3E}">
        <p14:creationId xmlns:p14="http://schemas.microsoft.com/office/powerpoint/2010/main" val="1660859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2998</Words>
  <Application>Microsoft Office PowerPoint</Application>
  <PresentationFormat>Widescreen</PresentationFormat>
  <Paragraphs>42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Consummate Gift!</vt:lpstr>
      <vt:lpstr>              The Best Jesus Could Do!</vt:lpstr>
      <vt:lpstr>                       The Comforter</vt:lpstr>
      <vt:lpstr>                           The Paraclete</vt:lpstr>
      <vt:lpstr>                            The Advocate</vt:lpstr>
      <vt:lpstr>                           </vt:lpstr>
      <vt:lpstr>                                                      Christ’s Final Focus</vt:lpstr>
      <vt:lpstr>          What Jesus Said about the Spirit!</vt:lpstr>
      <vt:lpstr>                   Teacher of Truth</vt:lpstr>
      <vt:lpstr>             Exposes Error and Sin!</vt:lpstr>
      <vt:lpstr>What if We Don’t Like What the Spirit Says?</vt:lpstr>
      <vt:lpstr>                  The Unpardonable Sin</vt:lpstr>
      <vt:lpstr>              Sophisticated like John Harvey!   </vt:lpstr>
      <vt:lpstr>         Be Careful!!</vt:lpstr>
      <vt:lpstr>                      Help Us Overcome!</vt:lpstr>
      <vt:lpstr>                                      Victory</vt:lpstr>
      <vt:lpstr>                      Did She or Didn’t She?</vt:lpstr>
      <vt:lpstr>            Ellen White or Leroy Froom????????</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Consummate Gift!</dc:title>
  <dc:creator>All Public</dc:creator>
  <cp:lastModifiedBy>All Public</cp:lastModifiedBy>
  <cp:revision>12</cp:revision>
  <dcterms:created xsi:type="dcterms:W3CDTF">2018-08-27T19:00:49Z</dcterms:created>
  <dcterms:modified xsi:type="dcterms:W3CDTF">2018-08-30T18:40:26Z</dcterms:modified>
</cp:coreProperties>
</file>