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9" r:id="rId4"/>
    <p:sldId id="260" r:id="rId5"/>
    <p:sldId id="258" r:id="rId6"/>
    <p:sldId id="261" r:id="rId7"/>
    <p:sldId id="288" r:id="rId8"/>
    <p:sldId id="262" r:id="rId9"/>
    <p:sldId id="289" r:id="rId10"/>
    <p:sldId id="290" r:id="rId11"/>
    <p:sldId id="291" r:id="rId12"/>
    <p:sldId id="292" r:id="rId13"/>
    <p:sldId id="293" r:id="rId14"/>
    <p:sldId id="294" r:id="rId15"/>
    <p:sldId id="295" r:id="rId16"/>
    <p:sldId id="296" r:id="rId17"/>
    <p:sldId id="298" r:id="rId18"/>
    <p:sldId id="297"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dy" initials="K" lastIdx="1" clrIdx="0">
    <p:extLst>
      <p:ext uri="{19B8F6BF-5375-455C-9EA6-DF929625EA0E}">
        <p15:presenceInfo xmlns:p15="http://schemas.microsoft.com/office/powerpoint/2012/main" userId="Ko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44" d="100"/>
          <a:sy n="44" d="100"/>
        </p:scale>
        <p:origin x="6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75C-1702-444B-8C72-19A2FB8BC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A0238-5DEF-4B31-83A5-3572AAD01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203C2-857A-4A15-8581-092438BCF195}"/>
              </a:ext>
            </a:extLst>
          </p:cNvPr>
          <p:cNvSpPr>
            <a:spLocks noGrp="1"/>
          </p:cNvSpPr>
          <p:nvPr>
            <p:ph type="dt" sz="half" idx="10"/>
          </p:nvPr>
        </p:nvSpPr>
        <p:spPr/>
        <p:txBody>
          <a:bodyPr/>
          <a:lstStyle/>
          <a:p>
            <a:fld id="{A0877BAC-AB27-4F53-944D-DB00B5BE8F23}" type="datetimeFigureOut">
              <a:rPr lang="en-US" smtClean="0"/>
              <a:t>7/3/2018</a:t>
            </a:fld>
            <a:endParaRPr lang="en-US"/>
          </a:p>
        </p:txBody>
      </p:sp>
      <p:sp>
        <p:nvSpPr>
          <p:cNvPr id="5" name="Footer Placeholder 4">
            <a:extLst>
              <a:ext uri="{FF2B5EF4-FFF2-40B4-BE49-F238E27FC236}">
                <a16:creationId xmlns:a16="http://schemas.microsoft.com/office/drawing/2014/main" id="{E6D5176B-314B-4A4A-BEE7-54E4B53DD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83F4C-6F9F-48F6-864D-3BFF05B3961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78927944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6019-A124-47C5-ADEB-20FFB18F0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ED15E-38B6-4F46-AF84-CF60444815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3FC86-39D9-406A-9681-5D800072A236}"/>
              </a:ext>
            </a:extLst>
          </p:cNvPr>
          <p:cNvSpPr>
            <a:spLocks noGrp="1"/>
          </p:cNvSpPr>
          <p:nvPr>
            <p:ph type="dt" sz="half" idx="10"/>
          </p:nvPr>
        </p:nvSpPr>
        <p:spPr/>
        <p:txBody>
          <a:bodyPr/>
          <a:lstStyle/>
          <a:p>
            <a:fld id="{A0877BAC-AB27-4F53-944D-DB00B5BE8F23}" type="datetimeFigureOut">
              <a:rPr lang="en-US" smtClean="0"/>
              <a:t>7/3/2018</a:t>
            </a:fld>
            <a:endParaRPr lang="en-US"/>
          </a:p>
        </p:txBody>
      </p:sp>
      <p:sp>
        <p:nvSpPr>
          <p:cNvPr id="5" name="Footer Placeholder 4">
            <a:extLst>
              <a:ext uri="{FF2B5EF4-FFF2-40B4-BE49-F238E27FC236}">
                <a16:creationId xmlns:a16="http://schemas.microsoft.com/office/drawing/2014/main" id="{68CC6A27-E69C-4FB6-BA17-6739D73F6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BB6-89BA-4D98-9084-00FFC2079C4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4922425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1BA21B-367C-407B-BD38-5939147E1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94918-D06B-47DA-875A-68D511D1F6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6E81F-28CE-46A5-837A-9F5B805482EC}"/>
              </a:ext>
            </a:extLst>
          </p:cNvPr>
          <p:cNvSpPr>
            <a:spLocks noGrp="1"/>
          </p:cNvSpPr>
          <p:nvPr>
            <p:ph type="dt" sz="half" idx="10"/>
          </p:nvPr>
        </p:nvSpPr>
        <p:spPr/>
        <p:txBody>
          <a:bodyPr/>
          <a:lstStyle/>
          <a:p>
            <a:fld id="{A0877BAC-AB27-4F53-944D-DB00B5BE8F23}" type="datetimeFigureOut">
              <a:rPr lang="en-US" smtClean="0"/>
              <a:t>7/3/2018</a:t>
            </a:fld>
            <a:endParaRPr lang="en-US"/>
          </a:p>
        </p:txBody>
      </p:sp>
      <p:sp>
        <p:nvSpPr>
          <p:cNvPr id="5" name="Footer Placeholder 4">
            <a:extLst>
              <a:ext uri="{FF2B5EF4-FFF2-40B4-BE49-F238E27FC236}">
                <a16:creationId xmlns:a16="http://schemas.microsoft.com/office/drawing/2014/main" id="{CC9D11F0-82A8-4BD8-B39B-A3E6EAADE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46BBA-385A-4EF3-BED5-595FB7F5347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69906338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63E6-8956-4A0F-AD3C-3BD7083D1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FB372-5AC2-4E2D-9352-2175C9BC92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9855B-C089-4BF4-A553-A0326127215E}"/>
              </a:ext>
            </a:extLst>
          </p:cNvPr>
          <p:cNvSpPr>
            <a:spLocks noGrp="1"/>
          </p:cNvSpPr>
          <p:nvPr>
            <p:ph type="dt" sz="half" idx="10"/>
          </p:nvPr>
        </p:nvSpPr>
        <p:spPr/>
        <p:txBody>
          <a:bodyPr/>
          <a:lstStyle/>
          <a:p>
            <a:fld id="{A0877BAC-AB27-4F53-944D-DB00B5BE8F23}" type="datetimeFigureOut">
              <a:rPr lang="en-US" smtClean="0"/>
              <a:t>7/3/2018</a:t>
            </a:fld>
            <a:endParaRPr lang="en-US"/>
          </a:p>
        </p:txBody>
      </p:sp>
      <p:sp>
        <p:nvSpPr>
          <p:cNvPr id="5" name="Footer Placeholder 4">
            <a:extLst>
              <a:ext uri="{FF2B5EF4-FFF2-40B4-BE49-F238E27FC236}">
                <a16:creationId xmlns:a16="http://schemas.microsoft.com/office/drawing/2014/main" id="{9C80222A-C887-4A2E-B4B2-5F369CB7F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5465A-3FE0-4AA1-853B-156DB4CEFC5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54976994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0DA4-2A4E-4F99-89C9-A52F936D9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9A358-F76F-4318-8DDB-0409F5757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89A6E4-D542-449E-8DF8-E8554294708B}"/>
              </a:ext>
            </a:extLst>
          </p:cNvPr>
          <p:cNvSpPr>
            <a:spLocks noGrp="1"/>
          </p:cNvSpPr>
          <p:nvPr>
            <p:ph type="dt" sz="half" idx="10"/>
          </p:nvPr>
        </p:nvSpPr>
        <p:spPr/>
        <p:txBody>
          <a:bodyPr/>
          <a:lstStyle/>
          <a:p>
            <a:fld id="{A0877BAC-AB27-4F53-944D-DB00B5BE8F23}" type="datetimeFigureOut">
              <a:rPr lang="en-US" smtClean="0"/>
              <a:t>7/3/2018</a:t>
            </a:fld>
            <a:endParaRPr lang="en-US"/>
          </a:p>
        </p:txBody>
      </p:sp>
      <p:sp>
        <p:nvSpPr>
          <p:cNvPr id="5" name="Footer Placeholder 4">
            <a:extLst>
              <a:ext uri="{FF2B5EF4-FFF2-40B4-BE49-F238E27FC236}">
                <a16:creationId xmlns:a16="http://schemas.microsoft.com/office/drawing/2014/main" id="{122EF65F-40F6-4B92-B082-990B8A5B7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4B34B-C874-4F47-996C-547ED498EB6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894758715"/>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9A92-7D4D-438D-9D52-6CF7C712F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271D4-22CE-4013-A503-9753F1AD9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92D82-74BA-4603-BDE2-C0C169415B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B920A-158D-4A87-9B76-DC0D9872FC81}"/>
              </a:ext>
            </a:extLst>
          </p:cNvPr>
          <p:cNvSpPr>
            <a:spLocks noGrp="1"/>
          </p:cNvSpPr>
          <p:nvPr>
            <p:ph type="dt" sz="half" idx="10"/>
          </p:nvPr>
        </p:nvSpPr>
        <p:spPr/>
        <p:txBody>
          <a:bodyPr/>
          <a:lstStyle/>
          <a:p>
            <a:fld id="{A0877BAC-AB27-4F53-944D-DB00B5BE8F23}" type="datetimeFigureOut">
              <a:rPr lang="en-US" smtClean="0"/>
              <a:t>7/3/2018</a:t>
            </a:fld>
            <a:endParaRPr lang="en-US"/>
          </a:p>
        </p:txBody>
      </p:sp>
      <p:sp>
        <p:nvSpPr>
          <p:cNvPr id="6" name="Footer Placeholder 5">
            <a:extLst>
              <a:ext uri="{FF2B5EF4-FFF2-40B4-BE49-F238E27FC236}">
                <a16:creationId xmlns:a16="http://schemas.microsoft.com/office/drawing/2014/main" id="{472A8AB9-D170-41E4-AC30-F7EF2F069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24165-DCAA-49CD-A1BC-E2BDE5B352FE}"/>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52335596"/>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DE97-1EF7-4F59-A753-9D8C5A782B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4D99A-8A69-47A2-A68D-C17E4EFDB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5C4E0E-6F64-474C-8000-4CA8FA7137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E33A6-ABCF-424A-A6DC-8376D565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B34A29-DEE3-4621-AEA6-7F983C6B9C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A3E88A-5168-4A76-99CA-44E911F74A0A}"/>
              </a:ext>
            </a:extLst>
          </p:cNvPr>
          <p:cNvSpPr>
            <a:spLocks noGrp="1"/>
          </p:cNvSpPr>
          <p:nvPr>
            <p:ph type="dt" sz="half" idx="10"/>
          </p:nvPr>
        </p:nvSpPr>
        <p:spPr/>
        <p:txBody>
          <a:bodyPr/>
          <a:lstStyle/>
          <a:p>
            <a:fld id="{A0877BAC-AB27-4F53-944D-DB00B5BE8F23}" type="datetimeFigureOut">
              <a:rPr lang="en-US" smtClean="0"/>
              <a:t>7/3/2018</a:t>
            </a:fld>
            <a:endParaRPr lang="en-US"/>
          </a:p>
        </p:txBody>
      </p:sp>
      <p:sp>
        <p:nvSpPr>
          <p:cNvPr id="8" name="Footer Placeholder 7">
            <a:extLst>
              <a:ext uri="{FF2B5EF4-FFF2-40B4-BE49-F238E27FC236}">
                <a16:creationId xmlns:a16="http://schemas.microsoft.com/office/drawing/2014/main" id="{E5B6942E-5964-4F4C-8121-054B81DD6F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1DB75-B1D5-4B70-B6AB-DECF0F9FB7B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132556721"/>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FA07-17DD-4CD3-954B-7A02D6486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AB916-E0BC-47E3-AEE8-A90D878A7D14}"/>
              </a:ext>
            </a:extLst>
          </p:cNvPr>
          <p:cNvSpPr>
            <a:spLocks noGrp="1"/>
          </p:cNvSpPr>
          <p:nvPr>
            <p:ph type="dt" sz="half" idx="10"/>
          </p:nvPr>
        </p:nvSpPr>
        <p:spPr/>
        <p:txBody>
          <a:bodyPr/>
          <a:lstStyle/>
          <a:p>
            <a:fld id="{A0877BAC-AB27-4F53-944D-DB00B5BE8F23}" type="datetimeFigureOut">
              <a:rPr lang="en-US" smtClean="0"/>
              <a:t>7/3/2018</a:t>
            </a:fld>
            <a:endParaRPr lang="en-US"/>
          </a:p>
        </p:txBody>
      </p:sp>
      <p:sp>
        <p:nvSpPr>
          <p:cNvPr id="4" name="Footer Placeholder 3">
            <a:extLst>
              <a:ext uri="{FF2B5EF4-FFF2-40B4-BE49-F238E27FC236}">
                <a16:creationId xmlns:a16="http://schemas.microsoft.com/office/drawing/2014/main" id="{70F678E9-186A-4D7E-8118-59CD10F8C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297E-E17F-4A93-A190-D38BE48D0FA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339677894"/>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265604-43A1-4A9D-B254-29C8A1597C08}"/>
              </a:ext>
            </a:extLst>
          </p:cNvPr>
          <p:cNvSpPr>
            <a:spLocks noGrp="1"/>
          </p:cNvSpPr>
          <p:nvPr>
            <p:ph type="dt" sz="half" idx="10"/>
          </p:nvPr>
        </p:nvSpPr>
        <p:spPr/>
        <p:txBody>
          <a:bodyPr/>
          <a:lstStyle/>
          <a:p>
            <a:fld id="{A0877BAC-AB27-4F53-944D-DB00B5BE8F23}" type="datetimeFigureOut">
              <a:rPr lang="en-US" smtClean="0"/>
              <a:t>7/3/2018</a:t>
            </a:fld>
            <a:endParaRPr lang="en-US"/>
          </a:p>
        </p:txBody>
      </p:sp>
      <p:sp>
        <p:nvSpPr>
          <p:cNvPr id="3" name="Footer Placeholder 2">
            <a:extLst>
              <a:ext uri="{FF2B5EF4-FFF2-40B4-BE49-F238E27FC236}">
                <a16:creationId xmlns:a16="http://schemas.microsoft.com/office/drawing/2014/main" id="{0B9C63EB-8E43-40C9-AB56-72618FAEC1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8F82A-4F99-42AA-BC2C-11165E25A38B}"/>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82901611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AACE-D599-46C6-9321-73DDAFAFC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916622-6216-4680-AF2B-13536125A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841E3-49D4-48E4-9165-44A945B0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07E923-8BC1-418C-91F3-EB023B04E52A}"/>
              </a:ext>
            </a:extLst>
          </p:cNvPr>
          <p:cNvSpPr>
            <a:spLocks noGrp="1"/>
          </p:cNvSpPr>
          <p:nvPr>
            <p:ph type="dt" sz="half" idx="10"/>
          </p:nvPr>
        </p:nvSpPr>
        <p:spPr/>
        <p:txBody>
          <a:bodyPr/>
          <a:lstStyle/>
          <a:p>
            <a:fld id="{A0877BAC-AB27-4F53-944D-DB00B5BE8F23}" type="datetimeFigureOut">
              <a:rPr lang="en-US" smtClean="0"/>
              <a:t>7/3/2018</a:t>
            </a:fld>
            <a:endParaRPr lang="en-US"/>
          </a:p>
        </p:txBody>
      </p:sp>
      <p:sp>
        <p:nvSpPr>
          <p:cNvPr id="6" name="Footer Placeholder 5">
            <a:extLst>
              <a:ext uri="{FF2B5EF4-FFF2-40B4-BE49-F238E27FC236}">
                <a16:creationId xmlns:a16="http://schemas.microsoft.com/office/drawing/2014/main" id="{74B7233C-761D-4E97-96AA-F7447383C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76E62-32D0-4D5F-9FEE-91DAF36CE194}"/>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35825805"/>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273F-B188-4674-8C79-8B4EF9A19E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AA7807-92B1-4C02-9784-F7F5B6D67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9F1F7-DFC1-44F7-B1EC-6AA2FD6DF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CE3E9D-582D-48D3-9970-70268221D30F}"/>
              </a:ext>
            </a:extLst>
          </p:cNvPr>
          <p:cNvSpPr>
            <a:spLocks noGrp="1"/>
          </p:cNvSpPr>
          <p:nvPr>
            <p:ph type="dt" sz="half" idx="10"/>
          </p:nvPr>
        </p:nvSpPr>
        <p:spPr/>
        <p:txBody>
          <a:bodyPr/>
          <a:lstStyle/>
          <a:p>
            <a:fld id="{A0877BAC-AB27-4F53-944D-DB00B5BE8F23}" type="datetimeFigureOut">
              <a:rPr lang="en-US" smtClean="0"/>
              <a:t>7/3/2018</a:t>
            </a:fld>
            <a:endParaRPr lang="en-US"/>
          </a:p>
        </p:txBody>
      </p:sp>
      <p:sp>
        <p:nvSpPr>
          <p:cNvPr id="6" name="Footer Placeholder 5">
            <a:extLst>
              <a:ext uri="{FF2B5EF4-FFF2-40B4-BE49-F238E27FC236}">
                <a16:creationId xmlns:a16="http://schemas.microsoft.com/office/drawing/2014/main" id="{260CBE01-56F6-48ED-A9D1-C122CA6EF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CB91C-6E35-40AD-B584-1D36C5BE6DE6}"/>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142203899"/>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265AF-27E1-4914-BB3C-A7E9E30C2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5A489-636F-4B25-943C-B5F5269C0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99C0-4F41-485A-8B6B-81D64E761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77BAC-AB27-4F53-944D-DB00B5BE8F23}" type="datetimeFigureOut">
              <a:rPr lang="en-US" smtClean="0"/>
              <a:t>7/3/2018</a:t>
            </a:fld>
            <a:endParaRPr lang="en-US"/>
          </a:p>
        </p:txBody>
      </p:sp>
      <p:sp>
        <p:nvSpPr>
          <p:cNvPr id="5" name="Footer Placeholder 4">
            <a:extLst>
              <a:ext uri="{FF2B5EF4-FFF2-40B4-BE49-F238E27FC236}">
                <a16:creationId xmlns:a16="http://schemas.microsoft.com/office/drawing/2014/main" id="{0D9418EE-47F6-4650-B14E-62600EEE5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6D4EE9-B6BB-45AD-81F2-EBD7666AD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5864-B51A-4945-8CED-1040C7942570}" type="slidenum">
              <a:rPr lang="en-US" smtClean="0"/>
              <a:t>‹#›</a:t>
            </a:fld>
            <a:endParaRPr lang="en-US"/>
          </a:p>
        </p:txBody>
      </p:sp>
    </p:spTree>
    <p:extLst>
      <p:ext uri="{BB962C8B-B14F-4D97-AF65-F5344CB8AC3E}">
        <p14:creationId xmlns:p14="http://schemas.microsoft.com/office/powerpoint/2010/main" val="180703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17a">
            <a:hlinkClick r:id="" action="ppaction://media"/>
            <a:extLst>
              <a:ext uri="{FF2B5EF4-FFF2-40B4-BE49-F238E27FC236}">
                <a16:creationId xmlns:a16="http://schemas.microsoft.com/office/drawing/2014/main" id="{2E76975A-6FD2-41B6-9D2B-DF22D4C65D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16629" y="2427514"/>
            <a:ext cx="609600" cy="609600"/>
          </a:xfrm>
          <a:prstGeom prst="rect">
            <a:avLst/>
          </a:prstGeom>
        </p:spPr>
      </p:pic>
      <p:pic>
        <p:nvPicPr>
          <p:cNvPr id="3" name="Picture 2">
            <a:extLst>
              <a:ext uri="{FF2B5EF4-FFF2-40B4-BE49-F238E27FC236}">
                <a16:creationId xmlns:a16="http://schemas.microsoft.com/office/drawing/2014/main" id="{10C02870-2EBA-4DB6-BB0E-2720178AD1E7}"/>
              </a:ext>
            </a:extLst>
          </p:cNvPr>
          <p:cNvPicPr>
            <a:picLocks noChangeAspect="1"/>
          </p:cNvPicPr>
          <p:nvPr/>
        </p:nvPicPr>
        <p:blipFill rotWithShape="1">
          <a:blip r:embed="rId5"/>
          <a:srcRect l="3419" t="4391" b="23174"/>
          <a:stretch/>
        </p:blipFill>
        <p:spPr>
          <a:xfrm>
            <a:off x="0" y="0"/>
            <a:ext cx="12192000" cy="6857999"/>
          </a:xfrm>
          <a:prstGeom prst="rect">
            <a:avLst/>
          </a:prstGeom>
        </p:spPr>
      </p:pic>
    </p:spTree>
    <p:extLst>
      <p:ext uri="{BB962C8B-B14F-4D97-AF65-F5344CB8AC3E}">
        <p14:creationId xmlns:p14="http://schemas.microsoft.com/office/powerpoint/2010/main" val="3179839149"/>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D3743-268E-4C55-89A1-F0ACFD6EA378}"/>
              </a:ext>
            </a:extLst>
          </p:cNvPr>
          <p:cNvPicPr>
            <a:picLocks noChangeAspect="1"/>
          </p:cNvPicPr>
          <p:nvPr/>
        </p:nvPicPr>
        <p:blipFill>
          <a:blip r:embed="rId2"/>
          <a:stretch>
            <a:fillRect/>
          </a:stretch>
        </p:blipFill>
        <p:spPr>
          <a:xfrm>
            <a:off x="844209" y="319453"/>
            <a:ext cx="5013300" cy="3783623"/>
          </a:xfrm>
          <a:prstGeom prst="rect">
            <a:avLst/>
          </a:prstGeom>
        </p:spPr>
      </p:pic>
      <p:pic>
        <p:nvPicPr>
          <p:cNvPr id="3" name="Picture 2">
            <a:extLst>
              <a:ext uri="{FF2B5EF4-FFF2-40B4-BE49-F238E27FC236}">
                <a16:creationId xmlns:a16="http://schemas.microsoft.com/office/drawing/2014/main" id="{7FABFA2D-33B3-4438-B496-FF91C611E383}"/>
              </a:ext>
            </a:extLst>
          </p:cNvPr>
          <p:cNvPicPr>
            <a:picLocks noChangeAspect="1"/>
          </p:cNvPicPr>
          <p:nvPr/>
        </p:nvPicPr>
        <p:blipFill>
          <a:blip r:embed="rId3"/>
          <a:stretch>
            <a:fillRect/>
          </a:stretch>
        </p:blipFill>
        <p:spPr>
          <a:xfrm>
            <a:off x="7160741" y="0"/>
            <a:ext cx="4562189" cy="6858000"/>
          </a:xfrm>
          <a:prstGeom prst="rect">
            <a:avLst/>
          </a:prstGeom>
        </p:spPr>
      </p:pic>
      <p:sp>
        <p:nvSpPr>
          <p:cNvPr id="4" name="TextBox 3">
            <a:extLst>
              <a:ext uri="{FF2B5EF4-FFF2-40B4-BE49-F238E27FC236}">
                <a16:creationId xmlns:a16="http://schemas.microsoft.com/office/drawing/2014/main" id="{C9D7D483-DCC3-48C4-889E-27D8EB9FEC2A}"/>
              </a:ext>
            </a:extLst>
          </p:cNvPr>
          <p:cNvSpPr txBox="1"/>
          <p:nvPr/>
        </p:nvSpPr>
        <p:spPr>
          <a:xfrm>
            <a:off x="349825" y="4180344"/>
            <a:ext cx="6519898" cy="2677656"/>
          </a:xfrm>
          <a:prstGeom prst="rect">
            <a:avLst/>
          </a:prstGeom>
          <a:noFill/>
        </p:spPr>
        <p:txBody>
          <a:bodyPr wrap="square" rtlCol="0">
            <a:spAutoFit/>
          </a:bodyPr>
          <a:lstStyle/>
          <a:p>
            <a:r>
              <a:rPr lang="en-US" sz="2800" b="1" u="sng" dirty="0">
                <a:solidFill>
                  <a:srgbClr val="C00000"/>
                </a:solidFill>
              </a:rPr>
              <a:t>If Alberto Rivera is correct, and ALL mainstream churches have been infiltrated and are now fully controlled by the Jesuit Order</a:t>
            </a:r>
            <a:r>
              <a:rPr lang="en-US" sz="2800" dirty="0">
                <a:solidFill>
                  <a:srgbClr val="C00000"/>
                </a:solidFill>
              </a:rPr>
              <a:t> and the Catholic Church </a:t>
            </a:r>
            <a:r>
              <a:rPr lang="en-US" sz="2800" b="1" u="sng" dirty="0">
                <a:solidFill>
                  <a:srgbClr val="C00000"/>
                </a:solidFill>
              </a:rPr>
              <a:t>since Reagan in 1981,</a:t>
            </a:r>
            <a:r>
              <a:rPr lang="en-US" sz="2800" dirty="0">
                <a:solidFill>
                  <a:srgbClr val="C00000"/>
                </a:solidFill>
              </a:rPr>
              <a:t> </a:t>
            </a:r>
            <a:r>
              <a:rPr lang="en-US" sz="2800" b="1" dirty="0">
                <a:solidFill>
                  <a:schemeClr val="bg1"/>
                </a:solidFill>
              </a:rPr>
              <a:t>How much more so are they in the hands of Rome now???</a:t>
            </a:r>
          </a:p>
        </p:txBody>
      </p:sp>
    </p:spTree>
    <p:extLst>
      <p:ext uri="{BB962C8B-B14F-4D97-AF65-F5344CB8AC3E}">
        <p14:creationId xmlns:p14="http://schemas.microsoft.com/office/powerpoint/2010/main" val="237731738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45E925-9FB2-4A64-8F28-631ED14669E6}"/>
              </a:ext>
            </a:extLst>
          </p:cNvPr>
          <p:cNvPicPr>
            <a:picLocks noChangeAspect="1"/>
          </p:cNvPicPr>
          <p:nvPr/>
        </p:nvPicPr>
        <p:blipFill>
          <a:blip r:embed="rId2"/>
          <a:stretch>
            <a:fillRect/>
          </a:stretch>
        </p:blipFill>
        <p:spPr>
          <a:xfrm>
            <a:off x="211015" y="1824037"/>
            <a:ext cx="4819650" cy="3209925"/>
          </a:xfrm>
          <a:prstGeom prst="rect">
            <a:avLst/>
          </a:prstGeom>
        </p:spPr>
      </p:pic>
      <p:sp>
        <p:nvSpPr>
          <p:cNvPr id="3" name="TextBox 2">
            <a:extLst>
              <a:ext uri="{FF2B5EF4-FFF2-40B4-BE49-F238E27FC236}">
                <a16:creationId xmlns:a16="http://schemas.microsoft.com/office/drawing/2014/main" id="{A10182CF-FB6B-45DD-A1AD-6D369F883294}"/>
              </a:ext>
            </a:extLst>
          </p:cNvPr>
          <p:cNvSpPr txBox="1"/>
          <p:nvPr/>
        </p:nvSpPr>
        <p:spPr>
          <a:xfrm>
            <a:off x="0" y="177577"/>
            <a:ext cx="12192000" cy="584775"/>
          </a:xfrm>
          <a:prstGeom prst="rect">
            <a:avLst/>
          </a:prstGeom>
          <a:noFill/>
        </p:spPr>
        <p:txBody>
          <a:bodyPr wrap="square" rtlCol="0">
            <a:spAutoFit/>
          </a:bodyPr>
          <a:lstStyle/>
          <a:p>
            <a:pPr algn="ctr"/>
            <a:r>
              <a:rPr lang="en-US" sz="3200" b="1" dirty="0">
                <a:solidFill>
                  <a:schemeClr val="accent1">
                    <a:lumMod val="50000"/>
                  </a:schemeClr>
                </a:solidFill>
                <a:effectLst>
                  <a:outerShdw blurRad="38100" dist="38100" dir="2700000" algn="tl">
                    <a:srgbClr val="000000">
                      <a:alpha val="43137"/>
                    </a:srgbClr>
                  </a:outerShdw>
                </a:effectLst>
                <a:latin typeface="Agency FB" panose="020B0503020202020204" pitchFamily="34" charset="0"/>
              </a:rPr>
              <a:t>How do we know if any of this is true? Where is our surety for discernment and truth? </a:t>
            </a:r>
          </a:p>
        </p:txBody>
      </p:sp>
      <p:sp>
        <p:nvSpPr>
          <p:cNvPr id="4" name="TextBox 3">
            <a:extLst>
              <a:ext uri="{FF2B5EF4-FFF2-40B4-BE49-F238E27FC236}">
                <a16:creationId xmlns:a16="http://schemas.microsoft.com/office/drawing/2014/main" id="{A9ECB74B-8E8B-4B81-9A21-10E01DA07641}"/>
              </a:ext>
            </a:extLst>
          </p:cNvPr>
          <p:cNvSpPr txBox="1"/>
          <p:nvPr/>
        </p:nvSpPr>
        <p:spPr>
          <a:xfrm>
            <a:off x="5633776" y="762352"/>
            <a:ext cx="6347209" cy="2677656"/>
          </a:xfrm>
          <a:prstGeom prst="rect">
            <a:avLst/>
          </a:prstGeom>
          <a:noFill/>
        </p:spPr>
        <p:txBody>
          <a:bodyPr wrap="square" rtlCol="0">
            <a:spAutoFit/>
          </a:bodyPr>
          <a:lstStyle/>
          <a:p>
            <a:r>
              <a:rPr lang="en-US" sz="2800" dirty="0"/>
              <a:t>Jesus said: “</a:t>
            </a:r>
            <a:r>
              <a:rPr lang="en-US" sz="2800" b="1" u="sng" dirty="0"/>
              <a:t>Ye shall know them by their fruits</a:t>
            </a:r>
            <a:r>
              <a:rPr lang="en-US" sz="2800" dirty="0"/>
              <a:t>. Do men gather grapes of thorns, or figs of thistles? Even so every good tree bringeth forth good fruit; </a:t>
            </a:r>
            <a:r>
              <a:rPr lang="en-US" sz="2800" b="1" dirty="0"/>
              <a:t>but a corrupt tree bringeth forth evil fruit.</a:t>
            </a:r>
          </a:p>
          <a:p>
            <a:endParaRPr lang="en-US" sz="2800" dirty="0"/>
          </a:p>
        </p:txBody>
      </p:sp>
      <p:pic>
        <p:nvPicPr>
          <p:cNvPr id="5" name="Picture 4">
            <a:extLst>
              <a:ext uri="{FF2B5EF4-FFF2-40B4-BE49-F238E27FC236}">
                <a16:creationId xmlns:a16="http://schemas.microsoft.com/office/drawing/2014/main" id="{5B9C06D9-FE0E-4425-9197-2EFC1A3BD96E}"/>
              </a:ext>
            </a:extLst>
          </p:cNvPr>
          <p:cNvPicPr>
            <a:picLocks noChangeAspect="1"/>
          </p:cNvPicPr>
          <p:nvPr/>
        </p:nvPicPr>
        <p:blipFill>
          <a:blip r:embed="rId3"/>
          <a:stretch>
            <a:fillRect/>
          </a:stretch>
        </p:blipFill>
        <p:spPr>
          <a:xfrm>
            <a:off x="5422761" y="3102184"/>
            <a:ext cx="6347209" cy="3578239"/>
          </a:xfrm>
          <a:prstGeom prst="rect">
            <a:avLst/>
          </a:prstGeom>
        </p:spPr>
      </p:pic>
    </p:spTree>
    <p:extLst>
      <p:ext uri="{BB962C8B-B14F-4D97-AF65-F5344CB8AC3E}">
        <p14:creationId xmlns:p14="http://schemas.microsoft.com/office/powerpoint/2010/main" val="3566525066"/>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5F96DB-48AA-4D66-A597-9D99FFAF1F57}"/>
              </a:ext>
            </a:extLst>
          </p:cNvPr>
          <p:cNvSpPr/>
          <p:nvPr/>
        </p:nvSpPr>
        <p:spPr>
          <a:xfrm>
            <a:off x="619126" y="327242"/>
            <a:ext cx="10614931" cy="1815882"/>
          </a:xfrm>
          <a:prstGeom prst="rect">
            <a:avLst/>
          </a:prstGeom>
        </p:spPr>
        <p:txBody>
          <a:bodyPr wrap="square">
            <a:spAutoFit/>
          </a:bodyPr>
          <a:lstStyle/>
          <a:p>
            <a:r>
              <a:rPr lang="en-US" sz="2800" dirty="0"/>
              <a:t>“A good tree cannot bring forth evil fruit, </a:t>
            </a:r>
            <a:r>
              <a:rPr lang="en-US" sz="2800" b="1" dirty="0"/>
              <a:t>neither can a corrupt tree bring forth good fruit</a:t>
            </a:r>
            <a:r>
              <a:rPr lang="en-US" sz="2800" dirty="0"/>
              <a:t>. </a:t>
            </a:r>
            <a:r>
              <a:rPr lang="en-US" sz="2800" b="1" dirty="0"/>
              <a:t>Every tree that bringeth not forth good fruit is hewn down, and </a:t>
            </a:r>
            <a:r>
              <a:rPr lang="en-US" sz="2800" b="1" u="sng" dirty="0"/>
              <a:t>cast into the fire</a:t>
            </a:r>
            <a:r>
              <a:rPr lang="en-US" sz="2800" b="1" dirty="0"/>
              <a:t>. </a:t>
            </a:r>
            <a:r>
              <a:rPr lang="en-US" sz="2800" b="1" u="sng" dirty="0"/>
              <a:t>Wherefore by their fruits ye shall know them</a:t>
            </a:r>
            <a:r>
              <a:rPr lang="en-US" sz="2800" dirty="0"/>
              <a:t>.” Matthew 7:16-20</a:t>
            </a:r>
          </a:p>
        </p:txBody>
      </p:sp>
      <p:pic>
        <p:nvPicPr>
          <p:cNvPr id="4" name="Picture 3">
            <a:extLst>
              <a:ext uri="{FF2B5EF4-FFF2-40B4-BE49-F238E27FC236}">
                <a16:creationId xmlns:a16="http://schemas.microsoft.com/office/drawing/2014/main" id="{3275A4B7-DE94-4A5A-919B-2230F24702AB}"/>
              </a:ext>
            </a:extLst>
          </p:cNvPr>
          <p:cNvPicPr>
            <a:picLocks noChangeAspect="1"/>
          </p:cNvPicPr>
          <p:nvPr/>
        </p:nvPicPr>
        <p:blipFill>
          <a:blip r:embed="rId2"/>
          <a:stretch>
            <a:fillRect/>
          </a:stretch>
        </p:blipFill>
        <p:spPr>
          <a:xfrm>
            <a:off x="6725297" y="3857625"/>
            <a:ext cx="4508760" cy="3000375"/>
          </a:xfrm>
          <a:prstGeom prst="rect">
            <a:avLst/>
          </a:prstGeom>
        </p:spPr>
      </p:pic>
      <p:pic>
        <p:nvPicPr>
          <p:cNvPr id="5" name="Picture 4">
            <a:extLst>
              <a:ext uri="{FF2B5EF4-FFF2-40B4-BE49-F238E27FC236}">
                <a16:creationId xmlns:a16="http://schemas.microsoft.com/office/drawing/2014/main" id="{AA4196CF-E906-4B6E-80BE-D275CCB66227}"/>
              </a:ext>
            </a:extLst>
          </p:cNvPr>
          <p:cNvPicPr>
            <a:picLocks noChangeAspect="1"/>
          </p:cNvPicPr>
          <p:nvPr/>
        </p:nvPicPr>
        <p:blipFill>
          <a:blip r:embed="rId3"/>
          <a:stretch>
            <a:fillRect/>
          </a:stretch>
        </p:blipFill>
        <p:spPr>
          <a:xfrm>
            <a:off x="227240" y="3857625"/>
            <a:ext cx="4552950" cy="3000375"/>
          </a:xfrm>
          <a:prstGeom prst="rect">
            <a:avLst/>
          </a:prstGeom>
        </p:spPr>
      </p:pic>
      <p:sp>
        <p:nvSpPr>
          <p:cNvPr id="6" name="TextBox 5">
            <a:extLst>
              <a:ext uri="{FF2B5EF4-FFF2-40B4-BE49-F238E27FC236}">
                <a16:creationId xmlns:a16="http://schemas.microsoft.com/office/drawing/2014/main" id="{3CB4C013-FB02-4C23-9C13-92B236A01E2E}"/>
              </a:ext>
            </a:extLst>
          </p:cNvPr>
          <p:cNvSpPr txBox="1"/>
          <p:nvPr/>
        </p:nvSpPr>
        <p:spPr>
          <a:xfrm>
            <a:off x="870857" y="2410704"/>
            <a:ext cx="9492343" cy="830997"/>
          </a:xfrm>
          <a:prstGeom prst="rect">
            <a:avLst/>
          </a:prstGeom>
          <a:noFill/>
        </p:spPr>
        <p:txBody>
          <a:bodyPr wrap="square" rtlCol="0">
            <a:spAutoFit/>
          </a:bodyPr>
          <a:lstStyle/>
          <a:p>
            <a:r>
              <a:rPr lang="en-US" sz="2400" b="1" dirty="0">
                <a:solidFill>
                  <a:srgbClr val="FF0000"/>
                </a:solidFill>
              </a:rPr>
              <a:t>The Jesuits aim has always been destruction of Protestantism, they founded as an evil tree, therefore this is their destiny according to Christ:</a:t>
            </a:r>
          </a:p>
        </p:txBody>
      </p:sp>
      <p:sp>
        <p:nvSpPr>
          <p:cNvPr id="7" name="TextBox 6">
            <a:extLst>
              <a:ext uri="{FF2B5EF4-FFF2-40B4-BE49-F238E27FC236}">
                <a16:creationId xmlns:a16="http://schemas.microsoft.com/office/drawing/2014/main" id="{7F6AA5CB-15DD-428C-AB8D-29CAFB20B7B3}"/>
              </a:ext>
            </a:extLst>
          </p:cNvPr>
          <p:cNvSpPr txBox="1"/>
          <p:nvPr/>
        </p:nvSpPr>
        <p:spPr>
          <a:xfrm>
            <a:off x="1294040" y="3353935"/>
            <a:ext cx="3103788" cy="523220"/>
          </a:xfrm>
          <a:prstGeom prst="rect">
            <a:avLst/>
          </a:prstGeom>
          <a:noFill/>
        </p:spPr>
        <p:txBody>
          <a:bodyPr wrap="square" rtlCol="0">
            <a:spAutoFit/>
          </a:bodyPr>
          <a:lstStyle/>
          <a:p>
            <a:r>
              <a:rPr lang="en-US" sz="2800" dirty="0">
                <a:solidFill>
                  <a:srgbClr val="C00000"/>
                </a:solidFill>
                <a:effectLst>
                  <a:outerShdw blurRad="38100" dist="38100" dir="2700000" algn="tl">
                    <a:srgbClr val="000000">
                      <a:alpha val="43137"/>
                    </a:srgbClr>
                  </a:outerShdw>
                </a:effectLst>
                <a:latin typeface="Baskerville Old Face" panose="02020602080505020303" pitchFamily="18" charset="0"/>
              </a:rPr>
              <a:t>Hewn Down </a:t>
            </a:r>
          </a:p>
        </p:txBody>
      </p:sp>
      <p:sp>
        <p:nvSpPr>
          <p:cNvPr id="8" name="TextBox 7">
            <a:extLst>
              <a:ext uri="{FF2B5EF4-FFF2-40B4-BE49-F238E27FC236}">
                <a16:creationId xmlns:a16="http://schemas.microsoft.com/office/drawing/2014/main" id="{E0F11809-5EFD-4953-B12F-B52FE2C7DFC7}"/>
              </a:ext>
            </a:extLst>
          </p:cNvPr>
          <p:cNvSpPr txBox="1"/>
          <p:nvPr/>
        </p:nvSpPr>
        <p:spPr>
          <a:xfrm>
            <a:off x="7013443" y="3359151"/>
            <a:ext cx="3932467" cy="523220"/>
          </a:xfrm>
          <a:prstGeom prst="rect">
            <a:avLst/>
          </a:prstGeom>
          <a:noFill/>
        </p:spPr>
        <p:txBody>
          <a:bodyPr wrap="square" rtlCol="0">
            <a:spAutoFit/>
          </a:bodyPr>
          <a:lstStyle/>
          <a:p>
            <a:r>
              <a:rPr lang="en-US" sz="2800" dirty="0">
                <a:solidFill>
                  <a:srgbClr val="C00000"/>
                </a:solidFill>
                <a:effectLst>
                  <a:outerShdw blurRad="38100" dist="38100" dir="2700000" algn="tl">
                    <a:srgbClr val="000000">
                      <a:alpha val="43137"/>
                    </a:srgbClr>
                  </a:outerShdw>
                </a:effectLst>
                <a:latin typeface="Baskerville Old Face" panose="02020602080505020303" pitchFamily="18" charset="0"/>
              </a:rPr>
              <a:t>Cast into the Lake of Fire </a:t>
            </a:r>
          </a:p>
        </p:txBody>
      </p:sp>
      <p:sp>
        <p:nvSpPr>
          <p:cNvPr id="9" name="Arrow: Notched Right 8">
            <a:extLst>
              <a:ext uri="{FF2B5EF4-FFF2-40B4-BE49-F238E27FC236}">
                <a16:creationId xmlns:a16="http://schemas.microsoft.com/office/drawing/2014/main" id="{58B9465F-38DF-4D3A-8F4B-AEDBB87487D5}"/>
              </a:ext>
            </a:extLst>
          </p:cNvPr>
          <p:cNvSpPr/>
          <p:nvPr/>
        </p:nvSpPr>
        <p:spPr>
          <a:xfrm>
            <a:off x="4397828" y="4956202"/>
            <a:ext cx="2634343" cy="1226884"/>
          </a:xfrm>
          <a:prstGeom prst="notchedRightArrow">
            <a:avLst/>
          </a:prstGeom>
          <a:solidFill>
            <a:srgbClr val="FF0000"/>
          </a:solidFill>
          <a:ln>
            <a:solidFill>
              <a:schemeClr val="tx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921419"/>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83F5EB-234D-41CA-93A2-75BE63D5BD73}"/>
              </a:ext>
            </a:extLst>
          </p:cNvPr>
          <p:cNvPicPr>
            <a:picLocks noChangeAspect="1"/>
          </p:cNvPicPr>
          <p:nvPr/>
        </p:nvPicPr>
        <p:blipFill rotWithShape="1">
          <a:blip r:embed="rId2"/>
          <a:srcRect t="1087" b="1087"/>
          <a:stretch/>
        </p:blipFill>
        <p:spPr>
          <a:xfrm>
            <a:off x="0" y="0"/>
            <a:ext cx="12191999" cy="6858000"/>
          </a:xfrm>
          <a:prstGeom prst="rect">
            <a:avLst/>
          </a:prstGeom>
        </p:spPr>
      </p:pic>
    </p:spTree>
    <p:extLst>
      <p:ext uri="{BB962C8B-B14F-4D97-AF65-F5344CB8AC3E}">
        <p14:creationId xmlns:p14="http://schemas.microsoft.com/office/powerpoint/2010/main" val="243745113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ADD09D-C654-4D05-A425-E0C75A8138EE}"/>
              </a:ext>
            </a:extLst>
          </p:cNvPr>
          <p:cNvPicPr>
            <a:picLocks noChangeAspect="1"/>
          </p:cNvPicPr>
          <p:nvPr/>
        </p:nvPicPr>
        <p:blipFill>
          <a:blip r:embed="rId2"/>
          <a:stretch>
            <a:fillRect/>
          </a:stretch>
        </p:blipFill>
        <p:spPr>
          <a:xfrm>
            <a:off x="0" y="447675"/>
            <a:ext cx="7620000" cy="5962650"/>
          </a:xfrm>
          <a:prstGeom prst="rect">
            <a:avLst/>
          </a:prstGeom>
        </p:spPr>
      </p:pic>
      <p:sp>
        <p:nvSpPr>
          <p:cNvPr id="3" name="TextBox 2">
            <a:extLst>
              <a:ext uri="{FF2B5EF4-FFF2-40B4-BE49-F238E27FC236}">
                <a16:creationId xmlns:a16="http://schemas.microsoft.com/office/drawing/2014/main" id="{E2DBA786-DCCB-493C-BE4D-336DC525D851}"/>
              </a:ext>
            </a:extLst>
          </p:cNvPr>
          <p:cNvSpPr txBox="1"/>
          <p:nvPr/>
        </p:nvSpPr>
        <p:spPr>
          <a:xfrm>
            <a:off x="7620000" y="39350"/>
            <a:ext cx="4572000" cy="6740307"/>
          </a:xfrm>
          <a:prstGeom prst="rect">
            <a:avLst/>
          </a:prstGeom>
          <a:noFill/>
        </p:spPr>
        <p:txBody>
          <a:bodyPr wrap="square" rtlCol="0">
            <a:spAutoFit/>
          </a:bodyPr>
          <a:lstStyle/>
          <a:p>
            <a:r>
              <a:rPr lang="en-US" sz="2400" dirty="0">
                <a:solidFill>
                  <a:srgbClr val="C00000"/>
                </a:solidFill>
              </a:rPr>
              <a:t>History shows time and time again, that Rome’s Jesuits have been instrumental in the destruction of Protestantism everywhere from: Inquisitions in France, Spain, and abroad Europe, religious and political wars, overthrow of pro-Protestant legislation, and assassinations of pro-Protestant leaders  from Henry IV of France to Abraham Lincoln. No one is safe; when Pope Clement XIV was pressured to suppress the Jesuits in his </a:t>
            </a:r>
            <a:r>
              <a:rPr lang="en-US" sz="2400" i="1" dirty="0">
                <a:solidFill>
                  <a:srgbClr val="C00000"/>
                </a:solidFill>
              </a:rPr>
              <a:t>Dominus ac </a:t>
            </a:r>
            <a:r>
              <a:rPr lang="en-US" sz="2400" i="1" dirty="0" err="1">
                <a:solidFill>
                  <a:srgbClr val="C00000"/>
                </a:solidFill>
              </a:rPr>
              <a:t>Redemptor</a:t>
            </a:r>
            <a:r>
              <a:rPr lang="en-US" sz="2400" i="1" dirty="0">
                <a:solidFill>
                  <a:srgbClr val="C00000"/>
                </a:solidFill>
              </a:rPr>
              <a:t> </a:t>
            </a:r>
            <a:r>
              <a:rPr lang="en-US" sz="2400" i="1" dirty="0" err="1">
                <a:solidFill>
                  <a:srgbClr val="C00000"/>
                </a:solidFill>
              </a:rPr>
              <a:t>Noster</a:t>
            </a:r>
            <a:r>
              <a:rPr lang="en-US" sz="2400" i="1" dirty="0">
                <a:solidFill>
                  <a:srgbClr val="C00000"/>
                </a:solidFill>
              </a:rPr>
              <a:t> </a:t>
            </a:r>
            <a:r>
              <a:rPr lang="en-US" sz="2400" dirty="0">
                <a:solidFill>
                  <a:srgbClr val="C00000"/>
                </a:solidFill>
              </a:rPr>
              <a:t>in 1773, he was poisoned shortly afterword. The Jesuits have produced much fruits for all to examine.</a:t>
            </a:r>
          </a:p>
        </p:txBody>
      </p:sp>
    </p:spTree>
    <p:extLst>
      <p:ext uri="{BB962C8B-B14F-4D97-AF65-F5344CB8AC3E}">
        <p14:creationId xmlns:p14="http://schemas.microsoft.com/office/powerpoint/2010/main" val="129090304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BF0E2B-1892-4DC9-9246-1F6AD8D0B746}"/>
              </a:ext>
            </a:extLst>
          </p:cNvPr>
          <p:cNvPicPr>
            <a:picLocks noChangeAspect="1"/>
          </p:cNvPicPr>
          <p:nvPr/>
        </p:nvPicPr>
        <p:blipFill>
          <a:blip r:embed="rId2"/>
          <a:stretch>
            <a:fillRect/>
          </a:stretch>
        </p:blipFill>
        <p:spPr>
          <a:xfrm>
            <a:off x="7706226" y="3836825"/>
            <a:ext cx="4485774" cy="2990516"/>
          </a:xfrm>
          <a:prstGeom prst="rect">
            <a:avLst/>
          </a:prstGeom>
        </p:spPr>
      </p:pic>
      <p:pic>
        <p:nvPicPr>
          <p:cNvPr id="3" name="Picture 2">
            <a:extLst>
              <a:ext uri="{FF2B5EF4-FFF2-40B4-BE49-F238E27FC236}">
                <a16:creationId xmlns:a16="http://schemas.microsoft.com/office/drawing/2014/main" id="{B19310D7-3AAD-450B-9E96-22FC67DF2ECF}"/>
              </a:ext>
            </a:extLst>
          </p:cNvPr>
          <p:cNvPicPr>
            <a:picLocks noChangeAspect="1"/>
          </p:cNvPicPr>
          <p:nvPr/>
        </p:nvPicPr>
        <p:blipFill>
          <a:blip r:embed="rId3"/>
          <a:stretch>
            <a:fillRect/>
          </a:stretch>
        </p:blipFill>
        <p:spPr>
          <a:xfrm>
            <a:off x="8112900" y="30659"/>
            <a:ext cx="3236996" cy="3512177"/>
          </a:xfrm>
          <a:prstGeom prst="rect">
            <a:avLst/>
          </a:prstGeom>
        </p:spPr>
      </p:pic>
      <p:sp>
        <p:nvSpPr>
          <p:cNvPr id="4" name="TextBox 3">
            <a:extLst>
              <a:ext uri="{FF2B5EF4-FFF2-40B4-BE49-F238E27FC236}">
                <a16:creationId xmlns:a16="http://schemas.microsoft.com/office/drawing/2014/main" id="{5F0FC71D-BC4F-48A4-AD58-A064AABEA511}"/>
              </a:ext>
            </a:extLst>
          </p:cNvPr>
          <p:cNvSpPr txBox="1"/>
          <p:nvPr/>
        </p:nvSpPr>
        <p:spPr>
          <a:xfrm>
            <a:off x="0" y="30659"/>
            <a:ext cx="7899987" cy="6924973"/>
          </a:xfrm>
          <a:prstGeom prst="rect">
            <a:avLst/>
          </a:prstGeom>
          <a:noFill/>
        </p:spPr>
        <p:txBody>
          <a:bodyPr wrap="square" rtlCol="0">
            <a:spAutoFit/>
          </a:bodyPr>
          <a:lstStyle/>
          <a:p>
            <a:r>
              <a:rPr lang="en-US" sz="2400" dirty="0">
                <a:solidFill>
                  <a:srgbClr val="C00000"/>
                </a:solidFill>
                <a:latin typeface="Bernard MT Condensed" panose="02050806060905020404" pitchFamily="18" charset="0"/>
              </a:rPr>
              <a:t>Fruits (Signs) of an Infiltrated Protestant Church</a:t>
            </a:r>
            <a:r>
              <a:rPr lang="en-US" sz="2400" dirty="0">
                <a:solidFill>
                  <a:srgbClr val="C00000"/>
                </a:solidFill>
              </a:rPr>
              <a:t>:</a:t>
            </a:r>
            <a:endParaRPr lang="en-US" sz="2000" dirty="0"/>
          </a:p>
          <a:p>
            <a:r>
              <a:rPr lang="en-US" sz="2000" dirty="0"/>
              <a:t>1. </a:t>
            </a:r>
            <a:r>
              <a:rPr lang="en-US" sz="2000" b="1" dirty="0"/>
              <a:t>They will stop Protesting</a:t>
            </a:r>
            <a:r>
              <a:rPr lang="en-US" sz="2000" dirty="0"/>
              <a:t> against Rome’s heresies and unbiblical doctrines</a:t>
            </a:r>
          </a:p>
          <a:p>
            <a:pPr marL="342900" indent="-342900">
              <a:buAutoNum type="arabicPeriod"/>
            </a:pPr>
            <a:endParaRPr lang="en-US" sz="2000" dirty="0"/>
          </a:p>
          <a:p>
            <a:r>
              <a:rPr lang="en-US" sz="2000" dirty="0"/>
              <a:t>2. Instead of preaching that Catholicism is the harlot of Revelation 17, churches will focus almost entirely on </a:t>
            </a:r>
            <a:r>
              <a:rPr lang="en-US" sz="2000" b="1" u="sng" dirty="0"/>
              <a:t>God’s love </a:t>
            </a:r>
            <a:r>
              <a:rPr lang="en-US" sz="2000" dirty="0"/>
              <a:t>(</a:t>
            </a:r>
            <a:r>
              <a:rPr lang="en-US" sz="2000" b="1" dirty="0"/>
              <a:t>foundational doctrines will become unimportant or irrelevant</a:t>
            </a:r>
            <a:r>
              <a:rPr lang="en-US" sz="2000" dirty="0"/>
              <a:t>)</a:t>
            </a:r>
          </a:p>
          <a:p>
            <a:endParaRPr lang="en-US" sz="2000" dirty="0"/>
          </a:p>
          <a:p>
            <a:r>
              <a:rPr lang="en-US" sz="2000" dirty="0"/>
              <a:t>3. </a:t>
            </a:r>
            <a:r>
              <a:rPr lang="en-US" sz="2000" b="1" dirty="0"/>
              <a:t>Roman Catholicism will be embraced</a:t>
            </a:r>
            <a:r>
              <a:rPr lang="en-US" sz="2000" dirty="0"/>
              <a:t> and nice things will be spoken concerning this institution</a:t>
            </a:r>
          </a:p>
          <a:p>
            <a:endParaRPr lang="en-US" sz="2000" dirty="0"/>
          </a:p>
          <a:p>
            <a:r>
              <a:rPr lang="en-US" sz="2000" dirty="0"/>
              <a:t>4. </a:t>
            </a:r>
            <a:r>
              <a:rPr lang="en-US" sz="2000" b="1" dirty="0"/>
              <a:t>The Antichrist will no longer be the Papacy</a:t>
            </a:r>
            <a:r>
              <a:rPr lang="en-US" sz="2000" dirty="0"/>
              <a:t>, but an individual in the future or in the past</a:t>
            </a:r>
          </a:p>
          <a:p>
            <a:endParaRPr lang="en-US" sz="2000" dirty="0"/>
          </a:p>
          <a:p>
            <a:r>
              <a:rPr lang="en-US" sz="2000" dirty="0"/>
              <a:t>5. The church will become extremely </a:t>
            </a:r>
            <a:r>
              <a:rPr lang="en-US" sz="2000" b="1" dirty="0"/>
              <a:t>ecumenical</a:t>
            </a:r>
          </a:p>
          <a:p>
            <a:endParaRPr lang="en-US" sz="2000" dirty="0"/>
          </a:p>
          <a:p>
            <a:r>
              <a:rPr lang="en-US" sz="2000" dirty="0"/>
              <a:t>6. Individuals within these churches that do continue to protest will deemed “divisive”, “crazy”, “radical”, “bigoted” or “angry” and “un-Christlike”. </a:t>
            </a:r>
            <a:r>
              <a:rPr lang="en-US" sz="2000" b="1" dirty="0"/>
              <a:t>These individuals will be silenced, phased out, put somewhere where their message will be ineffective, fired or disfellowshipped, untimely death, and/or their reputation will be destroyed</a:t>
            </a:r>
          </a:p>
        </p:txBody>
      </p:sp>
    </p:spTree>
    <p:extLst>
      <p:ext uri="{BB962C8B-B14F-4D97-AF65-F5344CB8AC3E}">
        <p14:creationId xmlns:p14="http://schemas.microsoft.com/office/powerpoint/2010/main" val="3524783042"/>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9DB777-3D2A-44C0-8F4B-87049B8EAA4F}"/>
              </a:ext>
            </a:extLst>
          </p:cNvPr>
          <p:cNvSpPr/>
          <p:nvPr/>
        </p:nvSpPr>
        <p:spPr>
          <a:xfrm>
            <a:off x="283029" y="612844"/>
            <a:ext cx="11625942" cy="5632311"/>
          </a:xfrm>
          <a:prstGeom prst="rect">
            <a:avLst/>
          </a:prstGeom>
        </p:spPr>
        <p:txBody>
          <a:bodyPr wrap="square">
            <a:spAutoFit/>
          </a:bodyPr>
          <a:lstStyle/>
          <a:p>
            <a:r>
              <a:rPr lang="en-US" sz="2400" dirty="0">
                <a:solidFill>
                  <a:srgbClr val="002060"/>
                </a:solidFill>
                <a:effectLst>
                  <a:outerShdw blurRad="38100" dist="38100" dir="2700000" algn="tl">
                    <a:srgbClr val="000000">
                      <a:alpha val="43137"/>
                    </a:srgbClr>
                  </a:outerShdw>
                </a:effectLst>
              </a:rPr>
              <a:t>2 Cor. 6:14-17 “Be ye not unequally yoked together with unbelievers: for </a:t>
            </a:r>
            <a:r>
              <a:rPr lang="en-US" sz="2400" b="1" dirty="0">
                <a:solidFill>
                  <a:srgbClr val="002060"/>
                </a:solidFill>
                <a:effectLst>
                  <a:outerShdw blurRad="38100" dist="38100" dir="2700000" algn="tl">
                    <a:srgbClr val="000000">
                      <a:alpha val="43137"/>
                    </a:srgbClr>
                  </a:outerShdw>
                </a:effectLst>
              </a:rPr>
              <a:t>what fellowship hath righteousness with unrighteousness</a:t>
            </a:r>
            <a:r>
              <a:rPr lang="en-US" sz="2400" dirty="0">
                <a:solidFill>
                  <a:srgbClr val="002060"/>
                </a:solidFill>
                <a:effectLst>
                  <a:outerShdw blurRad="38100" dist="38100" dir="2700000" algn="tl">
                    <a:srgbClr val="000000">
                      <a:alpha val="43137"/>
                    </a:srgbClr>
                  </a:outerShdw>
                </a:effectLst>
              </a:rPr>
              <a:t>? and </a:t>
            </a:r>
            <a:r>
              <a:rPr lang="en-US" sz="2400" b="1" dirty="0">
                <a:solidFill>
                  <a:srgbClr val="002060"/>
                </a:solidFill>
                <a:effectLst>
                  <a:outerShdw blurRad="38100" dist="38100" dir="2700000" algn="tl">
                    <a:srgbClr val="000000">
                      <a:alpha val="43137"/>
                    </a:srgbClr>
                  </a:outerShdw>
                </a:effectLst>
              </a:rPr>
              <a:t>what communion hath light with darkness</a:t>
            </a:r>
            <a:r>
              <a:rPr lang="en-US" sz="2400" dirty="0">
                <a:solidFill>
                  <a:srgbClr val="002060"/>
                </a:solidFill>
                <a:effectLst>
                  <a:outerShdw blurRad="38100" dist="38100" dir="2700000" algn="tl">
                    <a:srgbClr val="000000">
                      <a:alpha val="43137"/>
                    </a:srgbClr>
                  </a:outerShdw>
                </a:effectLst>
              </a:rPr>
              <a:t>? </a:t>
            </a:r>
            <a:r>
              <a:rPr lang="en-US" sz="2400" b="1" dirty="0">
                <a:solidFill>
                  <a:srgbClr val="002060"/>
                </a:solidFill>
                <a:effectLst>
                  <a:outerShdw blurRad="38100" dist="38100" dir="2700000" algn="tl">
                    <a:srgbClr val="000000">
                      <a:alpha val="43137"/>
                    </a:srgbClr>
                  </a:outerShdw>
                </a:effectLst>
              </a:rPr>
              <a:t>And what concord hath Christ with Belial</a:t>
            </a:r>
            <a:r>
              <a:rPr lang="en-US" sz="2400" dirty="0">
                <a:solidFill>
                  <a:srgbClr val="002060"/>
                </a:solidFill>
                <a:effectLst>
                  <a:outerShdw blurRad="38100" dist="38100" dir="2700000" algn="tl">
                    <a:srgbClr val="000000">
                      <a:alpha val="43137"/>
                    </a:srgbClr>
                  </a:outerShdw>
                </a:effectLst>
              </a:rPr>
              <a:t>? or what part hath he that believeth with an infidel? And </a:t>
            </a:r>
            <a:r>
              <a:rPr lang="en-US" sz="2400" b="1" dirty="0">
                <a:solidFill>
                  <a:srgbClr val="002060"/>
                </a:solidFill>
                <a:effectLst>
                  <a:outerShdw blurRad="38100" dist="38100" dir="2700000" algn="tl">
                    <a:srgbClr val="000000">
                      <a:alpha val="43137"/>
                    </a:srgbClr>
                  </a:outerShdw>
                </a:effectLst>
              </a:rPr>
              <a:t>what agreement hath the temple of God with idols</a:t>
            </a:r>
            <a:r>
              <a:rPr lang="en-US" sz="2400" dirty="0">
                <a:solidFill>
                  <a:srgbClr val="002060"/>
                </a:solidFill>
                <a:effectLst>
                  <a:outerShdw blurRad="38100" dist="38100" dir="2700000" algn="tl">
                    <a:srgbClr val="000000">
                      <a:alpha val="43137"/>
                    </a:srgbClr>
                  </a:outerShdw>
                </a:effectLst>
              </a:rPr>
              <a:t>? for ye are the temple of the living God; as God hath said, I will dwell in them, and walk in them; and I will be their God, and they shall be my people. </a:t>
            </a:r>
            <a:r>
              <a:rPr lang="en-US" sz="2400" b="1" u="sng" dirty="0">
                <a:solidFill>
                  <a:srgbClr val="002060"/>
                </a:solidFill>
                <a:effectLst>
                  <a:outerShdw blurRad="38100" dist="38100" dir="2700000" algn="tl">
                    <a:srgbClr val="000000">
                      <a:alpha val="43137"/>
                    </a:srgbClr>
                  </a:outerShdw>
                </a:effectLst>
              </a:rPr>
              <a:t>Wherefore come out from among them, and be ye separate, saith the Lord, and touch not the unclean thing; and I will receive you</a:t>
            </a:r>
            <a:r>
              <a:rPr lang="en-US" sz="2400" dirty="0">
                <a:solidFill>
                  <a:srgbClr val="002060"/>
                </a:solidFill>
                <a:effectLst>
                  <a:outerShdw blurRad="38100" dist="38100" dir="2700000" algn="tl">
                    <a:srgbClr val="000000">
                      <a:alpha val="43137"/>
                    </a:srgbClr>
                  </a:outerShdw>
                </a:effectLst>
              </a:rPr>
              <a:t>.</a:t>
            </a:r>
          </a:p>
          <a:p>
            <a:endParaRPr lang="en-US" sz="2400" dirty="0">
              <a:solidFill>
                <a:srgbClr val="002060"/>
              </a:solidFill>
              <a:effectLst>
                <a:outerShdw blurRad="38100" dist="38100" dir="2700000" algn="tl">
                  <a:srgbClr val="000000">
                    <a:alpha val="43137"/>
                  </a:srgbClr>
                </a:outerShdw>
              </a:effectLst>
            </a:endParaRPr>
          </a:p>
          <a:p>
            <a:r>
              <a:rPr lang="en-US" sz="2400" dirty="0">
                <a:solidFill>
                  <a:srgbClr val="002060"/>
                </a:solidFill>
                <a:effectLst>
                  <a:outerShdw blurRad="38100" dist="38100" dir="2700000" algn="tl">
                    <a:srgbClr val="000000">
                      <a:alpha val="43137"/>
                    </a:srgbClr>
                  </a:outerShdw>
                </a:effectLst>
              </a:rPr>
              <a:t>Eph. 5:11 “And have </a:t>
            </a:r>
            <a:r>
              <a:rPr lang="en-US" sz="2400" b="1" dirty="0">
                <a:solidFill>
                  <a:srgbClr val="002060"/>
                </a:solidFill>
                <a:effectLst>
                  <a:outerShdw blurRad="38100" dist="38100" dir="2700000" algn="tl">
                    <a:srgbClr val="000000">
                      <a:alpha val="43137"/>
                    </a:srgbClr>
                  </a:outerShdw>
                </a:effectLst>
              </a:rPr>
              <a:t>no fellowship with the unfruitful works of darkness</a:t>
            </a:r>
            <a:r>
              <a:rPr lang="en-US" sz="2400" dirty="0">
                <a:solidFill>
                  <a:srgbClr val="002060"/>
                </a:solidFill>
                <a:effectLst>
                  <a:outerShdw blurRad="38100" dist="38100" dir="2700000" algn="tl">
                    <a:srgbClr val="000000">
                      <a:alpha val="43137"/>
                    </a:srgbClr>
                  </a:outerShdw>
                </a:effectLst>
              </a:rPr>
              <a:t>, but rather reprove them.”</a:t>
            </a:r>
          </a:p>
          <a:p>
            <a:endParaRPr lang="en-US" sz="2400" dirty="0">
              <a:solidFill>
                <a:srgbClr val="002060"/>
              </a:solidFill>
              <a:effectLst>
                <a:outerShdw blurRad="38100" dist="38100" dir="2700000" algn="tl">
                  <a:srgbClr val="000000">
                    <a:alpha val="43137"/>
                  </a:srgbClr>
                </a:outerShdw>
              </a:effectLst>
            </a:endParaRPr>
          </a:p>
          <a:p>
            <a:r>
              <a:rPr lang="en-US" sz="2400" dirty="0">
                <a:solidFill>
                  <a:srgbClr val="002060"/>
                </a:solidFill>
                <a:effectLst>
                  <a:outerShdw blurRad="38100" dist="38100" dir="2700000" algn="tl">
                    <a:srgbClr val="000000">
                      <a:alpha val="43137"/>
                    </a:srgbClr>
                  </a:outerShdw>
                </a:effectLst>
              </a:rPr>
              <a:t>Rev. 18:4 “And I heard another voice from heaven, saying, </a:t>
            </a:r>
            <a:r>
              <a:rPr lang="en-US" sz="2400" b="1" u="sng" dirty="0">
                <a:solidFill>
                  <a:srgbClr val="002060"/>
                </a:solidFill>
                <a:effectLst>
                  <a:outerShdw blurRad="38100" dist="38100" dir="2700000" algn="tl">
                    <a:srgbClr val="000000">
                      <a:alpha val="43137"/>
                    </a:srgbClr>
                  </a:outerShdw>
                </a:effectLst>
              </a:rPr>
              <a:t>Come out of her, my people, that ye be not partakers of her sins, and that ye receive not of her plagues.”</a:t>
            </a:r>
          </a:p>
          <a:p>
            <a:endParaRPr lang="en-US" sz="2400" b="1" u="sng" dirty="0">
              <a:solidFill>
                <a:srgbClr val="002060"/>
              </a:solidFill>
              <a:effectLst>
                <a:outerShdw blurRad="38100" dist="38100" dir="2700000" algn="tl">
                  <a:srgbClr val="000000">
                    <a:alpha val="43137"/>
                  </a:srgbClr>
                </a:outerShdw>
              </a:effectLst>
            </a:endParaRPr>
          </a:p>
          <a:p>
            <a:r>
              <a:rPr lang="en-US" sz="2400" dirty="0">
                <a:solidFill>
                  <a:srgbClr val="002060"/>
                </a:solidFill>
                <a:effectLst>
                  <a:outerShdw blurRad="38100" dist="38100" dir="2700000" algn="tl">
                    <a:srgbClr val="000000">
                      <a:alpha val="43137"/>
                    </a:srgbClr>
                  </a:outerShdw>
                </a:effectLst>
              </a:rPr>
              <a:t>Amos 3:3 “</a:t>
            </a:r>
            <a:r>
              <a:rPr lang="en-US" sz="2400" b="1" u="sng" dirty="0">
                <a:solidFill>
                  <a:srgbClr val="002060"/>
                </a:solidFill>
                <a:effectLst>
                  <a:outerShdw blurRad="38100" dist="38100" dir="2700000" algn="tl">
                    <a:srgbClr val="000000">
                      <a:alpha val="43137"/>
                    </a:srgbClr>
                  </a:outerShdw>
                </a:effectLst>
              </a:rPr>
              <a:t>Can two walk together, except they be agreed</a:t>
            </a:r>
            <a:r>
              <a:rPr lang="en-US" sz="2400" dirty="0">
                <a:solidFill>
                  <a:srgbClr val="00206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91224972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BF0E2B-1892-4DC9-9246-1F6AD8D0B746}"/>
              </a:ext>
            </a:extLst>
          </p:cNvPr>
          <p:cNvPicPr>
            <a:picLocks noChangeAspect="1"/>
          </p:cNvPicPr>
          <p:nvPr/>
        </p:nvPicPr>
        <p:blipFill>
          <a:blip r:embed="rId2"/>
          <a:stretch>
            <a:fillRect/>
          </a:stretch>
        </p:blipFill>
        <p:spPr>
          <a:xfrm>
            <a:off x="7706226" y="3836825"/>
            <a:ext cx="4485774" cy="2990516"/>
          </a:xfrm>
          <a:prstGeom prst="rect">
            <a:avLst/>
          </a:prstGeom>
        </p:spPr>
      </p:pic>
      <p:pic>
        <p:nvPicPr>
          <p:cNvPr id="3" name="Picture 2">
            <a:extLst>
              <a:ext uri="{FF2B5EF4-FFF2-40B4-BE49-F238E27FC236}">
                <a16:creationId xmlns:a16="http://schemas.microsoft.com/office/drawing/2014/main" id="{B19310D7-3AAD-450B-9E96-22FC67DF2ECF}"/>
              </a:ext>
            </a:extLst>
          </p:cNvPr>
          <p:cNvPicPr>
            <a:picLocks noChangeAspect="1"/>
          </p:cNvPicPr>
          <p:nvPr/>
        </p:nvPicPr>
        <p:blipFill>
          <a:blip r:embed="rId3"/>
          <a:stretch>
            <a:fillRect/>
          </a:stretch>
        </p:blipFill>
        <p:spPr>
          <a:xfrm>
            <a:off x="8112900" y="30659"/>
            <a:ext cx="3236996" cy="3512177"/>
          </a:xfrm>
          <a:prstGeom prst="rect">
            <a:avLst/>
          </a:prstGeom>
        </p:spPr>
      </p:pic>
      <p:sp>
        <p:nvSpPr>
          <p:cNvPr id="4" name="TextBox 3">
            <a:extLst>
              <a:ext uri="{FF2B5EF4-FFF2-40B4-BE49-F238E27FC236}">
                <a16:creationId xmlns:a16="http://schemas.microsoft.com/office/drawing/2014/main" id="{5F0FC71D-BC4F-48A4-AD58-A064AABEA511}"/>
              </a:ext>
            </a:extLst>
          </p:cNvPr>
          <p:cNvSpPr txBox="1"/>
          <p:nvPr/>
        </p:nvSpPr>
        <p:spPr>
          <a:xfrm>
            <a:off x="0" y="30659"/>
            <a:ext cx="7899987" cy="69249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Bernard MT Condensed" panose="02050806060905020404" pitchFamily="18" charset="0"/>
                <a:ea typeface="+mn-ea"/>
                <a:cs typeface="+mn-cs"/>
              </a:rPr>
              <a:t>Fruits (Signs) of an Infiltrated Protestant Church</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They will stop Protesting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against Rome’s heresies and unbiblical doctrines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 Instead of preaching that Catholicism is the harlot of Revelation 17, churches will focus almost entirely on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God’s love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foundational doctrines will become unimportant or irrelevant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Roman Catholicism will be embraced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nice things will be spoken concerning this institution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Antichrist will no longer be the Papacy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but an individual in the future or in the past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5. The church will become extremely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ecumenical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6. Individuals within these churches that do continue to protest will deemed “divisive”, “crazy”, “radical”, “bigoted” or “angry” and “un-Christlike”.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These individuals will be silenced, phased out, put somewhere where their message will be ineffective, fired or disfellowshipped, untimely death, and/or their reputation will be destroyed</a:t>
            </a:r>
          </a:p>
        </p:txBody>
      </p:sp>
    </p:spTree>
    <p:extLst>
      <p:ext uri="{BB962C8B-B14F-4D97-AF65-F5344CB8AC3E}">
        <p14:creationId xmlns:p14="http://schemas.microsoft.com/office/powerpoint/2010/main" val="206254136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88BB8F-BE23-41E6-9F8D-9C8916DD6491}"/>
              </a:ext>
            </a:extLst>
          </p:cNvPr>
          <p:cNvSpPr/>
          <p:nvPr/>
        </p:nvSpPr>
        <p:spPr>
          <a:xfrm>
            <a:off x="6762382" y="428178"/>
            <a:ext cx="5201380" cy="6001643"/>
          </a:xfrm>
          <a:prstGeom prst="rect">
            <a:avLst/>
          </a:prstGeom>
        </p:spPr>
        <p:txBody>
          <a:bodyPr wrap="square">
            <a:spAutoFit/>
          </a:bodyPr>
          <a:lstStyle/>
          <a:p>
            <a:r>
              <a:rPr lang="en-US" sz="2400" dirty="0">
                <a:latin typeface="Arial, Helvetica, sans-serif"/>
              </a:rPr>
              <a:t>“Luther was as yet but partially converted from the errors of Romanism. But as he compared the Holy Oracles with the papal decrees and constitutions, he was filled with wonder. "I am reading," he wrote, "the decrees of the pontiffs, and . . . </a:t>
            </a:r>
            <a:r>
              <a:rPr lang="en-US" sz="2400" b="1" dirty="0">
                <a:latin typeface="Arial, Helvetica, sans-serif"/>
              </a:rPr>
              <a:t>I do not know whether the pope is antichrist himself, or his apostle, so greatly is Christ misrepresented and crucified in them</a:t>
            </a:r>
            <a:r>
              <a:rPr lang="en-US" sz="2400" dirty="0">
                <a:latin typeface="Arial, Helvetica, sans-serif"/>
              </a:rPr>
              <a:t>.“—</a:t>
            </a:r>
            <a:r>
              <a:rPr lang="en-US" sz="2400" i="1" dirty="0">
                <a:latin typeface="Arial, Helvetica, sans-serif"/>
              </a:rPr>
              <a:t>Ellen White, Great Controversy, p. 139 </a:t>
            </a:r>
            <a:r>
              <a:rPr lang="en-US" sz="2400" dirty="0">
                <a:latin typeface="Arial, Helvetica, sans-serif"/>
              </a:rPr>
              <a:t>quoting from J.H. Merle </a:t>
            </a:r>
            <a:r>
              <a:rPr lang="en-US" sz="2400" dirty="0" err="1">
                <a:latin typeface="Arial, Helvetica, sans-serif"/>
              </a:rPr>
              <a:t>D’Aubigne</a:t>
            </a:r>
            <a:r>
              <a:rPr lang="en-US" sz="2400" dirty="0">
                <a:latin typeface="Arial, Helvetica, sans-serif"/>
              </a:rPr>
              <a:t>, “History of the Reformation of the Sixteenth Century,” b. 5, </a:t>
            </a:r>
            <a:r>
              <a:rPr lang="en-US" sz="2400" dirty="0" err="1">
                <a:latin typeface="Arial, Helvetica, sans-serif"/>
              </a:rPr>
              <a:t>ch.</a:t>
            </a:r>
            <a:r>
              <a:rPr lang="en-US" sz="2400" dirty="0">
                <a:latin typeface="Arial, Helvetica, sans-serif"/>
              </a:rPr>
              <a:t> 1”</a:t>
            </a:r>
            <a:endParaRPr lang="en-US" sz="2400" i="1" dirty="0"/>
          </a:p>
        </p:txBody>
      </p:sp>
      <p:pic>
        <p:nvPicPr>
          <p:cNvPr id="3" name="Picture 2">
            <a:extLst>
              <a:ext uri="{FF2B5EF4-FFF2-40B4-BE49-F238E27FC236}">
                <a16:creationId xmlns:a16="http://schemas.microsoft.com/office/drawing/2014/main" id="{813FB957-7595-4746-8AB2-5414C1B2BFA1}"/>
              </a:ext>
            </a:extLst>
          </p:cNvPr>
          <p:cNvPicPr>
            <a:picLocks noChangeAspect="1"/>
          </p:cNvPicPr>
          <p:nvPr/>
        </p:nvPicPr>
        <p:blipFill>
          <a:blip r:embed="rId2"/>
          <a:stretch>
            <a:fillRect/>
          </a:stretch>
        </p:blipFill>
        <p:spPr>
          <a:xfrm>
            <a:off x="810726" y="0"/>
            <a:ext cx="4980474" cy="5330539"/>
          </a:xfrm>
          <a:prstGeom prst="rect">
            <a:avLst/>
          </a:prstGeom>
        </p:spPr>
      </p:pic>
      <p:sp>
        <p:nvSpPr>
          <p:cNvPr id="4" name="TextBox 3">
            <a:extLst>
              <a:ext uri="{FF2B5EF4-FFF2-40B4-BE49-F238E27FC236}">
                <a16:creationId xmlns:a16="http://schemas.microsoft.com/office/drawing/2014/main" id="{65DA5F9D-D9D5-4E67-B1FF-D98E1300F3EC}"/>
              </a:ext>
            </a:extLst>
          </p:cNvPr>
          <p:cNvSpPr txBox="1"/>
          <p:nvPr/>
        </p:nvSpPr>
        <p:spPr>
          <a:xfrm>
            <a:off x="0" y="5424323"/>
            <a:ext cx="6762382" cy="1200329"/>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Martin Luther (1483-1546) </a:t>
            </a:r>
            <a:r>
              <a:rPr lang="en-US" sz="2400" b="1" dirty="0">
                <a:solidFill>
                  <a:srgbClr val="002060"/>
                </a:solidFill>
                <a:effectLst>
                  <a:outerShdw blurRad="38100" dist="38100" dir="2700000" algn="tl">
                    <a:srgbClr val="000000">
                      <a:alpha val="43137"/>
                    </a:srgbClr>
                  </a:outerShdw>
                </a:effectLst>
              </a:rPr>
              <a:t>In 1517 he nailed his 95 Theses to the door of the Wittenberg Chapel, thus beginning the Protestant Reformation</a:t>
            </a:r>
          </a:p>
        </p:txBody>
      </p:sp>
    </p:spTree>
    <p:extLst>
      <p:ext uri="{BB962C8B-B14F-4D97-AF65-F5344CB8AC3E}">
        <p14:creationId xmlns:p14="http://schemas.microsoft.com/office/powerpoint/2010/main" val="284523217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A14CF8-EE2A-4A73-8A02-F5B14577E5E4}"/>
              </a:ext>
            </a:extLst>
          </p:cNvPr>
          <p:cNvSpPr/>
          <p:nvPr/>
        </p:nvSpPr>
        <p:spPr>
          <a:xfrm>
            <a:off x="515813" y="1351508"/>
            <a:ext cx="5884983" cy="4524315"/>
          </a:xfrm>
          <a:prstGeom prst="rect">
            <a:avLst/>
          </a:prstGeom>
        </p:spPr>
        <p:txBody>
          <a:bodyPr wrap="square">
            <a:spAutoFit/>
          </a:bodyPr>
          <a:lstStyle/>
          <a:p>
            <a:r>
              <a:rPr lang="en-US" sz="2400" dirty="0">
                <a:latin typeface="Arial, Helvetica, sans-serif"/>
              </a:rPr>
              <a:t>With a martyr's faith and courage he wrote: "What is about to happen I know not, nor do I care to know. . . . Let the blow light where it may, I am without fear. Not so much as a leaf falls, without the will of our Father. How much rather will He care for us! It is a light thing to die for the Word, since the Word which was made flesh hath Himself died.”—</a:t>
            </a:r>
            <a:r>
              <a:rPr lang="en-US" sz="2400" i="1" dirty="0">
                <a:latin typeface="Arial, Helvetica, sans-serif"/>
              </a:rPr>
              <a:t>Great Controversy, p. 141 </a:t>
            </a:r>
            <a:r>
              <a:rPr lang="en-US" sz="2400" dirty="0">
                <a:latin typeface="Arial, Helvetica, sans-serif"/>
              </a:rPr>
              <a:t>quoting </a:t>
            </a:r>
            <a:r>
              <a:rPr lang="en-US" sz="2400" dirty="0" err="1">
                <a:latin typeface="Arial, Helvetica, sans-serif"/>
              </a:rPr>
              <a:t>D’Aubigne</a:t>
            </a:r>
            <a:r>
              <a:rPr lang="en-US" sz="2400" dirty="0">
                <a:latin typeface="Arial, Helvetica, sans-serif"/>
              </a:rPr>
              <a:t>, History of the Reformation of the Sixteenth Century, b. 6, </a:t>
            </a:r>
            <a:r>
              <a:rPr lang="en-US" sz="2400" dirty="0" err="1">
                <a:latin typeface="Arial, Helvetica, sans-serif"/>
              </a:rPr>
              <a:t>ch</a:t>
            </a:r>
            <a:r>
              <a:rPr lang="en-US" sz="2400" dirty="0">
                <a:latin typeface="Arial, Helvetica, sans-serif"/>
              </a:rPr>
              <a:t> 9.</a:t>
            </a:r>
            <a:endParaRPr lang="en-US" sz="2400" dirty="0"/>
          </a:p>
        </p:txBody>
      </p:sp>
      <p:pic>
        <p:nvPicPr>
          <p:cNvPr id="3" name="Picture 2">
            <a:extLst>
              <a:ext uri="{FF2B5EF4-FFF2-40B4-BE49-F238E27FC236}">
                <a16:creationId xmlns:a16="http://schemas.microsoft.com/office/drawing/2014/main" id="{08F32F45-BF4F-4935-BE2E-64557F26E023}"/>
              </a:ext>
            </a:extLst>
          </p:cNvPr>
          <p:cNvPicPr>
            <a:picLocks noChangeAspect="1"/>
          </p:cNvPicPr>
          <p:nvPr/>
        </p:nvPicPr>
        <p:blipFill rotWithShape="1">
          <a:blip r:embed="rId2"/>
          <a:srcRect l="28461" r="10000"/>
          <a:stretch/>
        </p:blipFill>
        <p:spPr>
          <a:xfrm>
            <a:off x="6705601" y="827697"/>
            <a:ext cx="4689232" cy="5715000"/>
          </a:xfrm>
          <a:prstGeom prst="rect">
            <a:avLst/>
          </a:prstGeom>
        </p:spPr>
      </p:pic>
    </p:spTree>
    <p:extLst>
      <p:ext uri="{BB962C8B-B14F-4D97-AF65-F5344CB8AC3E}">
        <p14:creationId xmlns:p14="http://schemas.microsoft.com/office/powerpoint/2010/main" val="391745220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290F2-60C3-4074-9D8C-DEBDB89D0E2F}"/>
              </a:ext>
            </a:extLst>
          </p:cNvPr>
          <p:cNvPicPr>
            <a:picLocks noChangeAspect="1"/>
          </p:cNvPicPr>
          <p:nvPr/>
        </p:nvPicPr>
        <p:blipFill rotWithShape="1">
          <a:blip r:embed="rId2"/>
          <a:srcRect b="3396"/>
          <a:stretch/>
        </p:blipFill>
        <p:spPr>
          <a:xfrm>
            <a:off x="0" y="0"/>
            <a:ext cx="12246430" cy="6858000"/>
          </a:xfrm>
          <a:prstGeom prst="rect">
            <a:avLst/>
          </a:prstGeom>
        </p:spPr>
      </p:pic>
      <p:sp>
        <p:nvSpPr>
          <p:cNvPr id="2" name="Title 1">
            <a:extLst>
              <a:ext uri="{FF2B5EF4-FFF2-40B4-BE49-F238E27FC236}">
                <a16:creationId xmlns:a16="http://schemas.microsoft.com/office/drawing/2014/main" id="{2D0E5C54-8D11-4091-957E-69B662FED057}"/>
              </a:ext>
            </a:extLst>
          </p:cNvPr>
          <p:cNvSpPr>
            <a:spLocks noGrp="1"/>
          </p:cNvSpPr>
          <p:nvPr>
            <p:ph type="ctrTitle"/>
          </p:nvPr>
        </p:nvSpPr>
        <p:spPr/>
        <p:txBody>
          <a:bodyPr/>
          <a:lstStyle/>
          <a:p>
            <a:r>
              <a:rPr lang="en-US" dirty="0">
                <a:solidFill>
                  <a:schemeClr val="bg1"/>
                </a:solidFill>
              </a:rPr>
              <a:t>Behind the Door </a:t>
            </a:r>
            <a:r>
              <a:rPr lang="en-US" dirty="0" err="1">
                <a:solidFill>
                  <a:schemeClr val="bg1"/>
                </a:solidFill>
              </a:rPr>
              <a:t>pt</a:t>
            </a:r>
            <a:r>
              <a:rPr lang="en-US" dirty="0">
                <a:solidFill>
                  <a:schemeClr val="bg1"/>
                </a:solidFill>
              </a:rPr>
              <a:t> 17:</a:t>
            </a:r>
          </a:p>
        </p:txBody>
      </p:sp>
      <p:sp>
        <p:nvSpPr>
          <p:cNvPr id="3" name="Subtitle 2">
            <a:extLst>
              <a:ext uri="{FF2B5EF4-FFF2-40B4-BE49-F238E27FC236}">
                <a16:creationId xmlns:a16="http://schemas.microsoft.com/office/drawing/2014/main" id="{F8D27C34-6CB8-42EB-9608-C85A5DD8A4B5}"/>
              </a:ext>
            </a:extLst>
          </p:cNvPr>
          <p:cNvSpPr>
            <a:spLocks noGrp="1"/>
          </p:cNvSpPr>
          <p:nvPr>
            <p:ph type="subTitle" idx="1"/>
          </p:nvPr>
        </p:nvSpPr>
        <p:spPr>
          <a:xfrm>
            <a:off x="1524000" y="3679826"/>
            <a:ext cx="9144000" cy="1655762"/>
          </a:xfrm>
        </p:spPr>
        <p:txBody>
          <a:bodyPr>
            <a:normAutofit/>
          </a:bodyPr>
          <a:lstStyle/>
          <a:p>
            <a:r>
              <a:rPr lang="en-US" sz="4000" dirty="0">
                <a:solidFill>
                  <a:schemeClr val="bg1"/>
                </a:solidFill>
              </a:rPr>
              <a:t>Are the Jesuits in Your Church?</a:t>
            </a:r>
          </a:p>
        </p:txBody>
      </p:sp>
    </p:spTree>
    <p:extLst>
      <p:ext uri="{BB962C8B-B14F-4D97-AF65-F5344CB8AC3E}">
        <p14:creationId xmlns:p14="http://schemas.microsoft.com/office/powerpoint/2010/main" val="63884345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CF18A3-A4D7-4659-A543-8DC96AFA9206}"/>
              </a:ext>
            </a:extLst>
          </p:cNvPr>
          <p:cNvSpPr txBox="1"/>
          <p:nvPr/>
        </p:nvSpPr>
        <p:spPr>
          <a:xfrm>
            <a:off x="4288971" y="93238"/>
            <a:ext cx="7903029" cy="68018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Bernard MT Condensed" panose="02050806060905020404" pitchFamily="18" charset="0"/>
                <a:ea typeface="+mn-ea"/>
                <a:cs typeface="+mn-cs"/>
              </a:rPr>
              <a:t>Fruits (Signs) of an Infiltrated Protestant Church</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 The Word of God or proven inspired </a:t>
            </a:r>
            <a:r>
              <a:rPr lang="en-US" sz="2400" dirty="0">
                <a:solidFill>
                  <a:prstClr val="black"/>
                </a:solidFill>
                <a:latin typeface="Calibri" panose="020F0502020204030204"/>
              </a:rPr>
              <a:t>writings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would no longer be the foundation of faith, but traditions, confusing interpretations, festivities, and pagan holidays would be incorporated into the church dogmas and procedures.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 Scholarly works of modern PhDs and theologians would supersede former church founders, and it would be the modern PhDs and theologians doctrines and theories that would be taught and encouraged in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 Because of the new scholarly movements, former teachings and writings of great founding Protestants would be set aside as “no longer relevant” or incorrect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 The Bible would be questioned and distrusted, claiming to have extensive errors and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not infallible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many criticisms would highly regarded and doubt of the Bible would abound</a:t>
            </a:r>
          </a:p>
        </p:txBody>
      </p:sp>
      <p:pic>
        <p:nvPicPr>
          <p:cNvPr id="4" name="Picture 3">
            <a:extLst>
              <a:ext uri="{FF2B5EF4-FFF2-40B4-BE49-F238E27FC236}">
                <a16:creationId xmlns:a16="http://schemas.microsoft.com/office/drawing/2014/main" id="{76AD273F-1452-46A1-879A-D79D3EE1A939}"/>
              </a:ext>
            </a:extLst>
          </p:cNvPr>
          <p:cNvPicPr>
            <a:picLocks noChangeAspect="1"/>
          </p:cNvPicPr>
          <p:nvPr/>
        </p:nvPicPr>
        <p:blipFill rotWithShape="1">
          <a:blip r:embed="rId2"/>
          <a:srcRect l="30234"/>
          <a:stretch/>
        </p:blipFill>
        <p:spPr>
          <a:xfrm>
            <a:off x="0" y="0"/>
            <a:ext cx="4120052" cy="3543300"/>
          </a:xfrm>
          <a:prstGeom prst="rect">
            <a:avLst/>
          </a:prstGeom>
        </p:spPr>
      </p:pic>
      <p:pic>
        <p:nvPicPr>
          <p:cNvPr id="5" name="Picture 4">
            <a:extLst>
              <a:ext uri="{FF2B5EF4-FFF2-40B4-BE49-F238E27FC236}">
                <a16:creationId xmlns:a16="http://schemas.microsoft.com/office/drawing/2014/main" id="{35082B27-7778-4FF6-80D8-D8D65FE5BC43}"/>
              </a:ext>
            </a:extLst>
          </p:cNvPr>
          <p:cNvPicPr>
            <a:picLocks noChangeAspect="1"/>
          </p:cNvPicPr>
          <p:nvPr/>
        </p:nvPicPr>
        <p:blipFill>
          <a:blip r:embed="rId3"/>
          <a:stretch>
            <a:fillRect/>
          </a:stretch>
        </p:blipFill>
        <p:spPr>
          <a:xfrm>
            <a:off x="1206560" y="1483621"/>
            <a:ext cx="1279652" cy="851807"/>
          </a:xfrm>
          <a:prstGeom prst="rect">
            <a:avLst/>
          </a:prstGeom>
        </p:spPr>
      </p:pic>
      <p:pic>
        <p:nvPicPr>
          <p:cNvPr id="7" name="Picture 6">
            <a:extLst>
              <a:ext uri="{FF2B5EF4-FFF2-40B4-BE49-F238E27FC236}">
                <a16:creationId xmlns:a16="http://schemas.microsoft.com/office/drawing/2014/main" id="{4D9718B5-ACAC-4F11-B73D-ABF46D82BB5C}"/>
              </a:ext>
            </a:extLst>
          </p:cNvPr>
          <p:cNvPicPr>
            <a:picLocks noChangeAspect="1"/>
          </p:cNvPicPr>
          <p:nvPr/>
        </p:nvPicPr>
        <p:blipFill>
          <a:blip r:embed="rId4"/>
          <a:stretch>
            <a:fillRect/>
          </a:stretch>
        </p:blipFill>
        <p:spPr>
          <a:xfrm>
            <a:off x="-44739" y="1931296"/>
            <a:ext cx="1389018" cy="868136"/>
          </a:xfrm>
          <a:prstGeom prst="rect">
            <a:avLst/>
          </a:prstGeom>
        </p:spPr>
      </p:pic>
      <p:sp>
        <p:nvSpPr>
          <p:cNvPr id="8" name="TextBox 7">
            <a:extLst>
              <a:ext uri="{FF2B5EF4-FFF2-40B4-BE49-F238E27FC236}">
                <a16:creationId xmlns:a16="http://schemas.microsoft.com/office/drawing/2014/main" id="{BC03A4B5-03A3-4F7D-B9DA-B5FA46E4BF5D}"/>
              </a:ext>
            </a:extLst>
          </p:cNvPr>
          <p:cNvSpPr txBox="1"/>
          <p:nvPr/>
        </p:nvSpPr>
        <p:spPr>
          <a:xfrm>
            <a:off x="0" y="3749457"/>
            <a:ext cx="3962400" cy="3108543"/>
          </a:xfrm>
          <a:prstGeom prst="rect">
            <a:avLst/>
          </a:prstGeom>
          <a:noFill/>
        </p:spPr>
        <p:txBody>
          <a:bodyPr wrap="square" rtlCol="0">
            <a:spAutoFit/>
          </a:bodyPr>
          <a:lstStyle/>
          <a:p>
            <a:r>
              <a:rPr lang="en-US" sz="2800" b="1" dirty="0"/>
              <a:t>JEDP, Source Criticism, Literary Criticism, Textual Criticism, Multiple Theories/Interpretations simultaneously claimed as valid, Narrative, Reduction, etc.</a:t>
            </a:r>
          </a:p>
        </p:txBody>
      </p:sp>
    </p:spTree>
    <p:extLst>
      <p:ext uri="{BB962C8B-B14F-4D97-AF65-F5344CB8AC3E}">
        <p14:creationId xmlns:p14="http://schemas.microsoft.com/office/powerpoint/2010/main" val="3273561876"/>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7DB542-4C6F-4A44-9053-DB1BF805C470}"/>
              </a:ext>
            </a:extLst>
          </p:cNvPr>
          <p:cNvSpPr/>
          <p:nvPr/>
        </p:nvSpPr>
        <p:spPr>
          <a:xfrm>
            <a:off x="259897" y="129949"/>
            <a:ext cx="6271531" cy="2308324"/>
          </a:xfrm>
          <a:prstGeom prst="rect">
            <a:avLst/>
          </a:prstGeom>
        </p:spPr>
        <p:txBody>
          <a:bodyPr wrap="square">
            <a:spAutoFit/>
          </a:bodyPr>
          <a:lstStyle/>
          <a:p>
            <a:r>
              <a:rPr lang="en-US" sz="2400" dirty="0">
                <a:latin typeface="Arial, Helvetica, sans-serif"/>
              </a:rPr>
              <a:t>“Already I feel greater liberty in my heart; for at last I know that </a:t>
            </a:r>
            <a:r>
              <a:rPr lang="en-US" sz="2400" b="1" u="sng" dirty="0">
                <a:latin typeface="Arial, Helvetica, sans-serif"/>
              </a:rPr>
              <a:t>the pope is antichrist</a:t>
            </a:r>
            <a:r>
              <a:rPr lang="en-US" sz="2400" dirty="0">
                <a:latin typeface="Arial, Helvetica, sans-serif"/>
              </a:rPr>
              <a:t>, </a:t>
            </a:r>
            <a:r>
              <a:rPr lang="en-US" sz="2400" b="1" u="sng" dirty="0">
                <a:latin typeface="Arial, Helvetica, sans-serif"/>
              </a:rPr>
              <a:t>and that his </a:t>
            </a:r>
            <a:r>
              <a:rPr lang="en-US" sz="2000" b="1" u="sng" dirty="0">
                <a:latin typeface="Arial, Helvetica, sans-serif"/>
              </a:rPr>
              <a:t>throne</a:t>
            </a:r>
            <a:r>
              <a:rPr lang="en-US" sz="2400" b="1" u="sng" dirty="0">
                <a:latin typeface="Arial, Helvetica, sans-serif"/>
              </a:rPr>
              <a:t> is that of Satan himself</a:t>
            </a:r>
            <a:r>
              <a:rPr lang="en-US" sz="2400" dirty="0">
                <a:latin typeface="Arial, Helvetica, sans-serif"/>
              </a:rPr>
              <a:t>”—</a:t>
            </a:r>
            <a:r>
              <a:rPr lang="en-US" sz="2400" i="1" dirty="0">
                <a:latin typeface="Arial, Helvetica, sans-serif"/>
              </a:rPr>
              <a:t>Great Controversy, p. 142 </a:t>
            </a:r>
            <a:r>
              <a:rPr lang="en-US" sz="2400" dirty="0">
                <a:latin typeface="Arial, Helvetica, sans-serif"/>
              </a:rPr>
              <a:t>quoting </a:t>
            </a:r>
            <a:r>
              <a:rPr lang="en-US" sz="2400" dirty="0" err="1">
                <a:latin typeface="Arial, Helvetica, sans-serif"/>
              </a:rPr>
              <a:t>D’Aubigne</a:t>
            </a:r>
            <a:r>
              <a:rPr lang="en-US" sz="2400" dirty="0">
                <a:latin typeface="Arial, Helvetica, sans-serif"/>
              </a:rPr>
              <a:t>, History of the Reformation of the Sixteenth Century, b. 6, </a:t>
            </a:r>
            <a:r>
              <a:rPr lang="en-US" sz="2400" dirty="0" err="1">
                <a:latin typeface="Arial, Helvetica, sans-serif"/>
              </a:rPr>
              <a:t>ch.</a:t>
            </a:r>
            <a:r>
              <a:rPr lang="en-US" sz="2400" dirty="0">
                <a:latin typeface="Arial, Helvetica, sans-serif"/>
              </a:rPr>
              <a:t> 9</a:t>
            </a:r>
            <a:endParaRPr lang="en-US" sz="2400" dirty="0"/>
          </a:p>
        </p:txBody>
      </p:sp>
      <p:pic>
        <p:nvPicPr>
          <p:cNvPr id="3" name="Picture 2">
            <a:extLst>
              <a:ext uri="{FF2B5EF4-FFF2-40B4-BE49-F238E27FC236}">
                <a16:creationId xmlns:a16="http://schemas.microsoft.com/office/drawing/2014/main" id="{69950E07-FCD0-4913-AF0B-6491A65B7E8B}"/>
              </a:ext>
            </a:extLst>
          </p:cNvPr>
          <p:cNvPicPr>
            <a:picLocks noChangeAspect="1"/>
          </p:cNvPicPr>
          <p:nvPr/>
        </p:nvPicPr>
        <p:blipFill>
          <a:blip r:embed="rId2"/>
          <a:stretch>
            <a:fillRect/>
          </a:stretch>
        </p:blipFill>
        <p:spPr>
          <a:xfrm>
            <a:off x="259897" y="2655335"/>
            <a:ext cx="6271531" cy="4181021"/>
          </a:xfrm>
          <a:prstGeom prst="rect">
            <a:avLst/>
          </a:prstGeom>
        </p:spPr>
      </p:pic>
      <p:pic>
        <p:nvPicPr>
          <p:cNvPr id="4" name="Picture 3">
            <a:extLst>
              <a:ext uri="{FF2B5EF4-FFF2-40B4-BE49-F238E27FC236}">
                <a16:creationId xmlns:a16="http://schemas.microsoft.com/office/drawing/2014/main" id="{F83528AC-8CDA-4E66-A3F3-416A7468A6C1}"/>
              </a:ext>
            </a:extLst>
          </p:cNvPr>
          <p:cNvPicPr>
            <a:picLocks noChangeAspect="1"/>
          </p:cNvPicPr>
          <p:nvPr/>
        </p:nvPicPr>
        <p:blipFill>
          <a:blip r:embed="rId3"/>
          <a:stretch>
            <a:fillRect/>
          </a:stretch>
        </p:blipFill>
        <p:spPr>
          <a:xfrm>
            <a:off x="6531428" y="0"/>
            <a:ext cx="5715000" cy="2857500"/>
          </a:xfrm>
          <a:prstGeom prst="rect">
            <a:avLst/>
          </a:prstGeom>
        </p:spPr>
      </p:pic>
      <p:pic>
        <p:nvPicPr>
          <p:cNvPr id="5" name="Picture 4">
            <a:extLst>
              <a:ext uri="{FF2B5EF4-FFF2-40B4-BE49-F238E27FC236}">
                <a16:creationId xmlns:a16="http://schemas.microsoft.com/office/drawing/2014/main" id="{62BE9673-9C26-44F3-8E4E-4C76A156A60F}"/>
              </a:ext>
            </a:extLst>
          </p:cNvPr>
          <p:cNvPicPr>
            <a:picLocks noChangeAspect="1"/>
          </p:cNvPicPr>
          <p:nvPr/>
        </p:nvPicPr>
        <p:blipFill>
          <a:blip r:embed="rId4"/>
          <a:stretch>
            <a:fillRect/>
          </a:stretch>
        </p:blipFill>
        <p:spPr>
          <a:xfrm>
            <a:off x="6531428" y="2430623"/>
            <a:ext cx="5633705" cy="4405733"/>
          </a:xfrm>
          <a:prstGeom prst="rect">
            <a:avLst/>
          </a:prstGeom>
        </p:spPr>
      </p:pic>
    </p:spTree>
    <p:extLst>
      <p:ext uri="{BB962C8B-B14F-4D97-AF65-F5344CB8AC3E}">
        <p14:creationId xmlns:p14="http://schemas.microsoft.com/office/powerpoint/2010/main" val="214995034"/>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FFA9E3-4016-4973-983B-D44EF6F8638D}"/>
              </a:ext>
            </a:extLst>
          </p:cNvPr>
          <p:cNvPicPr>
            <a:picLocks noChangeAspect="1"/>
          </p:cNvPicPr>
          <p:nvPr/>
        </p:nvPicPr>
        <p:blipFill>
          <a:blip r:embed="rId2"/>
          <a:stretch>
            <a:fillRect/>
          </a:stretch>
        </p:blipFill>
        <p:spPr>
          <a:xfrm>
            <a:off x="6096000" y="0"/>
            <a:ext cx="5554980" cy="3429000"/>
          </a:xfrm>
          <a:prstGeom prst="rect">
            <a:avLst/>
          </a:prstGeom>
        </p:spPr>
      </p:pic>
      <p:sp>
        <p:nvSpPr>
          <p:cNvPr id="3" name="TextBox 2">
            <a:extLst>
              <a:ext uri="{FF2B5EF4-FFF2-40B4-BE49-F238E27FC236}">
                <a16:creationId xmlns:a16="http://schemas.microsoft.com/office/drawing/2014/main" id="{4B0ADA68-E1F0-46DF-8296-0061B0B1A9B0}"/>
              </a:ext>
            </a:extLst>
          </p:cNvPr>
          <p:cNvSpPr txBox="1"/>
          <p:nvPr/>
        </p:nvSpPr>
        <p:spPr>
          <a:xfrm>
            <a:off x="375139" y="1480039"/>
            <a:ext cx="5228492" cy="4524315"/>
          </a:xfrm>
          <a:prstGeom prst="rect">
            <a:avLst/>
          </a:prstGeom>
          <a:noFill/>
        </p:spPr>
        <p:txBody>
          <a:bodyPr wrap="square" rtlCol="0">
            <a:spAutoFit/>
          </a:bodyPr>
          <a:lstStyle/>
          <a:p>
            <a:r>
              <a:rPr lang="en-US" sz="2400" dirty="0">
                <a:solidFill>
                  <a:schemeClr val="bg1"/>
                </a:solidFill>
              </a:rPr>
              <a:t>“This fall in Augsburg, Germany Catholics and Lutherans will </a:t>
            </a:r>
            <a:r>
              <a:rPr lang="en-US" sz="2400" b="1" u="sng" dirty="0">
                <a:solidFill>
                  <a:schemeClr val="bg1"/>
                </a:solidFill>
              </a:rPr>
              <a:t>officially declare their differences resolved</a:t>
            </a:r>
            <a:r>
              <a:rPr lang="en-US" sz="2400" dirty="0">
                <a:solidFill>
                  <a:schemeClr val="bg1"/>
                </a:solidFill>
              </a:rPr>
              <a:t>. The two churches will abandon the anathemas they hurled at one another in the 1500s. The signing of their joint-declaration together will take place on October 31, 1999, the anniversary of the day Luther nailed his 95 Theses to the door of Wittenberg Cathedral.”—</a:t>
            </a:r>
            <a:r>
              <a:rPr lang="en-US" sz="2400" i="1" dirty="0">
                <a:solidFill>
                  <a:schemeClr val="bg1"/>
                </a:solidFill>
              </a:rPr>
              <a:t>The National Catholic Reporter, Sept. 10, 1999</a:t>
            </a:r>
          </a:p>
        </p:txBody>
      </p:sp>
      <p:sp>
        <p:nvSpPr>
          <p:cNvPr id="4" name="TextBox 3">
            <a:extLst>
              <a:ext uri="{FF2B5EF4-FFF2-40B4-BE49-F238E27FC236}">
                <a16:creationId xmlns:a16="http://schemas.microsoft.com/office/drawing/2014/main" id="{EFEF00E7-6FBA-4CCA-A0D3-680A096C3E0E}"/>
              </a:ext>
            </a:extLst>
          </p:cNvPr>
          <p:cNvSpPr txBox="1"/>
          <p:nvPr/>
        </p:nvSpPr>
        <p:spPr>
          <a:xfrm>
            <a:off x="234462" y="328246"/>
            <a:ext cx="5369169" cy="1077218"/>
          </a:xfrm>
          <a:prstGeom prst="rect">
            <a:avLst/>
          </a:prstGeom>
          <a:noFill/>
        </p:spPr>
        <p:txBody>
          <a:bodyPr wrap="square" rtlCol="0">
            <a:spAutoFit/>
          </a:bodyPr>
          <a:lstStyle/>
          <a:p>
            <a:pPr algn="ctr"/>
            <a:r>
              <a:rPr lang="en-US" sz="3200" dirty="0">
                <a:solidFill>
                  <a:srgbClr val="FFC000"/>
                </a:solidFill>
                <a:latin typeface="Aharoni" panose="02010803020104030203" pitchFamily="2" charset="-79"/>
                <a:cs typeface="Aharoni" panose="02010803020104030203" pitchFamily="2" charset="-79"/>
              </a:rPr>
              <a:t>What Would Luther Think???</a:t>
            </a:r>
          </a:p>
        </p:txBody>
      </p:sp>
      <p:sp>
        <p:nvSpPr>
          <p:cNvPr id="5" name="TextBox 4">
            <a:extLst>
              <a:ext uri="{FF2B5EF4-FFF2-40B4-BE49-F238E27FC236}">
                <a16:creationId xmlns:a16="http://schemas.microsoft.com/office/drawing/2014/main" id="{7FB39AB3-E79B-49B9-9B65-FEE31753AA90}"/>
              </a:ext>
            </a:extLst>
          </p:cNvPr>
          <p:cNvSpPr txBox="1"/>
          <p:nvPr/>
        </p:nvSpPr>
        <p:spPr>
          <a:xfrm>
            <a:off x="6096000" y="4056185"/>
            <a:ext cx="5228492" cy="2062103"/>
          </a:xfrm>
          <a:prstGeom prst="rect">
            <a:avLst/>
          </a:prstGeom>
          <a:noFill/>
        </p:spPr>
        <p:txBody>
          <a:bodyPr wrap="square" rtlCol="0">
            <a:spAutoFit/>
          </a:bodyPr>
          <a:lstStyle/>
          <a:p>
            <a:r>
              <a:rPr lang="en-US" sz="3200" b="1" dirty="0">
                <a:solidFill>
                  <a:srgbClr val="FF0000"/>
                </a:solidFill>
                <a:effectLst>
                  <a:outerShdw blurRad="38100" dist="38100" dir="2700000" algn="tl">
                    <a:srgbClr val="000000">
                      <a:alpha val="43137"/>
                    </a:srgbClr>
                  </a:outerShdw>
                </a:effectLst>
                <a:latin typeface="Abadi Extra Light" panose="020B0204020104020204" pitchFamily="34" charset="0"/>
              </a:rPr>
              <a:t>Does this Statement match Dr. Alberto Rivera’s claim that all mainstream Protestant churches have been infiltrated???</a:t>
            </a:r>
          </a:p>
        </p:txBody>
      </p:sp>
    </p:spTree>
    <p:extLst>
      <p:ext uri="{BB962C8B-B14F-4D97-AF65-F5344CB8AC3E}">
        <p14:creationId xmlns:p14="http://schemas.microsoft.com/office/powerpoint/2010/main" val="2066599849"/>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B75D1E-3D8C-4E9B-BDA0-47579F8A27D8}"/>
              </a:ext>
            </a:extLst>
          </p:cNvPr>
          <p:cNvSpPr txBox="1"/>
          <p:nvPr/>
        </p:nvSpPr>
        <p:spPr>
          <a:xfrm>
            <a:off x="219181" y="1343568"/>
            <a:ext cx="5580185" cy="3108543"/>
          </a:xfrm>
          <a:prstGeom prst="rect">
            <a:avLst/>
          </a:prstGeom>
          <a:noFill/>
        </p:spPr>
        <p:txBody>
          <a:bodyPr wrap="square" rtlCol="0">
            <a:spAutoFit/>
          </a:bodyPr>
          <a:lstStyle/>
          <a:p>
            <a:r>
              <a:rPr lang="en-US" sz="2800" dirty="0">
                <a:solidFill>
                  <a:schemeClr val="bg1"/>
                </a:solidFill>
              </a:rPr>
              <a:t>“The Vatican said it welcomed the statement by Lutherans that the sixteenth century condemnations of Roman Catholicism by Protestant Reformers </a:t>
            </a:r>
            <a:r>
              <a:rPr lang="en-US" sz="2800" b="1" u="sng" dirty="0">
                <a:solidFill>
                  <a:schemeClr val="bg1"/>
                </a:solidFill>
              </a:rPr>
              <a:t>no longer applies </a:t>
            </a:r>
            <a:r>
              <a:rPr lang="en-US" sz="2800" dirty="0">
                <a:solidFill>
                  <a:schemeClr val="bg1"/>
                </a:solidFill>
              </a:rPr>
              <a:t>”—</a:t>
            </a:r>
            <a:r>
              <a:rPr lang="en-US" sz="2800" i="1" dirty="0">
                <a:solidFill>
                  <a:schemeClr val="bg1"/>
                </a:solidFill>
              </a:rPr>
              <a:t>The National Catholic Reporter, Jul. 17, 1998</a:t>
            </a:r>
          </a:p>
        </p:txBody>
      </p:sp>
      <p:pic>
        <p:nvPicPr>
          <p:cNvPr id="3" name="Picture 2">
            <a:extLst>
              <a:ext uri="{FF2B5EF4-FFF2-40B4-BE49-F238E27FC236}">
                <a16:creationId xmlns:a16="http://schemas.microsoft.com/office/drawing/2014/main" id="{054C4970-D755-4B35-851E-736B0C4A64F3}"/>
              </a:ext>
            </a:extLst>
          </p:cNvPr>
          <p:cNvPicPr>
            <a:picLocks noChangeAspect="1"/>
          </p:cNvPicPr>
          <p:nvPr/>
        </p:nvPicPr>
        <p:blipFill>
          <a:blip r:embed="rId2"/>
          <a:stretch>
            <a:fillRect/>
          </a:stretch>
        </p:blipFill>
        <p:spPr>
          <a:xfrm>
            <a:off x="6284096" y="3803826"/>
            <a:ext cx="5415535" cy="3032701"/>
          </a:xfrm>
          <a:prstGeom prst="rect">
            <a:avLst/>
          </a:prstGeom>
        </p:spPr>
      </p:pic>
      <p:sp>
        <p:nvSpPr>
          <p:cNvPr id="4" name="TextBox 3">
            <a:extLst>
              <a:ext uri="{FF2B5EF4-FFF2-40B4-BE49-F238E27FC236}">
                <a16:creationId xmlns:a16="http://schemas.microsoft.com/office/drawing/2014/main" id="{3FDE38C7-4860-4C44-88E0-34D44F688B95}"/>
              </a:ext>
            </a:extLst>
          </p:cNvPr>
          <p:cNvSpPr txBox="1"/>
          <p:nvPr/>
        </p:nvSpPr>
        <p:spPr>
          <a:xfrm>
            <a:off x="95250" y="266350"/>
            <a:ext cx="6000750" cy="954107"/>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Today the Vatican is fighting a new type of Crusade: It’s Called “Ecumenism”</a:t>
            </a:r>
          </a:p>
        </p:txBody>
      </p:sp>
      <p:pic>
        <p:nvPicPr>
          <p:cNvPr id="5" name="Picture 4">
            <a:extLst>
              <a:ext uri="{FF2B5EF4-FFF2-40B4-BE49-F238E27FC236}">
                <a16:creationId xmlns:a16="http://schemas.microsoft.com/office/drawing/2014/main" id="{19B5E959-4DD0-4F06-840A-AC8BE13CF53B}"/>
              </a:ext>
            </a:extLst>
          </p:cNvPr>
          <p:cNvPicPr>
            <a:picLocks noChangeAspect="1"/>
          </p:cNvPicPr>
          <p:nvPr/>
        </p:nvPicPr>
        <p:blipFill rotWithShape="1">
          <a:blip r:embed="rId3"/>
          <a:srcRect b="26313"/>
          <a:stretch/>
        </p:blipFill>
        <p:spPr>
          <a:xfrm>
            <a:off x="703909" y="4734574"/>
            <a:ext cx="4610727" cy="2123426"/>
          </a:xfrm>
          <a:prstGeom prst="rect">
            <a:avLst/>
          </a:prstGeom>
        </p:spPr>
      </p:pic>
      <p:pic>
        <p:nvPicPr>
          <p:cNvPr id="6" name="Picture 5">
            <a:extLst>
              <a:ext uri="{FF2B5EF4-FFF2-40B4-BE49-F238E27FC236}">
                <a16:creationId xmlns:a16="http://schemas.microsoft.com/office/drawing/2014/main" id="{7EC07CE9-9E08-40E7-B3B9-2AAA7B44C68C}"/>
              </a:ext>
            </a:extLst>
          </p:cNvPr>
          <p:cNvPicPr>
            <a:picLocks noChangeAspect="1"/>
          </p:cNvPicPr>
          <p:nvPr/>
        </p:nvPicPr>
        <p:blipFill>
          <a:blip r:embed="rId4"/>
          <a:stretch>
            <a:fillRect/>
          </a:stretch>
        </p:blipFill>
        <p:spPr>
          <a:xfrm>
            <a:off x="5972069" y="0"/>
            <a:ext cx="6000750" cy="3810000"/>
          </a:xfrm>
          <a:prstGeom prst="rect">
            <a:avLst/>
          </a:prstGeom>
        </p:spPr>
      </p:pic>
    </p:spTree>
    <p:extLst>
      <p:ext uri="{BB962C8B-B14F-4D97-AF65-F5344CB8AC3E}">
        <p14:creationId xmlns:p14="http://schemas.microsoft.com/office/powerpoint/2010/main" val="374536438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B2225-A09C-4486-B565-04F1E9C4A984}"/>
              </a:ext>
            </a:extLst>
          </p:cNvPr>
          <p:cNvPicPr>
            <a:picLocks noChangeAspect="1"/>
          </p:cNvPicPr>
          <p:nvPr/>
        </p:nvPicPr>
        <p:blipFill rotWithShape="1">
          <a:blip r:embed="rId2"/>
          <a:srcRect t="-1" b="11408"/>
          <a:stretch/>
        </p:blipFill>
        <p:spPr>
          <a:xfrm>
            <a:off x="-1" y="-2"/>
            <a:ext cx="12191999" cy="6858001"/>
          </a:xfrm>
          <a:prstGeom prst="rect">
            <a:avLst/>
          </a:prstGeom>
        </p:spPr>
      </p:pic>
      <p:sp>
        <p:nvSpPr>
          <p:cNvPr id="4" name="Rectangle 3">
            <a:extLst>
              <a:ext uri="{FF2B5EF4-FFF2-40B4-BE49-F238E27FC236}">
                <a16:creationId xmlns:a16="http://schemas.microsoft.com/office/drawing/2014/main" id="{AFDEAB1C-4F7E-4E4A-9BC7-29AC4584B2E3}"/>
              </a:ext>
            </a:extLst>
          </p:cNvPr>
          <p:cNvSpPr/>
          <p:nvPr/>
        </p:nvSpPr>
        <p:spPr>
          <a:xfrm>
            <a:off x="195943" y="217714"/>
            <a:ext cx="3526971" cy="2699657"/>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003E77F-A08B-438C-AE29-4B92B5204288}"/>
              </a:ext>
            </a:extLst>
          </p:cNvPr>
          <p:cNvSpPr txBox="1"/>
          <p:nvPr/>
        </p:nvSpPr>
        <p:spPr>
          <a:xfrm>
            <a:off x="195942" y="261257"/>
            <a:ext cx="3570515" cy="2677656"/>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rPr>
              <a:t>Protestantism has changed, not the Bible or it’s prophecies concerning the Antichrist as the Papacy in Daniel 7, 8, 9, 11, 2 Thessalonians 2, and  Revelation 13, 17, 18</a:t>
            </a:r>
          </a:p>
        </p:txBody>
      </p:sp>
    </p:spTree>
    <p:extLst>
      <p:ext uri="{BB962C8B-B14F-4D97-AF65-F5344CB8AC3E}">
        <p14:creationId xmlns:p14="http://schemas.microsoft.com/office/powerpoint/2010/main" val="1830592730"/>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E58667-D181-4855-A4AA-F0414D95F411}"/>
              </a:ext>
            </a:extLst>
          </p:cNvPr>
          <p:cNvSpPr txBox="1"/>
          <p:nvPr/>
        </p:nvSpPr>
        <p:spPr>
          <a:xfrm>
            <a:off x="206828" y="4297333"/>
            <a:ext cx="11778343" cy="2308324"/>
          </a:xfrm>
          <a:prstGeom prst="rect">
            <a:avLst/>
          </a:prstGeom>
          <a:noFill/>
        </p:spPr>
        <p:txBody>
          <a:bodyPr wrap="square" rtlCol="0">
            <a:spAutoFit/>
          </a:bodyPr>
          <a:lstStyle/>
          <a:p>
            <a:r>
              <a:rPr lang="en-US" sz="2400" dirty="0"/>
              <a:t>“On October 31, 1999, Reformation Sunday, official representatives of the Roman Catholic Church and the churches of the Lutheran World Federation signed a joint-declaration on the doctrine of justification in Augsburg, Germany. That historic occasion means that the first step has been taken toward unity and faith and worship between Lutherans and Catholics to heal the rift that has existed between them since the 16</a:t>
            </a:r>
            <a:r>
              <a:rPr lang="en-US" sz="2400" baseline="30000" dirty="0"/>
              <a:t>th</a:t>
            </a:r>
            <a:r>
              <a:rPr lang="en-US" sz="2400" dirty="0"/>
              <a:t> century”—</a:t>
            </a:r>
            <a:r>
              <a:rPr lang="en-US" sz="2400" i="1" dirty="0"/>
              <a:t>The National Catholic Reporter, Feb. 19, 2000</a:t>
            </a:r>
            <a:endParaRPr lang="en-US" sz="2400" dirty="0"/>
          </a:p>
        </p:txBody>
      </p:sp>
      <p:pic>
        <p:nvPicPr>
          <p:cNvPr id="3" name="Picture 2">
            <a:extLst>
              <a:ext uri="{FF2B5EF4-FFF2-40B4-BE49-F238E27FC236}">
                <a16:creationId xmlns:a16="http://schemas.microsoft.com/office/drawing/2014/main" id="{C277C125-37C8-4078-8AB8-D4EE05A47FE6}"/>
              </a:ext>
            </a:extLst>
          </p:cNvPr>
          <p:cNvPicPr>
            <a:picLocks noChangeAspect="1"/>
          </p:cNvPicPr>
          <p:nvPr/>
        </p:nvPicPr>
        <p:blipFill rotWithShape="1">
          <a:blip r:embed="rId2"/>
          <a:srcRect l="3874" r="6089"/>
          <a:stretch/>
        </p:blipFill>
        <p:spPr>
          <a:xfrm>
            <a:off x="6076100" y="0"/>
            <a:ext cx="6115900" cy="4184295"/>
          </a:xfrm>
          <a:prstGeom prst="rect">
            <a:avLst/>
          </a:prstGeom>
        </p:spPr>
      </p:pic>
      <p:pic>
        <p:nvPicPr>
          <p:cNvPr id="4" name="Picture 3">
            <a:extLst>
              <a:ext uri="{FF2B5EF4-FFF2-40B4-BE49-F238E27FC236}">
                <a16:creationId xmlns:a16="http://schemas.microsoft.com/office/drawing/2014/main" id="{7A2CD101-274F-4208-A963-A4CE862D53C6}"/>
              </a:ext>
            </a:extLst>
          </p:cNvPr>
          <p:cNvPicPr>
            <a:picLocks noChangeAspect="1"/>
          </p:cNvPicPr>
          <p:nvPr/>
        </p:nvPicPr>
        <p:blipFill>
          <a:blip r:embed="rId3"/>
          <a:stretch>
            <a:fillRect/>
          </a:stretch>
        </p:blipFill>
        <p:spPr>
          <a:xfrm>
            <a:off x="0" y="0"/>
            <a:ext cx="6115900" cy="4184295"/>
          </a:xfrm>
          <a:prstGeom prst="rect">
            <a:avLst/>
          </a:prstGeom>
        </p:spPr>
      </p:pic>
    </p:spTree>
    <p:extLst>
      <p:ext uri="{BB962C8B-B14F-4D97-AF65-F5344CB8AC3E}">
        <p14:creationId xmlns:p14="http://schemas.microsoft.com/office/powerpoint/2010/main" val="3195390686"/>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433D1A-F030-4E21-81B4-19469BD39187}"/>
              </a:ext>
            </a:extLst>
          </p:cNvPr>
          <p:cNvPicPr>
            <a:picLocks noChangeAspect="1"/>
          </p:cNvPicPr>
          <p:nvPr/>
        </p:nvPicPr>
        <p:blipFill>
          <a:blip r:embed="rId2"/>
          <a:stretch>
            <a:fillRect/>
          </a:stretch>
        </p:blipFill>
        <p:spPr>
          <a:xfrm>
            <a:off x="2026784" y="487816"/>
            <a:ext cx="8138432" cy="2156198"/>
          </a:xfrm>
          <a:prstGeom prst="rect">
            <a:avLst/>
          </a:prstGeom>
        </p:spPr>
      </p:pic>
      <p:pic>
        <p:nvPicPr>
          <p:cNvPr id="3" name="Picture 2">
            <a:extLst>
              <a:ext uri="{FF2B5EF4-FFF2-40B4-BE49-F238E27FC236}">
                <a16:creationId xmlns:a16="http://schemas.microsoft.com/office/drawing/2014/main" id="{8A9B666E-53D4-465F-A489-83F608EBC465}"/>
              </a:ext>
            </a:extLst>
          </p:cNvPr>
          <p:cNvPicPr>
            <a:picLocks noChangeAspect="1"/>
          </p:cNvPicPr>
          <p:nvPr/>
        </p:nvPicPr>
        <p:blipFill>
          <a:blip r:embed="rId3"/>
          <a:stretch>
            <a:fillRect/>
          </a:stretch>
        </p:blipFill>
        <p:spPr>
          <a:xfrm>
            <a:off x="805543" y="3082698"/>
            <a:ext cx="4572000" cy="3429000"/>
          </a:xfrm>
          <a:prstGeom prst="rect">
            <a:avLst/>
          </a:prstGeom>
        </p:spPr>
      </p:pic>
      <p:sp>
        <p:nvSpPr>
          <p:cNvPr id="4" name="TextBox 3">
            <a:extLst>
              <a:ext uri="{FF2B5EF4-FFF2-40B4-BE49-F238E27FC236}">
                <a16:creationId xmlns:a16="http://schemas.microsoft.com/office/drawing/2014/main" id="{43984770-47AE-4A02-BC00-CF6CA5AB39A6}"/>
              </a:ext>
            </a:extLst>
          </p:cNvPr>
          <p:cNvSpPr txBox="1"/>
          <p:nvPr/>
        </p:nvSpPr>
        <p:spPr>
          <a:xfrm>
            <a:off x="5673970" y="3429000"/>
            <a:ext cx="6189784" cy="3108543"/>
          </a:xfrm>
          <a:prstGeom prst="rect">
            <a:avLst/>
          </a:prstGeom>
          <a:noFill/>
        </p:spPr>
        <p:txBody>
          <a:bodyPr wrap="square" rtlCol="0">
            <a:spAutoFit/>
          </a:bodyPr>
          <a:lstStyle/>
          <a:p>
            <a:r>
              <a:rPr lang="en-US" sz="2800" b="1" dirty="0">
                <a:solidFill>
                  <a:srgbClr val="FF0000"/>
                </a:solidFill>
              </a:rPr>
              <a:t>Does a Protestant Church claiming that the Reformation is irrelevant line up with Dr. Rivera’s Claims that the mainstream churches are being controlled by the Jesuits? If you see things like this in your church, what does that tell you???</a:t>
            </a:r>
          </a:p>
        </p:txBody>
      </p:sp>
    </p:spTree>
    <p:extLst>
      <p:ext uri="{BB962C8B-B14F-4D97-AF65-F5344CB8AC3E}">
        <p14:creationId xmlns:p14="http://schemas.microsoft.com/office/powerpoint/2010/main" val="311411733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in a room&#10;&#10;Description generated with very high confidence">
            <a:extLst>
              <a:ext uri="{FF2B5EF4-FFF2-40B4-BE49-F238E27FC236}">
                <a16:creationId xmlns:a16="http://schemas.microsoft.com/office/drawing/2014/main" id="{31DB9A7D-CFDC-4974-9905-E35B9B4DBCCC}"/>
              </a:ext>
            </a:extLst>
          </p:cNvPr>
          <p:cNvPicPr>
            <a:picLocks noChangeAspect="1"/>
          </p:cNvPicPr>
          <p:nvPr/>
        </p:nvPicPr>
        <p:blipFill rotWithShape="1">
          <a:blip r:embed="rId2"/>
          <a:srcRect t="10971" r="-1" b="1210"/>
          <a:stretch/>
        </p:blipFill>
        <p:spPr>
          <a:xfrm>
            <a:off x="5419264" y="3265080"/>
            <a:ext cx="6129269" cy="3592925"/>
          </a:xfrm>
          <a:prstGeom prst="rect">
            <a:avLst/>
          </a:prstGeom>
        </p:spPr>
      </p:pic>
      <p:pic>
        <p:nvPicPr>
          <p:cNvPr id="2" name="Picture 1" descr="A picture containing person, table, man, indoor&#10;&#10;Description generated with very high confidence">
            <a:extLst>
              <a:ext uri="{FF2B5EF4-FFF2-40B4-BE49-F238E27FC236}">
                <a16:creationId xmlns:a16="http://schemas.microsoft.com/office/drawing/2014/main" id="{1A6EC573-069D-41D1-B7A3-0F6D9F7F78C7}"/>
              </a:ext>
            </a:extLst>
          </p:cNvPr>
          <p:cNvPicPr>
            <a:picLocks noChangeAspect="1"/>
          </p:cNvPicPr>
          <p:nvPr/>
        </p:nvPicPr>
        <p:blipFill rotWithShape="1">
          <a:blip r:embed="rId3"/>
          <a:srcRect l="1467" r="-2" b="-2"/>
          <a:stretch/>
        </p:blipFill>
        <p:spPr>
          <a:xfrm>
            <a:off x="643467" y="-5"/>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8" name="Rectangle 7">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30C7F59-77B3-4255-8AEB-330F5C8144D8}"/>
              </a:ext>
            </a:extLst>
          </p:cNvPr>
          <p:cNvPicPr>
            <a:picLocks noChangeAspect="1"/>
          </p:cNvPicPr>
          <p:nvPr/>
        </p:nvPicPr>
        <p:blipFill rotWithShape="1">
          <a:blip r:embed="rId4"/>
          <a:srcRect t="10171"/>
          <a:stretch/>
        </p:blipFill>
        <p:spPr>
          <a:xfrm>
            <a:off x="643467" y="4080063"/>
            <a:ext cx="4614930" cy="2777937"/>
          </a:xfrm>
          <a:prstGeom prst="rect">
            <a:avLst/>
          </a:prstGeom>
        </p:spPr>
      </p:pic>
      <p:pic>
        <p:nvPicPr>
          <p:cNvPr id="7" name="Picture 6">
            <a:extLst>
              <a:ext uri="{FF2B5EF4-FFF2-40B4-BE49-F238E27FC236}">
                <a16:creationId xmlns:a16="http://schemas.microsoft.com/office/drawing/2014/main" id="{534F42B3-C218-4970-9A30-66295044FB01}"/>
              </a:ext>
            </a:extLst>
          </p:cNvPr>
          <p:cNvPicPr>
            <a:picLocks noChangeAspect="1"/>
          </p:cNvPicPr>
          <p:nvPr/>
        </p:nvPicPr>
        <p:blipFill>
          <a:blip r:embed="rId5"/>
          <a:stretch>
            <a:fillRect/>
          </a:stretch>
        </p:blipFill>
        <p:spPr>
          <a:xfrm>
            <a:off x="6887045" y="149465"/>
            <a:ext cx="5084821" cy="2966146"/>
          </a:xfrm>
          <a:prstGeom prst="rect">
            <a:avLst/>
          </a:prstGeom>
        </p:spPr>
      </p:pic>
    </p:spTree>
    <p:extLst>
      <p:ext uri="{BB962C8B-B14F-4D97-AF65-F5344CB8AC3E}">
        <p14:creationId xmlns:p14="http://schemas.microsoft.com/office/powerpoint/2010/main" val="2203757878"/>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419B7-1A65-41B7-9A4D-CB1461572FCC}"/>
              </a:ext>
            </a:extLst>
          </p:cNvPr>
          <p:cNvPicPr>
            <a:picLocks noChangeAspect="1"/>
          </p:cNvPicPr>
          <p:nvPr/>
        </p:nvPicPr>
        <p:blipFill rotWithShape="1">
          <a:blip r:embed="rId2"/>
          <a:srcRect t="25559" b="7862"/>
          <a:stretch/>
        </p:blipFill>
        <p:spPr>
          <a:xfrm>
            <a:off x="1140984" y="1680896"/>
            <a:ext cx="9910031" cy="5177104"/>
          </a:xfrm>
          <a:prstGeom prst="rect">
            <a:avLst/>
          </a:prstGeom>
        </p:spPr>
      </p:pic>
      <p:sp>
        <p:nvSpPr>
          <p:cNvPr id="3" name="TextBox 2">
            <a:extLst>
              <a:ext uri="{FF2B5EF4-FFF2-40B4-BE49-F238E27FC236}">
                <a16:creationId xmlns:a16="http://schemas.microsoft.com/office/drawing/2014/main" id="{ADB3E238-AB47-4C75-B6A4-323A72F0C218}"/>
              </a:ext>
            </a:extLst>
          </p:cNvPr>
          <p:cNvSpPr txBox="1"/>
          <p:nvPr/>
        </p:nvSpPr>
        <p:spPr>
          <a:xfrm>
            <a:off x="54769" y="0"/>
            <a:ext cx="11941288" cy="1569660"/>
          </a:xfrm>
          <a:prstGeom prst="rect">
            <a:avLst/>
          </a:prstGeom>
          <a:noFill/>
        </p:spPr>
        <p:txBody>
          <a:bodyPr wrap="square" rtlCol="0">
            <a:spAutoFit/>
          </a:bodyPr>
          <a:lstStyle/>
          <a:p>
            <a:r>
              <a:rPr lang="en-US" sz="3200" b="1" dirty="0">
                <a:solidFill>
                  <a:srgbClr val="C0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If the Reformation is irrelevant and does not deserve our attention, did Jan Huss,  William Tyndale, John Wycliffe, </a:t>
            </a:r>
            <a:r>
              <a:rPr lang="en-US" sz="3200" b="1" dirty="0" err="1">
                <a:solidFill>
                  <a:srgbClr val="C0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Berquin</a:t>
            </a:r>
            <a:r>
              <a:rPr lang="en-US" sz="3200" b="1" dirty="0">
                <a:solidFill>
                  <a:srgbClr val="C0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 Cranmer, and countless millions of others die in vain???</a:t>
            </a:r>
          </a:p>
        </p:txBody>
      </p:sp>
    </p:spTree>
    <p:extLst>
      <p:ext uri="{BB962C8B-B14F-4D97-AF65-F5344CB8AC3E}">
        <p14:creationId xmlns:p14="http://schemas.microsoft.com/office/powerpoint/2010/main" val="3193527872"/>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058F2D-CDDD-48BE-BD66-7FF0964616E7}"/>
              </a:ext>
            </a:extLst>
          </p:cNvPr>
          <p:cNvPicPr>
            <a:picLocks noChangeAspect="1"/>
          </p:cNvPicPr>
          <p:nvPr/>
        </p:nvPicPr>
        <p:blipFill>
          <a:blip r:embed="rId2"/>
          <a:stretch>
            <a:fillRect/>
          </a:stretch>
        </p:blipFill>
        <p:spPr>
          <a:xfrm>
            <a:off x="391886" y="372835"/>
            <a:ext cx="4889864" cy="3056165"/>
          </a:xfrm>
          <a:prstGeom prst="rect">
            <a:avLst/>
          </a:prstGeom>
        </p:spPr>
      </p:pic>
      <p:pic>
        <p:nvPicPr>
          <p:cNvPr id="3" name="Picture 2">
            <a:extLst>
              <a:ext uri="{FF2B5EF4-FFF2-40B4-BE49-F238E27FC236}">
                <a16:creationId xmlns:a16="http://schemas.microsoft.com/office/drawing/2014/main" id="{EC90F5AA-7775-442D-B1BD-93C075BC3AF2}"/>
              </a:ext>
            </a:extLst>
          </p:cNvPr>
          <p:cNvPicPr>
            <a:picLocks noChangeAspect="1"/>
          </p:cNvPicPr>
          <p:nvPr/>
        </p:nvPicPr>
        <p:blipFill rotWithShape="1">
          <a:blip r:embed="rId3"/>
          <a:srcRect b="24062"/>
          <a:stretch/>
        </p:blipFill>
        <p:spPr>
          <a:xfrm>
            <a:off x="5757370" y="0"/>
            <a:ext cx="6042744" cy="3056165"/>
          </a:xfrm>
          <a:prstGeom prst="rect">
            <a:avLst/>
          </a:prstGeom>
        </p:spPr>
      </p:pic>
      <p:pic>
        <p:nvPicPr>
          <p:cNvPr id="4" name="Picture 3">
            <a:extLst>
              <a:ext uri="{FF2B5EF4-FFF2-40B4-BE49-F238E27FC236}">
                <a16:creationId xmlns:a16="http://schemas.microsoft.com/office/drawing/2014/main" id="{FE327183-BA6F-4A8F-B82A-0B93D80EBC0B}"/>
              </a:ext>
            </a:extLst>
          </p:cNvPr>
          <p:cNvPicPr>
            <a:picLocks noChangeAspect="1"/>
          </p:cNvPicPr>
          <p:nvPr/>
        </p:nvPicPr>
        <p:blipFill>
          <a:blip r:embed="rId4"/>
          <a:stretch>
            <a:fillRect/>
          </a:stretch>
        </p:blipFill>
        <p:spPr>
          <a:xfrm>
            <a:off x="350309" y="3614881"/>
            <a:ext cx="5407061" cy="3056165"/>
          </a:xfrm>
          <a:prstGeom prst="rect">
            <a:avLst/>
          </a:prstGeom>
        </p:spPr>
      </p:pic>
      <p:pic>
        <p:nvPicPr>
          <p:cNvPr id="5" name="Picture 4">
            <a:extLst>
              <a:ext uri="{FF2B5EF4-FFF2-40B4-BE49-F238E27FC236}">
                <a16:creationId xmlns:a16="http://schemas.microsoft.com/office/drawing/2014/main" id="{03B80C93-FE59-4DA1-8F28-F017603FB8DB}"/>
              </a:ext>
            </a:extLst>
          </p:cNvPr>
          <p:cNvPicPr>
            <a:picLocks noChangeAspect="1"/>
          </p:cNvPicPr>
          <p:nvPr/>
        </p:nvPicPr>
        <p:blipFill>
          <a:blip r:embed="rId5"/>
          <a:stretch>
            <a:fillRect/>
          </a:stretch>
        </p:blipFill>
        <p:spPr>
          <a:xfrm>
            <a:off x="6232990" y="3338285"/>
            <a:ext cx="5567124" cy="3436496"/>
          </a:xfrm>
          <a:prstGeom prst="rect">
            <a:avLst/>
          </a:prstGeom>
        </p:spPr>
      </p:pic>
    </p:spTree>
    <p:extLst>
      <p:ext uri="{BB962C8B-B14F-4D97-AF65-F5344CB8AC3E}">
        <p14:creationId xmlns:p14="http://schemas.microsoft.com/office/powerpoint/2010/main" val="884687842"/>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B1E225-0847-465C-BA40-3E8AF0C0CDC0}"/>
              </a:ext>
            </a:extLst>
          </p:cNvPr>
          <p:cNvPicPr>
            <a:picLocks noChangeAspect="1"/>
          </p:cNvPicPr>
          <p:nvPr/>
        </p:nvPicPr>
        <p:blipFill>
          <a:blip r:embed="rId2"/>
          <a:stretch>
            <a:fillRect/>
          </a:stretch>
        </p:blipFill>
        <p:spPr>
          <a:xfrm>
            <a:off x="0" y="76200"/>
            <a:ext cx="12192000" cy="6705600"/>
          </a:xfrm>
          <a:prstGeom prst="rect">
            <a:avLst/>
          </a:prstGeom>
        </p:spPr>
      </p:pic>
    </p:spTree>
    <p:extLst>
      <p:ext uri="{BB962C8B-B14F-4D97-AF65-F5344CB8AC3E}">
        <p14:creationId xmlns:p14="http://schemas.microsoft.com/office/powerpoint/2010/main" val="42881842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8C3C55-5D6B-45E3-933B-B7861C6D0123}"/>
              </a:ext>
            </a:extLst>
          </p:cNvPr>
          <p:cNvPicPr>
            <a:picLocks noChangeAspect="1"/>
          </p:cNvPicPr>
          <p:nvPr/>
        </p:nvPicPr>
        <p:blipFill>
          <a:blip r:embed="rId2"/>
          <a:stretch>
            <a:fillRect/>
          </a:stretch>
        </p:blipFill>
        <p:spPr>
          <a:xfrm>
            <a:off x="190500" y="1088571"/>
            <a:ext cx="5905500" cy="3933825"/>
          </a:xfrm>
          <a:prstGeom prst="rect">
            <a:avLst/>
          </a:prstGeom>
        </p:spPr>
      </p:pic>
      <p:sp>
        <p:nvSpPr>
          <p:cNvPr id="3" name="TextBox 2">
            <a:extLst>
              <a:ext uri="{FF2B5EF4-FFF2-40B4-BE49-F238E27FC236}">
                <a16:creationId xmlns:a16="http://schemas.microsoft.com/office/drawing/2014/main" id="{ED16AE80-32C9-4B19-B36B-CD8342A917AD}"/>
              </a:ext>
            </a:extLst>
          </p:cNvPr>
          <p:cNvSpPr txBox="1"/>
          <p:nvPr/>
        </p:nvSpPr>
        <p:spPr>
          <a:xfrm>
            <a:off x="693964" y="5363098"/>
            <a:ext cx="4898571" cy="523220"/>
          </a:xfrm>
          <a:prstGeom prst="rect">
            <a:avLst/>
          </a:prstGeom>
          <a:noFill/>
        </p:spPr>
        <p:txBody>
          <a:bodyPr wrap="square" rtlCol="0">
            <a:spAutoFit/>
          </a:bodyPr>
          <a:lstStyle/>
          <a:p>
            <a:pPr algn="ctr"/>
            <a:r>
              <a:rPr lang="en-US" sz="2800" dirty="0"/>
              <a:t>John Knox (1513-1572)</a:t>
            </a:r>
          </a:p>
        </p:txBody>
      </p:sp>
      <p:sp>
        <p:nvSpPr>
          <p:cNvPr id="4" name="Rectangle 3">
            <a:extLst>
              <a:ext uri="{FF2B5EF4-FFF2-40B4-BE49-F238E27FC236}">
                <a16:creationId xmlns:a16="http://schemas.microsoft.com/office/drawing/2014/main" id="{6FBB0DF1-7663-499E-8E8B-2CEBD1FA866F}"/>
              </a:ext>
            </a:extLst>
          </p:cNvPr>
          <p:cNvSpPr/>
          <p:nvPr/>
        </p:nvSpPr>
        <p:spPr>
          <a:xfrm>
            <a:off x="6477004" y="797510"/>
            <a:ext cx="4708069" cy="5262979"/>
          </a:xfrm>
          <a:prstGeom prst="rect">
            <a:avLst/>
          </a:prstGeom>
        </p:spPr>
        <p:txBody>
          <a:bodyPr wrap="square">
            <a:spAutoFit/>
          </a:bodyPr>
          <a:lstStyle/>
          <a:p>
            <a:r>
              <a:rPr lang="en-US" sz="2800" dirty="0">
                <a:latin typeface="Arial, Helvetica, sans-serif"/>
              </a:rPr>
              <a:t>John Knox had turned away from the traditions and mysticisms of the church, to feed upon the truths of God's word; and the teaching of Wishart had confirmed his determination to forsake the communion of Rome and join himself to the persecuted Reformers.—</a:t>
            </a:r>
            <a:r>
              <a:rPr lang="en-US" sz="2800" i="1" dirty="0">
                <a:latin typeface="Arial, Helvetica, sans-serif"/>
              </a:rPr>
              <a:t>Ellen White, Great Controversy, p. 250</a:t>
            </a:r>
            <a:endParaRPr lang="en-US" sz="2800" dirty="0"/>
          </a:p>
        </p:txBody>
      </p:sp>
    </p:spTree>
    <p:extLst>
      <p:ext uri="{BB962C8B-B14F-4D97-AF65-F5344CB8AC3E}">
        <p14:creationId xmlns:p14="http://schemas.microsoft.com/office/powerpoint/2010/main" val="213419285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6CCE35-8C82-458D-8CA4-FB856F359531}"/>
              </a:ext>
            </a:extLst>
          </p:cNvPr>
          <p:cNvPicPr>
            <a:picLocks noChangeAspect="1"/>
          </p:cNvPicPr>
          <p:nvPr/>
        </p:nvPicPr>
        <p:blipFill rotWithShape="1">
          <a:blip r:embed="rId2"/>
          <a:srcRect b="17877"/>
          <a:stretch/>
        </p:blipFill>
        <p:spPr>
          <a:xfrm>
            <a:off x="0" y="0"/>
            <a:ext cx="12192000" cy="6858000"/>
          </a:xfrm>
          <a:prstGeom prst="rect">
            <a:avLst/>
          </a:prstGeom>
        </p:spPr>
      </p:pic>
      <p:sp>
        <p:nvSpPr>
          <p:cNvPr id="3" name="TextBox 2">
            <a:extLst>
              <a:ext uri="{FF2B5EF4-FFF2-40B4-BE49-F238E27FC236}">
                <a16:creationId xmlns:a16="http://schemas.microsoft.com/office/drawing/2014/main" id="{1EE30B07-ADB1-4637-A8BC-6B211C62F4A8}"/>
              </a:ext>
            </a:extLst>
          </p:cNvPr>
          <p:cNvSpPr txBox="1"/>
          <p:nvPr/>
        </p:nvSpPr>
        <p:spPr>
          <a:xfrm>
            <a:off x="413657" y="5633591"/>
            <a:ext cx="11364686" cy="1077218"/>
          </a:xfrm>
          <a:prstGeom prst="rect">
            <a:avLst/>
          </a:prstGeom>
          <a:noFill/>
        </p:spPr>
        <p:txBody>
          <a:bodyPr wrap="square" rtlCol="0">
            <a:spAutoFit/>
          </a:bodyPr>
          <a:lstStyle/>
          <a:p>
            <a:r>
              <a:rPr lang="en-US" sz="3200" dirty="0">
                <a:solidFill>
                  <a:srgbClr val="FF0000"/>
                </a:solidFill>
                <a:highlight>
                  <a:srgbClr val="000000"/>
                </a:highlight>
              </a:rPr>
              <a:t>Which “Protestant” Denomination is still protesting Roman error?</a:t>
            </a:r>
          </a:p>
          <a:p>
            <a:r>
              <a:rPr lang="en-US" sz="3200" dirty="0">
                <a:solidFill>
                  <a:srgbClr val="FF0000"/>
                </a:solidFill>
                <a:highlight>
                  <a:srgbClr val="000000"/>
                </a:highlight>
              </a:rPr>
              <a:t>Answer: Not one mainstream Protestant or Evangelical Church </a:t>
            </a:r>
          </a:p>
        </p:txBody>
      </p:sp>
    </p:spTree>
    <p:extLst>
      <p:ext uri="{BB962C8B-B14F-4D97-AF65-F5344CB8AC3E}">
        <p14:creationId xmlns:p14="http://schemas.microsoft.com/office/powerpoint/2010/main" val="1880969520"/>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5ABCC-AFC0-419D-A54D-65C5FD3A1ADD}"/>
              </a:ext>
            </a:extLst>
          </p:cNvPr>
          <p:cNvPicPr>
            <a:picLocks noChangeAspect="1"/>
          </p:cNvPicPr>
          <p:nvPr/>
        </p:nvPicPr>
        <p:blipFill rotWithShape="1">
          <a:blip r:embed="rId2"/>
          <a:srcRect r="-946" b="16859"/>
          <a:stretch/>
        </p:blipFill>
        <p:spPr>
          <a:xfrm>
            <a:off x="0" y="-3971"/>
            <a:ext cx="6096000" cy="3429000"/>
          </a:xfrm>
          <a:prstGeom prst="rect">
            <a:avLst/>
          </a:prstGeom>
        </p:spPr>
      </p:pic>
      <p:pic>
        <p:nvPicPr>
          <p:cNvPr id="3" name="Picture 2">
            <a:extLst>
              <a:ext uri="{FF2B5EF4-FFF2-40B4-BE49-F238E27FC236}">
                <a16:creationId xmlns:a16="http://schemas.microsoft.com/office/drawing/2014/main" id="{893B69A6-DD07-4A39-BB06-5F34760B8FF0}"/>
              </a:ext>
            </a:extLst>
          </p:cNvPr>
          <p:cNvPicPr>
            <a:picLocks noChangeAspect="1"/>
          </p:cNvPicPr>
          <p:nvPr/>
        </p:nvPicPr>
        <p:blipFill rotWithShape="1">
          <a:blip r:embed="rId3"/>
          <a:srcRect b="15625"/>
          <a:stretch/>
        </p:blipFill>
        <p:spPr>
          <a:xfrm>
            <a:off x="6096000" y="3428999"/>
            <a:ext cx="6096000" cy="3429000"/>
          </a:xfrm>
          <a:prstGeom prst="rect">
            <a:avLst/>
          </a:prstGeom>
        </p:spPr>
      </p:pic>
      <p:pic>
        <p:nvPicPr>
          <p:cNvPr id="4" name="Picture 3">
            <a:extLst>
              <a:ext uri="{FF2B5EF4-FFF2-40B4-BE49-F238E27FC236}">
                <a16:creationId xmlns:a16="http://schemas.microsoft.com/office/drawing/2014/main" id="{E2A40968-7C5A-4166-8B7B-45A055D3BD95}"/>
              </a:ext>
            </a:extLst>
          </p:cNvPr>
          <p:cNvPicPr>
            <a:picLocks noChangeAspect="1"/>
          </p:cNvPicPr>
          <p:nvPr/>
        </p:nvPicPr>
        <p:blipFill rotWithShape="1">
          <a:blip r:embed="rId4"/>
          <a:srcRect r="2621"/>
          <a:stretch/>
        </p:blipFill>
        <p:spPr>
          <a:xfrm>
            <a:off x="0" y="3425029"/>
            <a:ext cx="6096000" cy="3432971"/>
          </a:xfrm>
          <a:prstGeom prst="rect">
            <a:avLst/>
          </a:prstGeom>
        </p:spPr>
      </p:pic>
      <p:sp>
        <p:nvSpPr>
          <p:cNvPr id="5" name="TextBox 4">
            <a:extLst>
              <a:ext uri="{FF2B5EF4-FFF2-40B4-BE49-F238E27FC236}">
                <a16:creationId xmlns:a16="http://schemas.microsoft.com/office/drawing/2014/main" id="{DC6FCD17-B2BE-4941-9663-635D1C2F3C26}"/>
              </a:ext>
            </a:extLst>
          </p:cNvPr>
          <p:cNvSpPr txBox="1"/>
          <p:nvPr/>
        </p:nvSpPr>
        <p:spPr>
          <a:xfrm>
            <a:off x="6357257" y="435429"/>
            <a:ext cx="5442857" cy="2246769"/>
          </a:xfrm>
          <a:prstGeom prst="rect">
            <a:avLst/>
          </a:prstGeom>
          <a:noFill/>
        </p:spPr>
        <p:txBody>
          <a:bodyPr wrap="square" rtlCol="0">
            <a:spAutoFit/>
          </a:bodyPr>
          <a:lstStyle/>
          <a:p>
            <a:r>
              <a:rPr lang="en-US" sz="2800" i="1" dirty="0">
                <a:solidFill>
                  <a:srgbClr val="FF0000"/>
                </a:solidFill>
              </a:rPr>
              <a:t>Rome has been busy bringing the Protestant Churches back under it’s wing. Who will continue the Reformation? Who will cry aloud and spare not?</a:t>
            </a:r>
          </a:p>
        </p:txBody>
      </p:sp>
    </p:spTree>
    <p:extLst>
      <p:ext uri="{BB962C8B-B14F-4D97-AF65-F5344CB8AC3E}">
        <p14:creationId xmlns:p14="http://schemas.microsoft.com/office/powerpoint/2010/main" val="3175137068"/>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4DAF0F-B13F-4820-981E-129E1D68380B}"/>
              </a:ext>
            </a:extLst>
          </p:cNvPr>
          <p:cNvPicPr>
            <a:picLocks noChangeAspect="1"/>
          </p:cNvPicPr>
          <p:nvPr/>
        </p:nvPicPr>
        <p:blipFill>
          <a:blip r:embed="rId2"/>
          <a:stretch>
            <a:fillRect/>
          </a:stretch>
        </p:blipFill>
        <p:spPr>
          <a:xfrm>
            <a:off x="257908" y="1019907"/>
            <a:ext cx="4689231" cy="4689231"/>
          </a:xfrm>
          <a:prstGeom prst="rect">
            <a:avLst/>
          </a:prstGeom>
        </p:spPr>
      </p:pic>
      <p:pic>
        <p:nvPicPr>
          <p:cNvPr id="3" name="Picture 2">
            <a:extLst>
              <a:ext uri="{FF2B5EF4-FFF2-40B4-BE49-F238E27FC236}">
                <a16:creationId xmlns:a16="http://schemas.microsoft.com/office/drawing/2014/main" id="{3C843E12-638D-4FB3-B829-E708B56A8179}"/>
              </a:ext>
            </a:extLst>
          </p:cNvPr>
          <p:cNvPicPr>
            <a:picLocks noChangeAspect="1"/>
          </p:cNvPicPr>
          <p:nvPr/>
        </p:nvPicPr>
        <p:blipFill rotWithShape="1">
          <a:blip r:embed="rId3"/>
          <a:srcRect l="4617" t="5226" r="33818" b="5226"/>
          <a:stretch/>
        </p:blipFill>
        <p:spPr>
          <a:xfrm>
            <a:off x="7244861" y="1019907"/>
            <a:ext cx="4689231" cy="4689231"/>
          </a:xfrm>
          <a:prstGeom prst="rect">
            <a:avLst/>
          </a:prstGeom>
        </p:spPr>
      </p:pic>
      <p:sp>
        <p:nvSpPr>
          <p:cNvPr id="4" name="TextBox 3">
            <a:extLst>
              <a:ext uri="{FF2B5EF4-FFF2-40B4-BE49-F238E27FC236}">
                <a16:creationId xmlns:a16="http://schemas.microsoft.com/office/drawing/2014/main" id="{EB00956B-2D04-4BE5-922D-DE835477D349}"/>
              </a:ext>
            </a:extLst>
          </p:cNvPr>
          <p:cNvSpPr txBox="1"/>
          <p:nvPr/>
        </p:nvSpPr>
        <p:spPr>
          <a:xfrm>
            <a:off x="5228492" y="2532185"/>
            <a:ext cx="1664677" cy="1200329"/>
          </a:xfrm>
          <a:prstGeom prst="rect">
            <a:avLst/>
          </a:prstGeom>
          <a:noFill/>
        </p:spPr>
        <p:txBody>
          <a:bodyPr wrap="square" rtlCol="0">
            <a:spAutoFit/>
          </a:bodyPr>
          <a:lstStyle/>
          <a:p>
            <a:pPr algn="ctr"/>
            <a:r>
              <a:rPr lang="en-US" sz="7200" b="1" dirty="0">
                <a:solidFill>
                  <a:srgbClr val="C00000"/>
                </a:solidFill>
                <a:latin typeface="Aharoni" panose="02010803020104030203" pitchFamily="2" charset="-79"/>
                <a:cs typeface="Aharoni" panose="02010803020104030203" pitchFamily="2" charset="-79"/>
              </a:rPr>
              <a:t>OR</a:t>
            </a:r>
          </a:p>
        </p:txBody>
      </p:sp>
    </p:spTree>
    <p:extLst>
      <p:ext uri="{BB962C8B-B14F-4D97-AF65-F5344CB8AC3E}">
        <p14:creationId xmlns:p14="http://schemas.microsoft.com/office/powerpoint/2010/main" val="49809821"/>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26AE8E-5CD8-472D-8931-5ABD3E42B56A}"/>
              </a:ext>
            </a:extLst>
          </p:cNvPr>
          <p:cNvPicPr>
            <a:picLocks noChangeAspect="1"/>
          </p:cNvPicPr>
          <p:nvPr/>
        </p:nvPicPr>
        <p:blipFill>
          <a:blip r:embed="rId2"/>
          <a:stretch>
            <a:fillRect/>
          </a:stretch>
        </p:blipFill>
        <p:spPr>
          <a:xfrm>
            <a:off x="1981198" y="1"/>
            <a:ext cx="8229601" cy="6858000"/>
          </a:xfrm>
          <a:prstGeom prst="rect">
            <a:avLst/>
          </a:prstGeom>
        </p:spPr>
      </p:pic>
    </p:spTree>
    <p:extLst>
      <p:ext uri="{BB962C8B-B14F-4D97-AF65-F5344CB8AC3E}">
        <p14:creationId xmlns:p14="http://schemas.microsoft.com/office/powerpoint/2010/main" val="2092954755"/>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985A27-B3A4-4508-9708-8AB161496E45}"/>
              </a:ext>
            </a:extLst>
          </p:cNvPr>
          <p:cNvPicPr>
            <a:picLocks noChangeAspect="1"/>
          </p:cNvPicPr>
          <p:nvPr/>
        </p:nvPicPr>
        <p:blipFill>
          <a:blip r:embed="rId2"/>
          <a:stretch>
            <a:fillRect/>
          </a:stretch>
        </p:blipFill>
        <p:spPr>
          <a:xfrm>
            <a:off x="0" y="0"/>
            <a:ext cx="5267281" cy="6858000"/>
          </a:xfrm>
          <a:prstGeom prst="rect">
            <a:avLst/>
          </a:prstGeom>
        </p:spPr>
      </p:pic>
      <p:sp>
        <p:nvSpPr>
          <p:cNvPr id="4" name="TextBox 3">
            <a:extLst>
              <a:ext uri="{FF2B5EF4-FFF2-40B4-BE49-F238E27FC236}">
                <a16:creationId xmlns:a16="http://schemas.microsoft.com/office/drawing/2014/main" id="{8564D722-A712-47BC-89D9-DEA9CAC64AAF}"/>
              </a:ext>
            </a:extLst>
          </p:cNvPr>
          <p:cNvSpPr txBox="1"/>
          <p:nvPr/>
        </p:nvSpPr>
        <p:spPr>
          <a:xfrm>
            <a:off x="5551714" y="478971"/>
            <a:ext cx="6400800" cy="5632311"/>
          </a:xfrm>
          <a:prstGeom prst="rect">
            <a:avLst/>
          </a:prstGeom>
          <a:noFill/>
        </p:spPr>
        <p:txBody>
          <a:bodyPr wrap="square" rtlCol="0">
            <a:spAutoFit/>
          </a:bodyPr>
          <a:lstStyle/>
          <a:p>
            <a:r>
              <a:rPr lang="en-US" sz="2400" dirty="0"/>
              <a:t>“</a:t>
            </a:r>
            <a:r>
              <a:rPr lang="en-US" sz="2400" b="1" u="sng" dirty="0"/>
              <a:t>There was no disguise they could not assume</a:t>
            </a:r>
            <a:r>
              <a:rPr lang="en-US" sz="2400" dirty="0"/>
              <a:t>, and therefore there was no place into which they could not penetrate. </a:t>
            </a:r>
            <a:r>
              <a:rPr lang="en-US" sz="2400" b="1" u="sng" dirty="0"/>
              <a:t>They enter unheard the closet of the monarch, or the cabinet of the stateman. They could sit unseen in Convocation or General Assembly</a:t>
            </a:r>
            <a:r>
              <a:rPr lang="en-US" sz="2400" dirty="0"/>
              <a:t>, and mingle unsuspected in the deliberations and debates. There was no tongue they could not speak, </a:t>
            </a:r>
            <a:r>
              <a:rPr lang="en-US" sz="2400" b="1" u="sng" dirty="0"/>
              <a:t>no creed they could not profess</a:t>
            </a:r>
            <a:r>
              <a:rPr lang="en-US" sz="2400" dirty="0"/>
              <a:t>, and thus there was no people among whom they might not sojourn, and </a:t>
            </a:r>
            <a:r>
              <a:rPr lang="en-US" sz="2400" b="1" u="sng" dirty="0"/>
              <a:t>no Church whose membership they might not enter</a:t>
            </a:r>
            <a:r>
              <a:rPr lang="en-US" sz="2400" dirty="0"/>
              <a:t>, and whose functions they might not discharge. They could execrate the Pope with the Lutheran, and swear the Solemn League with the Covenanter.”—J.A. Wylie, History of Protestantism, Vol. 2, p. 412</a:t>
            </a:r>
          </a:p>
        </p:txBody>
      </p:sp>
    </p:spTree>
    <p:extLst>
      <p:ext uri="{BB962C8B-B14F-4D97-AF65-F5344CB8AC3E}">
        <p14:creationId xmlns:p14="http://schemas.microsoft.com/office/powerpoint/2010/main" val="426393569"/>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4BEE7D-6B7A-4D9B-9588-BACDE5F3B1E8}"/>
              </a:ext>
            </a:extLst>
          </p:cNvPr>
          <p:cNvPicPr>
            <a:picLocks noChangeAspect="1"/>
          </p:cNvPicPr>
          <p:nvPr/>
        </p:nvPicPr>
        <p:blipFill rotWithShape="1">
          <a:blip r:embed="rId2"/>
          <a:srcRect l="15792" t="7301" r="17350" b="10793"/>
          <a:stretch/>
        </p:blipFill>
        <p:spPr>
          <a:xfrm>
            <a:off x="7406168" y="0"/>
            <a:ext cx="4199859" cy="6858000"/>
          </a:xfrm>
          <a:prstGeom prst="rect">
            <a:avLst/>
          </a:prstGeom>
        </p:spPr>
      </p:pic>
      <p:sp>
        <p:nvSpPr>
          <p:cNvPr id="3" name="Rectangle 2">
            <a:extLst>
              <a:ext uri="{FF2B5EF4-FFF2-40B4-BE49-F238E27FC236}">
                <a16:creationId xmlns:a16="http://schemas.microsoft.com/office/drawing/2014/main" id="{A3B048A3-5119-41F6-83B3-33A7FA04A2C2}"/>
              </a:ext>
            </a:extLst>
          </p:cNvPr>
          <p:cNvSpPr/>
          <p:nvPr/>
        </p:nvSpPr>
        <p:spPr>
          <a:xfrm>
            <a:off x="326742" y="354764"/>
            <a:ext cx="6096000" cy="1815882"/>
          </a:xfrm>
          <a:prstGeom prst="rect">
            <a:avLst/>
          </a:prstGeom>
        </p:spPr>
        <p:txBody>
          <a:bodyPr>
            <a:spAutoFit/>
          </a:bodyPr>
          <a:lstStyle/>
          <a:p>
            <a:r>
              <a:rPr lang="en-US" sz="2800" dirty="0"/>
              <a:t>“They could execrate the Pope with the Lutheran, and swear the Solemn League with the Covenanter.”—J.A. Wylie, History of Protestantism, Vol. 2, p. 412</a:t>
            </a:r>
          </a:p>
        </p:txBody>
      </p:sp>
      <p:sp>
        <p:nvSpPr>
          <p:cNvPr id="4" name="Rectangle 3">
            <a:extLst>
              <a:ext uri="{FF2B5EF4-FFF2-40B4-BE49-F238E27FC236}">
                <a16:creationId xmlns:a16="http://schemas.microsoft.com/office/drawing/2014/main" id="{2484542E-B4A0-49EF-B732-42F99028DAC1}"/>
              </a:ext>
            </a:extLst>
          </p:cNvPr>
          <p:cNvSpPr/>
          <p:nvPr/>
        </p:nvSpPr>
        <p:spPr>
          <a:xfrm>
            <a:off x="326742" y="3080657"/>
            <a:ext cx="6096000" cy="2677656"/>
          </a:xfrm>
          <a:prstGeom prst="rect">
            <a:avLst/>
          </a:prstGeom>
        </p:spPr>
        <p:txBody>
          <a:bodyPr>
            <a:spAutoFit/>
          </a:bodyPr>
          <a:lstStyle/>
          <a:p>
            <a:r>
              <a:rPr lang="en-US" sz="2800" dirty="0">
                <a:solidFill>
                  <a:srgbClr val="002060"/>
                </a:solidFill>
                <a:latin typeface="Arial, Helvetica, sans-serif"/>
              </a:rPr>
              <a:t>To combat these forces, Jesuitism inspired its followers with a fanaticism that enabled them to endure like dangers, </a:t>
            </a:r>
            <a:r>
              <a:rPr lang="en-US" sz="2800" b="1" dirty="0">
                <a:solidFill>
                  <a:srgbClr val="002060"/>
                </a:solidFill>
                <a:latin typeface="Arial, Helvetica, sans-serif"/>
              </a:rPr>
              <a:t>and to oppose to the power of truth all the weapons of </a:t>
            </a:r>
            <a:r>
              <a:rPr lang="en-US" sz="2800" b="1" u="sng" dirty="0">
                <a:solidFill>
                  <a:srgbClr val="002060"/>
                </a:solidFill>
                <a:highlight>
                  <a:srgbClr val="FFFF00"/>
                </a:highlight>
                <a:latin typeface="Arial, Helvetica, sans-serif"/>
              </a:rPr>
              <a:t>deception.</a:t>
            </a:r>
            <a:endParaRPr lang="en-US" sz="2800" b="1" u="sng" dirty="0">
              <a:solidFill>
                <a:srgbClr val="002060"/>
              </a:solidFill>
              <a:highlight>
                <a:srgbClr val="FFFF00"/>
              </a:highlight>
            </a:endParaRPr>
          </a:p>
        </p:txBody>
      </p:sp>
    </p:spTree>
    <p:extLst>
      <p:ext uri="{BB962C8B-B14F-4D97-AF65-F5344CB8AC3E}">
        <p14:creationId xmlns:p14="http://schemas.microsoft.com/office/powerpoint/2010/main" val="3580583049"/>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1ED53F-6AAC-4D7E-BC05-4D418D48AAC7}"/>
              </a:ext>
            </a:extLst>
          </p:cNvPr>
          <p:cNvPicPr>
            <a:picLocks noChangeAspect="1"/>
          </p:cNvPicPr>
          <p:nvPr/>
        </p:nvPicPr>
        <p:blipFill>
          <a:blip r:embed="rId2"/>
          <a:stretch>
            <a:fillRect/>
          </a:stretch>
        </p:blipFill>
        <p:spPr>
          <a:xfrm>
            <a:off x="0" y="0"/>
            <a:ext cx="4572000" cy="3429000"/>
          </a:xfrm>
          <a:prstGeom prst="rect">
            <a:avLst/>
          </a:prstGeom>
        </p:spPr>
      </p:pic>
      <p:pic>
        <p:nvPicPr>
          <p:cNvPr id="3" name="Picture 2">
            <a:extLst>
              <a:ext uri="{FF2B5EF4-FFF2-40B4-BE49-F238E27FC236}">
                <a16:creationId xmlns:a16="http://schemas.microsoft.com/office/drawing/2014/main" id="{8ED8496E-7E28-4CE2-A812-9A52DDB1931D}"/>
              </a:ext>
            </a:extLst>
          </p:cNvPr>
          <p:cNvPicPr>
            <a:picLocks noChangeAspect="1"/>
          </p:cNvPicPr>
          <p:nvPr/>
        </p:nvPicPr>
        <p:blipFill rotWithShape="1">
          <a:blip r:embed="rId3"/>
          <a:srcRect t="14388" r="67130" b="43114"/>
          <a:stretch/>
        </p:blipFill>
        <p:spPr>
          <a:xfrm>
            <a:off x="8278192" y="0"/>
            <a:ext cx="3478380" cy="3547041"/>
          </a:xfrm>
          <a:prstGeom prst="rect">
            <a:avLst/>
          </a:prstGeom>
        </p:spPr>
      </p:pic>
      <p:sp>
        <p:nvSpPr>
          <p:cNvPr id="4" name="TextBox 3">
            <a:extLst>
              <a:ext uri="{FF2B5EF4-FFF2-40B4-BE49-F238E27FC236}">
                <a16:creationId xmlns:a16="http://schemas.microsoft.com/office/drawing/2014/main" id="{80C001AB-1237-45C1-9D48-8D8C9E543D2F}"/>
              </a:ext>
            </a:extLst>
          </p:cNvPr>
          <p:cNvSpPr txBox="1"/>
          <p:nvPr/>
        </p:nvSpPr>
        <p:spPr>
          <a:xfrm>
            <a:off x="4354286" y="174174"/>
            <a:ext cx="392390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Former Jesuit, Alberto Rivera was a priest in Spain, before leaving Catholicism to embrace Christ. Books about him include: “Is Alberto for Real?-Sidney Hunter, and The Alberto Rivera series by Jack Chick</a:t>
            </a:r>
            <a:r>
              <a:rPr lang="en-US" sz="2400" dirty="0">
                <a:solidFill>
                  <a:prstClr val="white"/>
                </a:solidFill>
                <a:latin typeface="Calibri" panose="020F0502020204030204"/>
              </a:rPr>
              <a:t>. He was also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interviewed by Seventh-day Adventist James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Arabito</a:t>
            </a:r>
            <a:r>
              <a:rPr lang="en-US" sz="2400" dirty="0">
                <a:solidFill>
                  <a:prstClr val="white"/>
                </a:solidFill>
                <a:latin typeface="Calibri" panose="020F0502020204030204"/>
              </a:rPr>
              <a:t>.</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6DA4394-D695-4BCB-BDA2-C5168023835A}"/>
              </a:ext>
            </a:extLst>
          </p:cNvPr>
          <p:cNvPicPr>
            <a:picLocks noChangeAspect="1"/>
          </p:cNvPicPr>
          <p:nvPr/>
        </p:nvPicPr>
        <p:blipFill rotWithShape="1">
          <a:blip r:embed="rId3"/>
          <a:srcRect l="72183" t="52641"/>
          <a:stretch/>
        </p:blipFill>
        <p:spPr>
          <a:xfrm>
            <a:off x="391886" y="3590494"/>
            <a:ext cx="2156732" cy="2896031"/>
          </a:xfrm>
          <a:prstGeom prst="rect">
            <a:avLst/>
          </a:prstGeom>
        </p:spPr>
      </p:pic>
      <p:pic>
        <p:nvPicPr>
          <p:cNvPr id="6" name="Picture 5">
            <a:extLst>
              <a:ext uri="{FF2B5EF4-FFF2-40B4-BE49-F238E27FC236}">
                <a16:creationId xmlns:a16="http://schemas.microsoft.com/office/drawing/2014/main" id="{FF02940A-0D8B-449B-81A2-30B28A4B7E9A}"/>
              </a:ext>
            </a:extLst>
          </p:cNvPr>
          <p:cNvPicPr>
            <a:picLocks noChangeAspect="1"/>
          </p:cNvPicPr>
          <p:nvPr/>
        </p:nvPicPr>
        <p:blipFill rotWithShape="1">
          <a:blip r:embed="rId3"/>
          <a:srcRect t="59435" r="32590"/>
          <a:stretch/>
        </p:blipFill>
        <p:spPr>
          <a:xfrm>
            <a:off x="3051688" y="4005943"/>
            <a:ext cx="5226504" cy="2480582"/>
          </a:xfrm>
          <a:prstGeom prst="rect">
            <a:avLst/>
          </a:prstGeom>
        </p:spPr>
      </p:pic>
      <p:pic>
        <p:nvPicPr>
          <p:cNvPr id="7" name="Picture 6">
            <a:extLst>
              <a:ext uri="{FF2B5EF4-FFF2-40B4-BE49-F238E27FC236}">
                <a16:creationId xmlns:a16="http://schemas.microsoft.com/office/drawing/2014/main" id="{80D5D777-A5E4-4642-A2F8-2AC0B3269A97}"/>
              </a:ext>
            </a:extLst>
          </p:cNvPr>
          <p:cNvPicPr>
            <a:picLocks noChangeAspect="1"/>
          </p:cNvPicPr>
          <p:nvPr/>
        </p:nvPicPr>
        <p:blipFill>
          <a:blip r:embed="rId4"/>
          <a:stretch>
            <a:fillRect/>
          </a:stretch>
        </p:blipFill>
        <p:spPr>
          <a:xfrm>
            <a:off x="8738566" y="4005943"/>
            <a:ext cx="3307443" cy="2480582"/>
          </a:xfrm>
          <a:prstGeom prst="rect">
            <a:avLst/>
          </a:prstGeom>
        </p:spPr>
      </p:pic>
    </p:spTree>
    <p:extLst>
      <p:ext uri="{BB962C8B-B14F-4D97-AF65-F5344CB8AC3E}">
        <p14:creationId xmlns:p14="http://schemas.microsoft.com/office/powerpoint/2010/main" val="3506018742"/>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A302B8-3F35-4193-B141-817B3A43FF17}"/>
              </a:ext>
            </a:extLst>
          </p:cNvPr>
          <p:cNvPicPr>
            <a:picLocks noChangeAspect="1"/>
          </p:cNvPicPr>
          <p:nvPr/>
        </p:nvPicPr>
        <p:blipFill>
          <a:blip r:embed="rId2"/>
          <a:stretch>
            <a:fillRect/>
          </a:stretch>
        </p:blipFill>
        <p:spPr>
          <a:xfrm>
            <a:off x="5791199" y="152400"/>
            <a:ext cx="5290457" cy="5290457"/>
          </a:xfrm>
          <a:prstGeom prst="rect">
            <a:avLst/>
          </a:prstGeom>
        </p:spPr>
      </p:pic>
      <p:sp>
        <p:nvSpPr>
          <p:cNvPr id="4" name="TextBox 3">
            <a:extLst>
              <a:ext uri="{FF2B5EF4-FFF2-40B4-BE49-F238E27FC236}">
                <a16:creationId xmlns:a16="http://schemas.microsoft.com/office/drawing/2014/main" id="{9C536736-F8E9-4936-AD7B-DE16A411ACE0}"/>
              </a:ext>
            </a:extLst>
          </p:cNvPr>
          <p:cNvSpPr txBox="1"/>
          <p:nvPr/>
        </p:nvSpPr>
        <p:spPr>
          <a:xfrm>
            <a:off x="0" y="612844"/>
            <a:ext cx="5052646" cy="5632311"/>
          </a:xfrm>
          <a:prstGeom prst="rect">
            <a:avLst/>
          </a:prstGeom>
          <a:noFill/>
        </p:spPr>
        <p:txBody>
          <a:bodyPr wrap="square" rtlCol="0">
            <a:spAutoFit/>
          </a:bodyPr>
          <a:lstStyle/>
          <a:p>
            <a:r>
              <a:rPr lang="en-US" sz="2400" dirty="0">
                <a:solidFill>
                  <a:schemeClr val="bg1"/>
                </a:solidFill>
              </a:rPr>
              <a:t>“Dr. Rivera explained that when he was under the extreme oath of the Jesuits, he was told that a secret sign was to be given to the Jesuits worldwide when the ecumenical movement had successfully wiped out Protestantism, in preparation for the signing of a concordat between the Vatican and the U.S.</a:t>
            </a:r>
          </a:p>
          <a:p>
            <a:endParaRPr lang="en-US" sz="2400" dirty="0">
              <a:solidFill>
                <a:schemeClr val="bg1"/>
              </a:solidFill>
            </a:endParaRPr>
          </a:p>
          <a:p>
            <a:r>
              <a:rPr lang="en-US" sz="2400" dirty="0">
                <a:solidFill>
                  <a:schemeClr val="bg1"/>
                </a:solidFill>
              </a:rPr>
              <a:t>The sign was to be when a president of the U.S. took his oath of office facing an obelisk.”--</a:t>
            </a:r>
            <a:r>
              <a:rPr lang="en-US" sz="2400" i="1" dirty="0">
                <a:solidFill>
                  <a:schemeClr val="bg1"/>
                </a:solidFill>
              </a:rPr>
              <a:t>Jack Chick quoting Alberto Rivera in ‘The Godfathers: Alberto Part Three,’ p. 26</a:t>
            </a:r>
          </a:p>
        </p:txBody>
      </p:sp>
      <p:sp>
        <p:nvSpPr>
          <p:cNvPr id="5" name="TextBox 4">
            <a:extLst>
              <a:ext uri="{FF2B5EF4-FFF2-40B4-BE49-F238E27FC236}">
                <a16:creationId xmlns:a16="http://schemas.microsoft.com/office/drawing/2014/main" id="{8D1C30FE-C77B-4C89-BD26-BD667A4F180B}"/>
              </a:ext>
            </a:extLst>
          </p:cNvPr>
          <p:cNvSpPr txBox="1"/>
          <p:nvPr/>
        </p:nvSpPr>
        <p:spPr>
          <a:xfrm>
            <a:off x="5573486" y="5644990"/>
            <a:ext cx="5987143" cy="1200329"/>
          </a:xfrm>
          <a:prstGeom prst="rect">
            <a:avLst/>
          </a:prstGeom>
          <a:noFill/>
        </p:spPr>
        <p:txBody>
          <a:bodyPr wrap="square" rtlCol="0">
            <a:spAutoFit/>
          </a:bodyPr>
          <a:lstStyle/>
          <a:p>
            <a:r>
              <a:rPr lang="en-US" sz="2400" b="1" dirty="0">
                <a:solidFill>
                  <a:srgbClr val="002060"/>
                </a:solidFill>
              </a:rPr>
              <a:t>Photo from: </a:t>
            </a:r>
            <a:r>
              <a:rPr lang="en-US" sz="2400" b="1" dirty="0">
                <a:solidFill>
                  <a:schemeClr val="bg1"/>
                </a:solidFill>
              </a:rPr>
              <a:t>Time Magazine, Feb. 2, 1981</a:t>
            </a:r>
          </a:p>
          <a:p>
            <a:r>
              <a:rPr lang="en-US" sz="2400" b="1" dirty="0">
                <a:solidFill>
                  <a:srgbClr val="FF0000"/>
                </a:solidFill>
              </a:rPr>
              <a:t>This event was also recorded in </a:t>
            </a:r>
            <a:r>
              <a:rPr lang="en-US" sz="2400" b="1" dirty="0">
                <a:solidFill>
                  <a:schemeClr val="bg1"/>
                </a:solidFill>
              </a:rPr>
              <a:t>Newsweek, Jan. 26, 1981, p. 32</a:t>
            </a:r>
            <a:endParaRPr lang="en-US" sz="2400" b="1" dirty="0">
              <a:solidFill>
                <a:srgbClr val="002060"/>
              </a:solidFill>
            </a:endParaRPr>
          </a:p>
        </p:txBody>
      </p:sp>
    </p:spTree>
    <p:extLst>
      <p:ext uri="{BB962C8B-B14F-4D97-AF65-F5344CB8AC3E}">
        <p14:creationId xmlns:p14="http://schemas.microsoft.com/office/powerpoint/2010/main" val="1010301829"/>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0AA09A-4F3E-44CC-93A0-B139A16D64F1}"/>
              </a:ext>
            </a:extLst>
          </p:cNvPr>
          <p:cNvPicPr>
            <a:picLocks noChangeAspect="1"/>
          </p:cNvPicPr>
          <p:nvPr/>
        </p:nvPicPr>
        <p:blipFill>
          <a:blip r:embed="rId2"/>
          <a:stretch>
            <a:fillRect/>
          </a:stretch>
        </p:blipFill>
        <p:spPr>
          <a:xfrm>
            <a:off x="6835675" y="0"/>
            <a:ext cx="4845445" cy="6858000"/>
          </a:xfrm>
          <a:prstGeom prst="rect">
            <a:avLst/>
          </a:prstGeom>
        </p:spPr>
      </p:pic>
      <p:sp>
        <p:nvSpPr>
          <p:cNvPr id="3" name="TextBox 2">
            <a:extLst>
              <a:ext uri="{FF2B5EF4-FFF2-40B4-BE49-F238E27FC236}">
                <a16:creationId xmlns:a16="http://schemas.microsoft.com/office/drawing/2014/main" id="{D1A49E57-741C-44BE-9026-8CB027FC7E2E}"/>
              </a:ext>
            </a:extLst>
          </p:cNvPr>
          <p:cNvSpPr txBox="1"/>
          <p:nvPr/>
        </p:nvSpPr>
        <p:spPr>
          <a:xfrm>
            <a:off x="257907" y="0"/>
            <a:ext cx="6226629" cy="3046988"/>
          </a:xfrm>
          <a:prstGeom prst="rect">
            <a:avLst/>
          </a:prstGeom>
          <a:noFill/>
        </p:spPr>
        <p:txBody>
          <a:bodyPr wrap="square" rtlCol="0">
            <a:spAutoFit/>
          </a:bodyPr>
          <a:lstStyle/>
          <a:p>
            <a:r>
              <a:rPr lang="en-US" sz="2400" dirty="0">
                <a:solidFill>
                  <a:schemeClr val="bg1"/>
                </a:solidFill>
              </a:rPr>
              <a:t>“The sign was to be when a president of the U.S. took his oath of office facing an obelisk. For the first time in U.S. history, the swearing in ceremonies were moved the West front of the Capitol, and President Reagan faced the Washington Monument. This happened January 20, 1981.”—</a:t>
            </a:r>
            <a:r>
              <a:rPr lang="en-US" sz="2400" i="1" dirty="0">
                <a:solidFill>
                  <a:schemeClr val="bg1"/>
                </a:solidFill>
              </a:rPr>
              <a:t>Jack Chick quoting Alberto Rivera in ‘The Godfathers: Alberto Part Three,’ p. 26</a:t>
            </a:r>
            <a:endParaRPr lang="en-US" sz="2400" dirty="0">
              <a:solidFill>
                <a:schemeClr val="bg1"/>
              </a:solidFill>
            </a:endParaRPr>
          </a:p>
        </p:txBody>
      </p:sp>
      <p:pic>
        <p:nvPicPr>
          <p:cNvPr id="4" name="Picture 3">
            <a:extLst>
              <a:ext uri="{FF2B5EF4-FFF2-40B4-BE49-F238E27FC236}">
                <a16:creationId xmlns:a16="http://schemas.microsoft.com/office/drawing/2014/main" id="{0D0ECA34-DD27-4568-9CEA-B99E3B408DEB}"/>
              </a:ext>
            </a:extLst>
          </p:cNvPr>
          <p:cNvPicPr>
            <a:picLocks noChangeAspect="1"/>
          </p:cNvPicPr>
          <p:nvPr/>
        </p:nvPicPr>
        <p:blipFill>
          <a:blip r:embed="rId3"/>
          <a:stretch>
            <a:fillRect/>
          </a:stretch>
        </p:blipFill>
        <p:spPr>
          <a:xfrm>
            <a:off x="1241144" y="3046988"/>
            <a:ext cx="3811012" cy="3811012"/>
          </a:xfrm>
          <a:prstGeom prst="rect">
            <a:avLst/>
          </a:prstGeom>
        </p:spPr>
      </p:pic>
    </p:spTree>
    <p:extLst>
      <p:ext uri="{BB962C8B-B14F-4D97-AF65-F5344CB8AC3E}">
        <p14:creationId xmlns:p14="http://schemas.microsoft.com/office/powerpoint/2010/main" val="609828558"/>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26609</TotalTime>
  <Words>2233</Words>
  <Application>Microsoft Office PowerPoint</Application>
  <PresentationFormat>Widescreen</PresentationFormat>
  <Paragraphs>79</Paragraphs>
  <Slides>33</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Abadi Extra Light</vt:lpstr>
      <vt:lpstr>Agency FB</vt:lpstr>
      <vt:lpstr>Aharoni</vt:lpstr>
      <vt:lpstr>Andalus</vt:lpstr>
      <vt:lpstr>Arial</vt:lpstr>
      <vt:lpstr>Arial, Helvetica, sans-serif</vt:lpstr>
      <vt:lpstr>Baskerville Old Face</vt:lpstr>
      <vt:lpstr>Bernard MT Condensed</vt:lpstr>
      <vt:lpstr>Calibri</vt:lpstr>
      <vt:lpstr>Calibri Light</vt:lpstr>
      <vt:lpstr>Office Theme</vt:lpstr>
      <vt:lpstr>PowerPoint Presentation</vt:lpstr>
      <vt:lpstr>Behind the Door pt 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dc:title>
  <dc:creator>Kody</dc:creator>
  <cp:lastModifiedBy>Kody</cp:lastModifiedBy>
  <cp:revision>327</cp:revision>
  <dcterms:created xsi:type="dcterms:W3CDTF">2018-02-11T16:01:17Z</dcterms:created>
  <dcterms:modified xsi:type="dcterms:W3CDTF">2018-07-04T00:03:33Z</dcterms:modified>
</cp:coreProperties>
</file>