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3" r:id="rId7"/>
    <p:sldId id="261" r:id="rId8"/>
    <p:sldId id="262" r:id="rId9"/>
    <p:sldId id="260"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4" d="100"/>
          <a:sy n="44" d="100"/>
        </p:scale>
        <p:origin x="-65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A0E8EC-33F3-4024-9E3D-BC6522C04619}" type="datetimeFigureOut">
              <a:rPr lang="en-US" smtClean="0"/>
              <a:t>3/21/2012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49A8C0-571D-48F5-AB31-37DAF876F9E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0E8EC-33F3-4024-9E3D-BC6522C04619}" type="datetimeFigureOut">
              <a:rPr lang="en-US" smtClean="0"/>
              <a:t>3/21/2012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49A8C0-571D-48F5-AB31-37DAF876F9E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0E8EC-33F3-4024-9E3D-BC6522C04619}" type="datetimeFigureOut">
              <a:rPr lang="en-US" smtClean="0"/>
              <a:t>3/21/2012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49A8C0-571D-48F5-AB31-37DAF876F9E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0E8EC-33F3-4024-9E3D-BC6522C04619}" type="datetimeFigureOut">
              <a:rPr lang="en-US" smtClean="0"/>
              <a:t>3/21/2012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49A8C0-571D-48F5-AB31-37DAF876F9E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A0E8EC-33F3-4024-9E3D-BC6522C04619}" type="datetimeFigureOut">
              <a:rPr lang="en-US" smtClean="0"/>
              <a:t>3/21/2012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49A8C0-571D-48F5-AB31-37DAF876F9E7}"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A0E8EC-33F3-4024-9E3D-BC6522C04619}" type="datetimeFigureOut">
              <a:rPr lang="en-US" smtClean="0"/>
              <a:t>3/21/2012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49A8C0-571D-48F5-AB31-37DAF876F9E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A0E8EC-33F3-4024-9E3D-BC6522C04619}" type="datetimeFigureOut">
              <a:rPr lang="en-US" smtClean="0"/>
              <a:t>3/21/2012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B49A8C0-571D-48F5-AB31-37DAF876F9E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A0E8EC-33F3-4024-9E3D-BC6522C04619}" type="datetimeFigureOut">
              <a:rPr lang="en-US" smtClean="0"/>
              <a:t>3/21/2012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49A8C0-571D-48F5-AB31-37DAF876F9E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A0E8EC-33F3-4024-9E3D-BC6522C04619}" type="datetimeFigureOut">
              <a:rPr lang="en-US" smtClean="0"/>
              <a:t>3/21/2012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B49A8C0-571D-48F5-AB31-37DAF876F9E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0E8EC-33F3-4024-9E3D-BC6522C04619}" type="datetimeFigureOut">
              <a:rPr lang="en-US" smtClean="0"/>
              <a:t>3/21/2012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49A8C0-571D-48F5-AB31-37DAF876F9E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0E8EC-33F3-4024-9E3D-BC6522C04619}" type="datetimeFigureOut">
              <a:rPr lang="en-US" smtClean="0"/>
              <a:t>3/21/2012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49A8C0-571D-48F5-AB31-37DAF876F9E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A0E8EC-33F3-4024-9E3D-BC6522C04619}" type="datetimeFigureOut">
              <a:rPr lang="en-US" smtClean="0"/>
              <a:t>3/21/2012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49A8C0-571D-48F5-AB31-37DAF876F9E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www.kingjamesbibleonline.org/Revelation-7-14/" TargetMode="External"/><Relationship Id="rId2" Type="http://schemas.openxmlformats.org/officeDocument/2006/relationships/hyperlink" Target="http://www.kingjamesbibleonline.org/Revelation-7-13/" TargetMode="Externa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hyperlink" Target="http://www.kingjamesbibleonline.org/Revelation-7-15/"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u="sng" dirty="0" smtClean="0">
                <a:solidFill>
                  <a:srgbClr val="FF0000"/>
                </a:solidFill>
              </a:rPr>
              <a:t>Free Robe</a:t>
            </a:r>
            <a:endParaRPr lang="en-US" sz="6600" u="sng" dirty="0">
              <a:solidFill>
                <a:srgbClr val="FF0000"/>
              </a:solidFill>
            </a:endParaRPr>
          </a:p>
        </p:txBody>
      </p:sp>
      <p:sp>
        <p:nvSpPr>
          <p:cNvPr id="3" name="Subtitle 2"/>
          <p:cNvSpPr>
            <a:spLocks noGrp="1"/>
          </p:cNvSpPr>
          <p:nvPr>
            <p:ph type="subTitle" idx="1"/>
          </p:nvPr>
        </p:nvSpPr>
        <p:spPr/>
        <p:txBody>
          <a:bodyPr>
            <a:normAutofit/>
          </a:bodyPr>
          <a:lstStyle/>
          <a:p>
            <a:r>
              <a:rPr lang="en-US" sz="6000" u="sng" dirty="0" smtClean="0">
                <a:solidFill>
                  <a:srgbClr val="002060"/>
                </a:solidFill>
              </a:rPr>
              <a:t>Best Yet!</a:t>
            </a:r>
            <a:endParaRPr lang="en-US" sz="6000" u="sng"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rPr>
              <a:t>For Naked Laodicea</a:t>
            </a:r>
            <a:endParaRPr lang="en-US" u="sng" dirty="0">
              <a:solidFill>
                <a:srgbClr val="FF0000"/>
              </a:solidFill>
            </a:endParaRPr>
          </a:p>
        </p:txBody>
      </p:sp>
      <p:sp>
        <p:nvSpPr>
          <p:cNvPr id="4" name="Content Placeholder 3"/>
          <p:cNvSpPr>
            <a:spLocks noGrp="1"/>
          </p:cNvSpPr>
          <p:nvPr>
            <p:ph sz="half" idx="2"/>
          </p:nvPr>
        </p:nvSpPr>
        <p:spPr>
          <a:xfrm>
            <a:off x="4648200" y="762000"/>
            <a:ext cx="4495800" cy="6096000"/>
          </a:xfrm>
        </p:spPr>
        <p:txBody>
          <a:bodyPr>
            <a:normAutofit fontScale="85000" lnSpcReduction="10000"/>
          </a:bodyPr>
          <a:lstStyle/>
          <a:p>
            <a:r>
              <a:rPr lang="en-US" dirty="0"/>
              <a:t> </a:t>
            </a:r>
            <a:r>
              <a:rPr lang="en-US" dirty="0" smtClean="0"/>
              <a:t>”Because </a:t>
            </a:r>
            <a:r>
              <a:rPr lang="en-US" dirty="0"/>
              <a:t>thou sayest, I am rich, and increased with goods, and have need of nothing; and knowest not that thou art wretched, and miserable, and poor, and blind, and naked</a:t>
            </a:r>
            <a:r>
              <a:rPr lang="en-US" dirty="0" smtClean="0"/>
              <a:t>: </a:t>
            </a:r>
            <a:r>
              <a:rPr lang="en-US" dirty="0"/>
              <a:t> </a:t>
            </a:r>
            <a:r>
              <a:rPr lang="en-US" u="sng" dirty="0"/>
              <a:t>I counsel thee to buy of me gold tried in the fire, that thou mayest be rich; and white raiment, that thou mayest be clothed, and </a:t>
            </a:r>
            <a:r>
              <a:rPr lang="en-US" u="sng" dirty="0" smtClean="0"/>
              <a:t>that </a:t>
            </a:r>
            <a:r>
              <a:rPr lang="en-US" u="sng" dirty="0"/>
              <a:t>the shame of thy nakedness do not appear; and anoint thine eyes with eyesalve, that thou mayest </a:t>
            </a:r>
            <a:r>
              <a:rPr lang="en-US" u="sng" dirty="0" smtClean="0"/>
              <a:t>see.</a:t>
            </a:r>
            <a:r>
              <a:rPr lang="en-US" dirty="0" smtClean="0"/>
              <a:t> As </a:t>
            </a:r>
            <a:r>
              <a:rPr lang="en-US" dirty="0"/>
              <a:t>many as I love, I rebuke and chasten: be zealous therefore, and repent</a:t>
            </a:r>
            <a:r>
              <a:rPr lang="en-US" dirty="0" smtClean="0"/>
              <a:t>.”  Rev. 3:17,18</a:t>
            </a:r>
            <a:endParaRPr lang="en-US" dirty="0"/>
          </a:p>
          <a:p>
            <a:endParaRPr lang="en-US" dirty="0"/>
          </a:p>
        </p:txBody>
      </p:sp>
      <p:pic>
        <p:nvPicPr>
          <p:cNvPr id="4098"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876800" cy="6096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rPr>
              <a:t>Given to the Redeemed</a:t>
            </a:r>
            <a:endParaRPr lang="en-US" u="sng" dirty="0">
              <a:solidFill>
                <a:srgbClr val="FF0000"/>
              </a:solidFill>
            </a:endParaRPr>
          </a:p>
        </p:txBody>
      </p:sp>
      <p:sp>
        <p:nvSpPr>
          <p:cNvPr id="3" name="Content Placeholder 2"/>
          <p:cNvSpPr>
            <a:spLocks noGrp="1"/>
          </p:cNvSpPr>
          <p:nvPr>
            <p:ph sz="half" idx="1"/>
          </p:nvPr>
        </p:nvSpPr>
        <p:spPr>
          <a:xfrm>
            <a:off x="0" y="762000"/>
            <a:ext cx="4495800" cy="6096000"/>
          </a:xfrm>
        </p:spPr>
        <p:txBody>
          <a:bodyPr>
            <a:normAutofit lnSpcReduction="10000"/>
          </a:bodyPr>
          <a:lstStyle/>
          <a:p>
            <a:r>
              <a:rPr lang="en-US" sz="3600" dirty="0" smtClean="0"/>
              <a:t>“And </a:t>
            </a:r>
            <a:r>
              <a:rPr lang="en-US" sz="3600" dirty="0"/>
              <a:t>round about the throne </a:t>
            </a:r>
            <a:r>
              <a:rPr lang="en-US" sz="3600" dirty="0" smtClean="0"/>
              <a:t>were </a:t>
            </a:r>
            <a:r>
              <a:rPr lang="en-US" sz="3600" dirty="0"/>
              <a:t>four and twenty seats: and upon the seats I saw four and twenty elders sitting, clothed in white raiment; and they had on their heads crowns of gold</a:t>
            </a:r>
            <a:r>
              <a:rPr lang="en-US" sz="3600" dirty="0" smtClean="0"/>
              <a:t>.”  Rev. 4:4</a:t>
            </a:r>
            <a:endParaRPr lang="en-US" sz="3600" dirty="0"/>
          </a:p>
          <a:p>
            <a:endParaRPr lang="en-US" dirty="0"/>
          </a:p>
        </p:txBody>
      </p:sp>
      <p:pic>
        <p:nvPicPr>
          <p:cNvPr id="5122"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Promised to the Persecuted</a:t>
            </a:r>
            <a:endParaRPr lang="en-US" u="sng" dirty="0">
              <a:solidFill>
                <a:srgbClr val="FF0000"/>
              </a:solidFill>
            </a:endParaRPr>
          </a:p>
        </p:txBody>
      </p:sp>
      <p:sp>
        <p:nvSpPr>
          <p:cNvPr id="4" name="Content Placeholder 3"/>
          <p:cNvSpPr>
            <a:spLocks noGrp="1"/>
          </p:cNvSpPr>
          <p:nvPr>
            <p:ph sz="half" idx="2"/>
          </p:nvPr>
        </p:nvSpPr>
        <p:spPr>
          <a:xfrm>
            <a:off x="4572000" y="685800"/>
            <a:ext cx="4572000" cy="6172200"/>
          </a:xfrm>
        </p:spPr>
        <p:txBody>
          <a:bodyPr>
            <a:normAutofit fontScale="85000" lnSpcReduction="20000"/>
          </a:bodyPr>
          <a:lstStyle/>
          <a:p>
            <a:r>
              <a:rPr lang="en-US" dirty="0"/>
              <a:t> </a:t>
            </a:r>
            <a:r>
              <a:rPr lang="en-US" dirty="0" smtClean="0"/>
              <a:t>”And </a:t>
            </a:r>
            <a:r>
              <a:rPr lang="en-US" dirty="0"/>
              <a:t>when he had opened the fifth seal, I saw under the altar the souls of them that were slain for the word of God, and for the testimony which they held</a:t>
            </a:r>
            <a:r>
              <a:rPr lang="en-US" dirty="0" smtClean="0"/>
              <a:t>:</a:t>
            </a:r>
            <a:r>
              <a:rPr lang="en-US" dirty="0"/>
              <a:t> And they cried with a loud voice, saying, How long, O Lord, holy and true, dost thou not judge and avenge our blood on them that dwell on the </a:t>
            </a:r>
            <a:r>
              <a:rPr lang="en-US" dirty="0" smtClean="0"/>
              <a:t>earth? And </a:t>
            </a:r>
            <a:r>
              <a:rPr lang="en-US" dirty="0"/>
              <a:t>white robes were given unto every one of them; and it was said unto them, that they should rest yet for a little season, until their </a:t>
            </a:r>
            <a:r>
              <a:rPr lang="en-US" dirty="0" smtClean="0"/>
              <a:t>fellow servants </a:t>
            </a:r>
            <a:r>
              <a:rPr lang="en-US" dirty="0"/>
              <a:t>also and their brethren, that should be killed as they </a:t>
            </a:r>
            <a:r>
              <a:rPr lang="en-US" dirty="0" smtClean="0"/>
              <a:t>were, </a:t>
            </a:r>
            <a:r>
              <a:rPr lang="en-US" dirty="0"/>
              <a:t>should be fulfilled</a:t>
            </a:r>
            <a:r>
              <a:rPr lang="en-US" dirty="0" smtClean="0"/>
              <a:t>.”  Rev. 6:9-11</a:t>
            </a:r>
            <a:endParaRPr lang="en-US" dirty="0"/>
          </a:p>
          <a:p>
            <a:endParaRPr lang="en-US" dirty="0"/>
          </a:p>
        </p:txBody>
      </p:sp>
      <p:pic>
        <p:nvPicPr>
          <p:cNvPr id="6146"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685800"/>
            <a:ext cx="4876800" cy="617219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0" y="0"/>
            <a:ext cx="5029200" cy="1219200"/>
          </a:xfrm>
        </p:spPr>
        <p:txBody>
          <a:bodyPr>
            <a:normAutofit fontScale="90000"/>
          </a:bodyPr>
          <a:lstStyle/>
          <a:p>
            <a:r>
              <a:rPr lang="en-US" u="sng" dirty="0" smtClean="0">
                <a:solidFill>
                  <a:srgbClr val="FF0000"/>
                </a:solidFill>
              </a:rPr>
              <a:t>Made Pure by Suffering</a:t>
            </a:r>
            <a:endParaRPr lang="en-US" u="sng" dirty="0">
              <a:solidFill>
                <a:srgbClr val="FF0000"/>
              </a:solidFill>
            </a:endParaRPr>
          </a:p>
        </p:txBody>
      </p:sp>
      <p:sp>
        <p:nvSpPr>
          <p:cNvPr id="3" name="Content Placeholder 2"/>
          <p:cNvSpPr>
            <a:spLocks noGrp="1"/>
          </p:cNvSpPr>
          <p:nvPr>
            <p:ph sz="half" idx="1"/>
          </p:nvPr>
        </p:nvSpPr>
        <p:spPr>
          <a:xfrm>
            <a:off x="0" y="0"/>
            <a:ext cx="4495800" cy="6858000"/>
          </a:xfrm>
        </p:spPr>
        <p:txBody>
          <a:bodyPr>
            <a:normAutofit fontScale="92500" lnSpcReduction="10000"/>
          </a:bodyPr>
          <a:lstStyle/>
          <a:p>
            <a:r>
              <a:rPr lang="en-US" dirty="0" smtClean="0">
                <a:hlinkClick r:id="rId2" tooltip="View more translations of Revelation 7:13"/>
              </a:rPr>
              <a:t>“And </a:t>
            </a:r>
            <a:r>
              <a:rPr lang="en-US" dirty="0">
                <a:hlinkClick r:id="rId2" tooltip="View more translations of Revelation 7:13"/>
              </a:rPr>
              <a:t>one of the elders answered, saying unto me, What are these which are arrayed in white robes? and whence came they</a:t>
            </a:r>
            <a:r>
              <a:rPr lang="en-US" dirty="0" smtClean="0">
                <a:hlinkClick r:id="rId2" tooltip="View more translations of Revelation 7:13"/>
              </a:rPr>
              <a:t>?</a:t>
            </a:r>
            <a:r>
              <a:rPr lang="en-US" dirty="0" smtClean="0"/>
              <a:t> </a:t>
            </a:r>
            <a:r>
              <a:rPr lang="en-US" dirty="0"/>
              <a:t> </a:t>
            </a:r>
            <a:r>
              <a:rPr lang="en-US" dirty="0">
                <a:hlinkClick r:id="rId3" tooltip="View more translations of Revelation 7:14"/>
              </a:rPr>
              <a:t>And I said unto him, Sir, thou knowest. And he said to me, These are they which came out of great tribulation, and have washed their robes, and made them white in the blood of the </a:t>
            </a:r>
            <a:r>
              <a:rPr lang="en-US" dirty="0" smtClean="0">
                <a:hlinkClick r:id="rId3" tooltip="View more translations of Revelation 7:14"/>
              </a:rPr>
              <a:t>Lamb.</a:t>
            </a:r>
            <a:r>
              <a:rPr lang="en-US" dirty="0" smtClean="0"/>
              <a:t> </a:t>
            </a:r>
            <a:r>
              <a:rPr lang="en-US" dirty="0" smtClean="0">
                <a:hlinkClick r:id="rId4" tooltip="View more translations of Revelation 7:15"/>
              </a:rPr>
              <a:t>Therefore </a:t>
            </a:r>
            <a:r>
              <a:rPr lang="en-US" dirty="0">
                <a:hlinkClick r:id="rId4" tooltip="View more translations of Revelation 7:15"/>
              </a:rPr>
              <a:t>are they before the throne of God, and serve him day and night in his temple: and he that </a:t>
            </a:r>
            <a:r>
              <a:rPr lang="en-US" dirty="0">
                <a:hlinkClick r:id="rId4" tooltip="View more translations of Revelation 7:15"/>
              </a:rPr>
              <a:t>sitteth</a:t>
            </a:r>
            <a:r>
              <a:rPr lang="en-US" dirty="0">
                <a:hlinkClick r:id="rId4" tooltip="View more translations of Revelation 7:15"/>
              </a:rPr>
              <a:t> on the throne shall dwell among them</a:t>
            </a:r>
            <a:r>
              <a:rPr lang="en-US" dirty="0" smtClean="0">
                <a:hlinkClick r:id="rId4" tooltip="View more translations of Revelation 7:15"/>
              </a:rPr>
              <a:t>.</a:t>
            </a:r>
            <a:r>
              <a:rPr lang="en-US" dirty="0" smtClean="0"/>
              <a:t>”  Rev. 7:13-15</a:t>
            </a:r>
            <a:endParaRPr lang="en-US" dirty="0"/>
          </a:p>
          <a:p>
            <a:endParaRPr lang="en-US" dirty="0"/>
          </a:p>
        </p:txBody>
      </p:sp>
      <p:pic>
        <p:nvPicPr>
          <p:cNvPr id="7170" name="Picture 2" descr="C:\Users\Dad\Contacts\Downloads\images.jpg"/>
          <p:cNvPicPr>
            <a:picLocks noGrp="1" noChangeAspect="1" noChangeArrowheads="1"/>
          </p:cNvPicPr>
          <p:nvPr>
            <p:ph sz="half" idx="2"/>
          </p:nvPr>
        </p:nvPicPr>
        <p:blipFill>
          <a:blip r:embed="rId5" cstate="print"/>
          <a:srcRect/>
          <a:stretch>
            <a:fillRect/>
          </a:stretch>
        </p:blipFill>
        <p:spPr bwMode="auto">
          <a:xfrm>
            <a:off x="4572000" y="838200"/>
            <a:ext cx="4572000" cy="60198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Final Manifestation</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a:bodyPr>
          <a:lstStyle/>
          <a:p>
            <a:r>
              <a:rPr lang="en-US" sz="3000" dirty="0" smtClean="0"/>
              <a:t>“</a:t>
            </a:r>
            <a:r>
              <a:rPr lang="en-US" sz="3000" dirty="0"/>
              <a:t>Let us be glad and rejoice, and give honour to him: for the marriage of the Lamb is come, and his wife hath made herself </a:t>
            </a:r>
            <a:r>
              <a:rPr lang="en-US" sz="3000" dirty="0" smtClean="0"/>
              <a:t>ready. And </a:t>
            </a:r>
            <a:r>
              <a:rPr lang="en-US" sz="3000" dirty="0"/>
              <a:t>to her was granted that she should be arrayed in fine linen, clean and white: for the fine linen is the righteousness of </a:t>
            </a:r>
            <a:r>
              <a:rPr lang="en-US" sz="3000" dirty="0" smtClean="0"/>
              <a:t>saints.”  Revelation 19:7,8</a:t>
            </a:r>
            <a:endParaRPr lang="en-US" sz="3000" dirty="0"/>
          </a:p>
          <a:p>
            <a:endParaRPr lang="en-US" sz="3000" dirty="0"/>
          </a:p>
        </p:txBody>
      </p:sp>
      <p:pic>
        <p:nvPicPr>
          <p:cNvPr id="8194"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70C0"/>
                </a:solidFill>
              </a:rPr>
              <a:t>Clothed and Ready</a:t>
            </a:r>
            <a:endParaRPr lang="en-US"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a:t> By His perfect obedience He has made it possible for every human being to obey God's commandments. When we submit ourselves to Christ, the heart is united with His heart, the will is merged in His will, the mind becomes one with His mind, the thoughts are brought into captivity to Him; we live His life. This is what it means to be clothed with the garment of His righteousness. Then as the Lord looks upon us He sees, not the fig-leaf garment, not the nakedness and deformity of sin, but His own robe of righteousness, which is perfect obedience to the law of Jehovah</a:t>
            </a:r>
            <a:r>
              <a:rPr lang="en-US" dirty="0" smtClean="0"/>
              <a:t>. The </a:t>
            </a:r>
            <a:r>
              <a:rPr lang="en-US" dirty="0"/>
              <a:t>guests at the marriage feast were inspected by the king. Only those were accepted who had obeyed his requirements and put on the wedding garment. So it is with the guests at the gospel feast. All must pass the scrutiny of the great King, and only those are received who have put on the robe of Christ's righteousness</a:t>
            </a:r>
            <a:r>
              <a:rPr lang="en-US" dirty="0" smtClean="0"/>
              <a:t>.”  COL, pg. 312</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70C0"/>
                </a:solidFill>
              </a:rPr>
              <a:t>Revelation’s Message</a:t>
            </a:r>
            <a:endParaRPr lang="en-US" u="sng" dirty="0">
              <a:solidFill>
                <a:srgbClr val="0070C0"/>
              </a:solidFill>
            </a:endParaRPr>
          </a:p>
        </p:txBody>
      </p:sp>
      <p:sp>
        <p:nvSpPr>
          <p:cNvPr id="3" name="Content Placeholder 2"/>
          <p:cNvSpPr>
            <a:spLocks noGrp="1"/>
          </p:cNvSpPr>
          <p:nvPr>
            <p:ph sz="half" idx="1"/>
          </p:nvPr>
        </p:nvSpPr>
        <p:spPr>
          <a:xfrm>
            <a:off x="0" y="685800"/>
            <a:ext cx="4495800" cy="6172200"/>
          </a:xfrm>
        </p:spPr>
        <p:txBody>
          <a:bodyPr>
            <a:normAutofit/>
          </a:bodyPr>
          <a:lstStyle/>
          <a:p>
            <a:r>
              <a:rPr lang="en-US" dirty="0" smtClean="0"/>
              <a:t>1,  His church rejected His righteousness.</a:t>
            </a:r>
          </a:p>
          <a:p>
            <a:r>
              <a:rPr lang="en-US" dirty="0" smtClean="0"/>
              <a:t>2.  Political powers refused His righteousness and crumbled.</a:t>
            </a:r>
          </a:p>
          <a:p>
            <a:r>
              <a:rPr lang="en-US" dirty="0" smtClean="0"/>
              <a:t>3.  Christ has always had a people and He will at the end of time.  These ones will be clothed in His righteousness.  They will reveal His character!</a:t>
            </a:r>
            <a:endParaRPr lang="en-US" dirty="0"/>
          </a:p>
        </p:txBody>
      </p:sp>
      <p:pic>
        <p:nvPicPr>
          <p:cNvPr id="9218" name="Picture 2" descr="C:\Users\Dad\Contacts\Downloads\holy-crap-the-second-coming-of-christ-with-angels-and-rainbows-and-stuff.jpg"/>
          <p:cNvPicPr>
            <a:picLocks noGrp="1" noChangeAspect="1" noChangeArrowheads="1"/>
          </p:cNvPicPr>
          <p:nvPr>
            <p:ph sz="half" idx="2"/>
          </p:nvPr>
        </p:nvPicPr>
        <p:blipFill>
          <a:blip r:embed="rId2" cstate="print"/>
          <a:srcRect/>
          <a:stretch>
            <a:fillRect/>
          </a:stretch>
        </p:blipFill>
        <p:spPr bwMode="auto">
          <a:xfrm>
            <a:off x="4343400" y="685800"/>
            <a:ext cx="4800600" cy="6172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800" u="sng" dirty="0" smtClean="0">
                <a:solidFill>
                  <a:srgbClr val="002060"/>
                </a:solidFill>
              </a:rPr>
              <a:t>A Story</a:t>
            </a:r>
            <a:endParaRPr lang="en-US" sz="4800"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fontScale="70000" lnSpcReduction="20000"/>
          </a:bodyPr>
          <a:lstStyle/>
          <a:p>
            <a:r>
              <a:rPr lang="en-US" dirty="0" smtClean="0"/>
              <a:t>“</a:t>
            </a:r>
            <a:r>
              <a:rPr lang="en-US" dirty="0"/>
              <a:t> And Jesus answered and spake unto them again by parables, and </a:t>
            </a:r>
            <a:r>
              <a:rPr lang="en-US" dirty="0" smtClean="0"/>
              <a:t>said,</a:t>
            </a:r>
            <a:r>
              <a:rPr lang="en-US" dirty="0"/>
              <a:t> </a:t>
            </a:r>
            <a:r>
              <a:rPr lang="en-US" dirty="0" smtClean="0"/>
              <a:t>The </a:t>
            </a:r>
            <a:r>
              <a:rPr lang="en-US" dirty="0"/>
              <a:t>kingdom of heaven is like unto a certain king, which made a marriage for his </a:t>
            </a:r>
            <a:r>
              <a:rPr lang="en-US" dirty="0" smtClean="0"/>
              <a:t>son, And </a:t>
            </a:r>
            <a:r>
              <a:rPr lang="en-US" dirty="0"/>
              <a:t>sent forth his servants to call them that were bidden to the wedding: and they would not </a:t>
            </a:r>
            <a:r>
              <a:rPr lang="en-US" dirty="0" smtClean="0"/>
              <a:t>come. Again</a:t>
            </a:r>
            <a:r>
              <a:rPr lang="en-US" dirty="0"/>
              <a:t>, he sent forth other servants, saying, Tell them which are bidden, Behold, I have prepared my dinner: my oxen and [my] fatlings </a:t>
            </a:r>
            <a:r>
              <a:rPr lang="en-US" dirty="0" smtClean="0"/>
              <a:t>are killed</a:t>
            </a:r>
            <a:r>
              <a:rPr lang="en-US" dirty="0"/>
              <a:t>, and all things </a:t>
            </a:r>
            <a:r>
              <a:rPr lang="en-US" dirty="0" smtClean="0"/>
              <a:t>are ready</a:t>
            </a:r>
            <a:r>
              <a:rPr lang="en-US" dirty="0"/>
              <a:t>: come unto the </a:t>
            </a:r>
            <a:r>
              <a:rPr lang="en-US" dirty="0" smtClean="0"/>
              <a:t>marriage. But </a:t>
            </a:r>
            <a:r>
              <a:rPr lang="en-US" dirty="0"/>
              <a:t>they made light of [it], and went their ways, one to his farm, another to his </a:t>
            </a:r>
            <a:r>
              <a:rPr lang="en-US" dirty="0" smtClean="0"/>
              <a:t>merchandise: And </a:t>
            </a:r>
            <a:r>
              <a:rPr lang="en-US" dirty="0"/>
              <a:t>the remnant took his servants, and entreated [them] spitefully, and slew </a:t>
            </a:r>
            <a:r>
              <a:rPr lang="en-US" dirty="0" smtClean="0"/>
              <a:t>them But </a:t>
            </a:r>
            <a:r>
              <a:rPr lang="en-US" dirty="0"/>
              <a:t>when the king heard [thereof], he was wroth: and he sent forth his armies, and destroyed those murderers, and burned up their </a:t>
            </a:r>
            <a:r>
              <a:rPr lang="en-US" dirty="0" smtClean="0"/>
              <a:t>city. Then </a:t>
            </a:r>
            <a:r>
              <a:rPr lang="en-US" dirty="0"/>
              <a:t>saith he to his servants, The wedding is ready, but they which were bidden were not worthy</a:t>
            </a:r>
            <a:r>
              <a:rPr lang="en-US" dirty="0" smtClean="0"/>
              <a:t>. </a:t>
            </a:r>
            <a:r>
              <a:rPr lang="en-US" dirty="0"/>
              <a:t> Go ye therefore into the highways, and as many as ye shall find, bid to the </a:t>
            </a:r>
            <a:r>
              <a:rPr lang="en-US" dirty="0" smtClean="0"/>
              <a:t>marriage. So </a:t>
            </a:r>
            <a:r>
              <a:rPr lang="en-US" dirty="0"/>
              <a:t>those servants went out into the highways, and gathered together all as many as they found, both bad and good: and the wedding was furnished with guests</a:t>
            </a:r>
            <a:r>
              <a:rPr lang="en-US" dirty="0" smtClean="0"/>
              <a:t>.</a:t>
            </a:r>
            <a:r>
              <a:rPr lang="en-US" dirty="0"/>
              <a:t> And when the king came in to see the guests, he saw there a man which had not on a wedding </a:t>
            </a:r>
            <a:r>
              <a:rPr lang="en-US" dirty="0" smtClean="0"/>
              <a:t>garment: And </a:t>
            </a:r>
            <a:r>
              <a:rPr lang="en-US" dirty="0"/>
              <a:t>he saith unto him, Friend, how camest thou in hither not having a wedding garment? And he was speechless</a:t>
            </a:r>
            <a:r>
              <a:rPr lang="en-US" dirty="0" smtClean="0"/>
              <a:t>.</a:t>
            </a:r>
            <a:r>
              <a:rPr lang="en-US" dirty="0"/>
              <a:t> Then said the king to the servants, Bind him hand and foot, and take him away, and cast </a:t>
            </a:r>
            <a:r>
              <a:rPr lang="en-US" dirty="0" smtClean="0"/>
              <a:t>him </a:t>
            </a:r>
            <a:r>
              <a:rPr lang="en-US" dirty="0"/>
              <a:t>into outer darkness; there shall be weeping and gnashing of </a:t>
            </a:r>
            <a:r>
              <a:rPr lang="en-US" dirty="0" smtClean="0"/>
              <a:t>teeth. For </a:t>
            </a:r>
            <a:r>
              <a:rPr lang="en-US" dirty="0"/>
              <a:t>many are called, but few [are] chosen</a:t>
            </a:r>
            <a:r>
              <a:rPr lang="en-US" dirty="0" smtClean="0"/>
              <a:t>.”  Matthew 22:1-14</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rPr>
              <a:t>Full of Meaning</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lstStyle/>
          <a:p>
            <a:r>
              <a:rPr lang="en-US" sz="4400" dirty="0" smtClean="0"/>
              <a:t>1.  The gospel invitation to the Jews. </a:t>
            </a:r>
          </a:p>
          <a:p>
            <a:r>
              <a:rPr lang="en-US" sz="4400" dirty="0" smtClean="0"/>
              <a:t>2.  Their rejection and ultimate destruction of their city.</a:t>
            </a:r>
          </a:p>
          <a:p>
            <a:r>
              <a:rPr lang="en-US" sz="4400" dirty="0" smtClean="0"/>
              <a:t>3.  The gospel invitation to the Gentiles.</a:t>
            </a:r>
          </a:p>
          <a:p>
            <a:r>
              <a:rPr lang="en-US" sz="4400" dirty="0" smtClean="0"/>
              <a:t>4.  The investigative judgment of 1844 foretold here.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u="sng" dirty="0" smtClean="0">
                <a:solidFill>
                  <a:srgbClr val="002060"/>
                </a:solidFill>
                <a:latin typeface="Algerian" pitchFamily="82" charset="0"/>
              </a:rPr>
              <a:t>Most Important</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fontScale="92500" lnSpcReduction="20000"/>
          </a:bodyPr>
          <a:lstStyle/>
          <a:p>
            <a:r>
              <a:rPr lang="en-US" dirty="0"/>
              <a:t> </a:t>
            </a:r>
            <a:r>
              <a:rPr lang="en-US" dirty="0" smtClean="0"/>
              <a:t>”And </a:t>
            </a:r>
            <a:r>
              <a:rPr lang="en-US" dirty="0"/>
              <a:t>when the king came in to see the guests, he saw there a man which had not on a wedding </a:t>
            </a:r>
            <a:r>
              <a:rPr lang="en-US" dirty="0" smtClean="0"/>
              <a:t>garment: And </a:t>
            </a:r>
            <a:r>
              <a:rPr lang="en-US" dirty="0"/>
              <a:t>he saith unto him, Friend, how camest thou in hither not having a wedding garment? And he was speechless</a:t>
            </a:r>
            <a:r>
              <a:rPr lang="en-US" dirty="0" smtClean="0"/>
              <a:t>. </a:t>
            </a:r>
            <a:r>
              <a:rPr lang="en-US" dirty="0"/>
              <a:t> Then said the king to the servants, Bind him hand and foot, and take him away, and cast </a:t>
            </a:r>
            <a:r>
              <a:rPr lang="en-US" dirty="0" smtClean="0"/>
              <a:t>him </a:t>
            </a:r>
            <a:r>
              <a:rPr lang="en-US" dirty="0"/>
              <a:t>into outer darkness; there shall be weeping and gnashing of teeth</a:t>
            </a:r>
            <a:r>
              <a:rPr lang="en-US" dirty="0" smtClean="0"/>
              <a:t>. </a:t>
            </a:r>
            <a:r>
              <a:rPr lang="en-US" dirty="0"/>
              <a:t> For many are called, but few </a:t>
            </a:r>
            <a:r>
              <a:rPr lang="en-US" dirty="0" smtClean="0"/>
              <a:t>are chosen.”  Matthew 22:11-14</a:t>
            </a:r>
            <a:endParaRPr lang="en-US" dirty="0"/>
          </a:p>
        </p:txBody>
      </p:sp>
      <p:pic>
        <p:nvPicPr>
          <p:cNvPr id="1026" name="Picture 2" descr="C:\Users\Dad\Contacts\Downloads\Where-is-Your-Robe.jpg"/>
          <p:cNvPicPr>
            <a:picLocks noGrp="1" noChangeAspect="1" noChangeArrowheads="1"/>
          </p:cNvPicPr>
          <p:nvPr>
            <p:ph sz="half" idx="2"/>
          </p:nvPr>
        </p:nvPicPr>
        <p:blipFill>
          <a:blip r:embed="rId2" cstate="print"/>
          <a:srcRect/>
          <a:stretch>
            <a:fillRect/>
          </a:stretch>
        </p:blipFill>
        <p:spPr bwMode="auto">
          <a:xfrm>
            <a:off x="4572000" y="762000"/>
            <a:ext cx="4572000" cy="609599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A Gift</a:t>
            </a:r>
            <a:endParaRPr lang="en-US"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“This </a:t>
            </a:r>
            <a:r>
              <a:rPr lang="en-US" dirty="0"/>
              <a:t>garment was a gift from the king. By wearing it the guests showed their respect for the giver of the feast. But one man was clothed in his common citizen dress. He had refused to make the preparation required by the king. The garment provided for him at great cost he disdained to wear. Thus he insulted his lord. To the king's demand, "How camest thou in hither not having a wedding garment?" he could answer nothing. He was self-condemned. Then the king said, "Bind him hand and foot, and take him away, and cast him into outer darkness</a:t>
            </a:r>
            <a:r>
              <a:rPr lang="en-US" dirty="0" smtClean="0"/>
              <a:t>.“  Col, pg. 309</a:t>
            </a:r>
            <a:endParaRPr lang="en-US" b="1"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A Gift from Christ</a:t>
            </a:r>
            <a:endParaRPr lang="en-US"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“By </a:t>
            </a:r>
            <a:r>
              <a:rPr lang="en-US" dirty="0"/>
              <a:t>the wedding garment in the parable is represented the pure, spotless character which Christ's true followers will possess. To the church it is given "that she should be arrayed in fine linen, clean and white," "not having spot, or wrinkle, or any such thing." Eph. 5:27. The fine linen, says the Scripture, "is the righteousness of saints." Rev. 19:8. It is the righteousness of Christ, His own unblemished character, that through faith is imparted to all who receive Him as their personal Saviour</a:t>
            </a:r>
            <a:r>
              <a:rPr lang="en-US" dirty="0" smtClean="0"/>
              <a:t>.”  COL, pg. 310</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latin typeface="Algerian" pitchFamily="82" charset="0"/>
              </a:rPr>
              <a:t>Christ’s Righteousness</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“In </a:t>
            </a:r>
            <a:r>
              <a:rPr lang="en-US" dirty="0"/>
              <a:t>his days Judah shall be saved, and Israel shall dwell safely: and this [is] his name whereby he shall be called, THE LORD OUR RIGHTEOUSNESS</a:t>
            </a:r>
            <a:r>
              <a:rPr lang="en-US" dirty="0" smtClean="0"/>
              <a:t>.”  Jer. 23:6</a:t>
            </a:r>
          </a:p>
          <a:p>
            <a:r>
              <a:rPr lang="en-US" dirty="0" smtClean="0"/>
              <a:t>“</a:t>
            </a:r>
            <a:r>
              <a:rPr lang="en-US" dirty="0"/>
              <a:t>I will go in the strength of the Lord GOD: I will make mention of thy righteousness, </a:t>
            </a:r>
            <a:r>
              <a:rPr lang="en-US" dirty="0" smtClean="0"/>
              <a:t>even </a:t>
            </a:r>
            <a:r>
              <a:rPr lang="en-US" dirty="0"/>
              <a:t>of thine only</a:t>
            </a:r>
            <a:r>
              <a:rPr lang="en-US" dirty="0" smtClean="0"/>
              <a:t>.”  Ps. 71:16</a:t>
            </a:r>
            <a:endParaRPr lang="en-US" dirty="0"/>
          </a:p>
          <a:p>
            <a:endParaRPr lang="en-US" dirty="0"/>
          </a:p>
          <a:p>
            <a:endParaRPr lang="en-US"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838200"/>
            <a:ext cx="4572000" cy="601979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2060"/>
                </a:solidFill>
                <a:latin typeface="Algerian" pitchFamily="82" charset="0"/>
              </a:rPr>
              <a:t>We Have None</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lnSpcReduction="10000"/>
          </a:bodyPr>
          <a:lstStyle/>
          <a:p>
            <a:r>
              <a:rPr lang="en-US" dirty="0" smtClean="0"/>
              <a:t>“But </a:t>
            </a:r>
            <a:r>
              <a:rPr lang="en-US" dirty="0"/>
              <a:t>we are all as an unclean </a:t>
            </a:r>
            <a:r>
              <a:rPr lang="en-US" dirty="0" smtClean="0"/>
              <a:t>thing, </a:t>
            </a:r>
            <a:r>
              <a:rPr lang="en-US" dirty="0"/>
              <a:t>and all our righteousnesses </a:t>
            </a:r>
            <a:r>
              <a:rPr lang="en-US" dirty="0" smtClean="0"/>
              <a:t>are </a:t>
            </a:r>
            <a:r>
              <a:rPr lang="en-US" dirty="0"/>
              <a:t>as filthy rags; and we all do fade as a leaf; and our iniquities, like the wind, have taken us away</a:t>
            </a:r>
            <a:r>
              <a:rPr lang="en-US" dirty="0" smtClean="0"/>
              <a:t>.”  Isaiah 64:6</a:t>
            </a:r>
            <a:endParaRPr lang="en-US" dirty="0"/>
          </a:p>
          <a:p>
            <a:r>
              <a:rPr lang="en-US" dirty="0" smtClean="0"/>
              <a:t>“</a:t>
            </a:r>
            <a:r>
              <a:rPr lang="en-US" dirty="0"/>
              <a:t>Surely, shall </a:t>
            </a:r>
            <a:r>
              <a:rPr lang="en-US" dirty="0" smtClean="0"/>
              <a:t>one </a:t>
            </a:r>
            <a:r>
              <a:rPr lang="en-US" dirty="0"/>
              <a:t>say, in the LORD have I righteousness and strength: </a:t>
            </a:r>
            <a:r>
              <a:rPr lang="en-US" dirty="0" smtClean="0"/>
              <a:t>even to </a:t>
            </a:r>
            <a:r>
              <a:rPr lang="en-US" dirty="0"/>
              <a:t>him shall </a:t>
            </a:r>
            <a:r>
              <a:rPr lang="en-US" dirty="0" smtClean="0"/>
              <a:t>men </a:t>
            </a:r>
            <a:r>
              <a:rPr lang="en-US" dirty="0"/>
              <a:t>come; and all that are incensed against him shall be ashamed</a:t>
            </a:r>
            <a:r>
              <a:rPr lang="en-US" dirty="0" smtClean="0"/>
              <a:t>.”  Isaiah 45:24</a:t>
            </a:r>
            <a:endParaRPr lang="en-US" dirty="0"/>
          </a:p>
          <a:p>
            <a:endParaRPr lang="en-US" dirty="0"/>
          </a:p>
        </p:txBody>
      </p:sp>
      <p:pic>
        <p:nvPicPr>
          <p:cNvPr id="3074"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1" y="838200"/>
            <a:ext cx="4572000" cy="6019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rPr>
              <a:t>What is it?</a:t>
            </a:r>
            <a:endParaRPr lang="en-US"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“Only </a:t>
            </a:r>
            <a:r>
              <a:rPr lang="en-US" dirty="0"/>
              <a:t>the covering which Christ Himself has provided can make us meet to appear in God's presence. This covering, the robe of His own righteousness, Christ will put upon every repenting, believing soul. "I counsel thee," He says, "to buy of Me . . . white raiment, that thou mayest be clothed, and that the shame of thy nakedness do not appear." Rev. 3:18.</a:t>
            </a:r>
          </a:p>
          <a:p>
            <a:r>
              <a:rPr lang="en-US" dirty="0"/>
              <a:t>This robe, woven in the loom of heaven, has in it not one thread of human devising. Christ in His humanity wrought out a perfect character, and this character He offers to impart to us. "All our righteousness are as filthy rags." Isa. 64:6. Everything that we of ourselves can do is defiled by sin. But the Son of God "was manifested to take away our sins; and in Him is no sin." Sin is defined to be "the transgression of the law." 1 John 3:5, 4</a:t>
            </a:r>
            <a:r>
              <a:rPr lang="en-US" dirty="0" smtClean="0"/>
              <a:t>.”  COL, pg. 311</a:t>
            </a: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1507</TotalTime>
  <Words>832</Words>
  <Application>Microsoft Office PowerPoint</Application>
  <PresentationFormat>On-screen Show (4:3)</PresentationFormat>
  <Paragraphs>40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Free Robe</vt:lpstr>
      <vt:lpstr>A Story</vt:lpstr>
      <vt:lpstr>Full of Meaning</vt:lpstr>
      <vt:lpstr>Most Important</vt:lpstr>
      <vt:lpstr>A Gift</vt:lpstr>
      <vt:lpstr>A Gift from Christ</vt:lpstr>
      <vt:lpstr>Christ’s Righteousness</vt:lpstr>
      <vt:lpstr>We Have None</vt:lpstr>
      <vt:lpstr>What is it?</vt:lpstr>
      <vt:lpstr>For Naked Laodicea</vt:lpstr>
      <vt:lpstr>Given to the Redeemed</vt:lpstr>
      <vt:lpstr>Promised to the Persecuted</vt:lpstr>
      <vt:lpstr>Made Pure by Suffering</vt:lpstr>
      <vt:lpstr>Final Manifestation</vt:lpstr>
      <vt:lpstr>Clothed and Ready</vt:lpstr>
      <vt:lpstr>Revelation’s Message</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Robe</dc:title>
  <dc:creator>Dad</dc:creator>
  <cp:lastModifiedBy>Dad</cp:lastModifiedBy>
  <cp:revision>2</cp:revision>
  <dcterms:created xsi:type="dcterms:W3CDTF">2012-03-21T18:50:28Z</dcterms:created>
  <dcterms:modified xsi:type="dcterms:W3CDTF">2012-03-22T19:57:38Z</dcterms:modified>
</cp:coreProperties>
</file>