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8"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57691C-A419-4A22-BA59-E5A28364208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175525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7691C-A419-4A22-BA59-E5A28364208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27319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7691C-A419-4A22-BA59-E5A28364208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397351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7691C-A419-4A22-BA59-E5A28364208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64362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157691C-A419-4A22-BA59-E5A283642087}"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68222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57691C-A419-4A22-BA59-E5A28364208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119913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57691C-A419-4A22-BA59-E5A283642087}"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158770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57691C-A419-4A22-BA59-E5A283642087}"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1469038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7691C-A419-4A22-BA59-E5A283642087}"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297557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57691C-A419-4A22-BA59-E5A28364208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2121360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157691C-A419-4A22-BA59-E5A283642087}"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CCECE-085A-4437-9785-7E057E124486}" type="slidenum">
              <a:rPr lang="en-US" smtClean="0"/>
              <a:t>‹#›</a:t>
            </a:fld>
            <a:endParaRPr lang="en-US"/>
          </a:p>
        </p:txBody>
      </p:sp>
    </p:spTree>
    <p:extLst>
      <p:ext uri="{BB962C8B-B14F-4D97-AF65-F5344CB8AC3E}">
        <p14:creationId xmlns:p14="http://schemas.microsoft.com/office/powerpoint/2010/main" val="3091054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7691C-A419-4A22-BA59-E5A283642087}" type="datetimeFigureOut">
              <a:rPr lang="en-US" smtClean="0"/>
              <a:t>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CCECE-085A-4437-9785-7E057E124486}" type="slidenum">
              <a:rPr lang="en-US" smtClean="0"/>
              <a:t>‹#›</a:t>
            </a:fld>
            <a:endParaRPr lang="en-US"/>
          </a:p>
        </p:txBody>
      </p:sp>
    </p:spTree>
    <p:extLst>
      <p:ext uri="{BB962C8B-B14F-4D97-AF65-F5344CB8AC3E}">
        <p14:creationId xmlns:p14="http://schemas.microsoft.com/office/powerpoint/2010/main" val="942768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98501"/>
            <a:ext cx="9144000" cy="1473200"/>
          </a:xfrm>
        </p:spPr>
        <p:txBody>
          <a:bodyPr>
            <a:normAutofit fontScale="90000"/>
          </a:bodyPr>
          <a:lstStyle/>
          <a:p>
            <a:r>
              <a:rPr lang="en-US" b="1" i="1" u="sng" dirty="0" smtClean="0">
                <a:solidFill>
                  <a:srgbClr val="0070C0"/>
                </a:solidFill>
                <a:latin typeface="Algerian" panose="04020705040A02060702" pitchFamily="82" charset="0"/>
              </a:rPr>
              <a:t>Critiquing the Critique </a:t>
            </a:r>
            <a:endParaRPr lang="en-US" b="1" i="1" u="sng"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66406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70C0"/>
                </a:solidFill>
              </a:rPr>
              <a:t>Arrogant Fool!</a:t>
            </a:r>
            <a:endParaRPr lang="en-US" b="1" i="1" u="sng" dirty="0">
              <a:solidFill>
                <a:srgbClr val="0070C0"/>
              </a:solidFill>
            </a:endParaRPr>
          </a:p>
        </p:txBody>
      </p:sp>
      <p:sp>
        <p:nvSpPr>
          <p:cNvPr id="3" name="Content Placeholder 2"/>
          <p:cNvSpPr>
            <a:spLocks noGrp="1"/>
          </p:cNvSpPr>
          <p:nvPr>
            <p:ph sz="half" idx="1"/>
          </p:nvPr>
        </p:nvSpPr>
        <p:spPr>
          <a:xfrm>
            <a:off x="1" y="736600"/>
            <a:ext cx="6019799" cy="6121399"/>
          </a:xfrm>
        </p:spPr>
        <p:txBody>
          <a:bodyPr>
            <a:normAutofit/>
          </a:bodyPr>
          <a:lstStyle/>
          <a:p>
            <a:r>
              <a:rPr lang="en-US" sz="3200" dirty="0" smtClean="0"/>
              <a:t>Laiu has supplanted Scripture and the Bible writers to his peculiar analysis of the Bible.  His exegetical principles supersede all other methods of Bible study.  He knows how to understand the Bible , even better than the Holy Spirit working through Matthew and the other writers!  Wow!  He has kicked one prop out from under the Bible student.  I’m sure the other prop, named Ellen White is next!!</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660400"/>
            <a:ext cx="6172199" cy="6197599"/>
          </a:xfrm>
          <a:prstGeom prst="rect">
            <a:avLst/>
          </a:prstGeom>
        </p:spPr>
      </p:pic>
    </p:spTree>
    <p:extLst>
      <p:ext uri="{BB962C8B-B14F-4D97-AF65-F5344CB8AC3E}">
        <p14:creationId xmlns:p14="http://schemas.microsoft.com/office/powerpoint/2010/main" val="2280661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a:bodyPr>
          <a:lstStyle/>
          <a:p>
            <a:r>
              <a:rPr lang="en-US" dirty="0" smtClean="0"/>
              <a:t>                  </a:t>
            </a:r>
            <a:r>
              <a:rPr lang="en-US" b="1" i="1" u="sng" dirty="0" smtClean="0">
                <a:solidFill>
                  <a:srgbClr val="0070C0"/>
                </a:solidFill>
                <a:latin typeface="Algerian" panose="04020705040A02060702" pitchFamily="82" charset="0"/>
              </a:rPr>
              <a:t>And…….there she Goes!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49300"/>
            <a:ext cx="12192000" cy="6108699"/>
          </a:xfrm>
        </p:spPr>
        <p:txBody>
          <a:bodyPr>
            <a:normAutofit/>
          </a:bodyPr>
          <a:lstStyle/>
          <a:p>
            <a:r>
              <a:rPr lang="en-US" sz="3200" dirty="0" smtClean="0"/>
              <a:t>“No wonder that most of our doctrines have been shaped in time, some of them in decades after their initial formulation. Various popular beliefs have been abandoned, substituted or drastically modified. </a:t>
            </a:r>
            <a:r>
              <a:rPr lang="en-US" sz="3200" b="1" i="1" u="sng" dirty="0" smtClean="0"/>
              <a:t>Even some views held sometime by E G White have been abandoned, at least by the informed theologians. </a:t>
            </a:r>
            <a:r>
              <a:rPr lang="en-US" sz="3200" dirty="0" smtClean="0"/>
              <a:t>Among the E G White’s views that we unofficially abandoned is the apparent endorsement given by E G White to Josiah Litch’s interpretation of the fifth and sixth trumpets of Revelation 9 (see GC 334). She calls it “another remarkable fulfillment of prophecy”, </a:t>
            </a:r>
            <a:r>
              <a:rPr lang="en-US" sz="3200" b="1" i="1" u="sng" dirty="0" smtClean="0"/>
              <a:t>but presently no one SDA informed theologian will agree with that.</a:t>
            </a:r>
            <a:r>
              <a:rPr lang="en-US" sz="3200" dirty="0" smtClean="0"/>
              <a:t> If this is really an exegetical and prophetic failure, as it appears, </a:t>
            </a:r>
            <a:r>
              <a:rPr lang="en-US" sz="3200" b="1" i="1" u="sng" dirty="0" smtClean="0"/>
              <a:t>then it follows that it is also a failure of E G White’s interpretation,</a:t>
            </a:r>
            <a:r>
              <a:rPr lang="en-US" sz="3200" dirty="0" smtClean="0"/>
              <a:t> or rather a failure of our theology of inspiration and hermeneutics.”  Laiu, pg.7</a:t>
            </a:r>
            <a:endParaRPr lang="en-US" sz="3200" dirty="0"/>
          </a:p>
        </p:txBody>
      </p:sp>
    </p:spTree>
    <p:extLst>
      <p:ext uri="{BB962C8B-B14F-4D97-AF65-F5344CB8AC3E}">
        <p14:creationId xmlns:p14="http://schemas.microsoft.com/office/powerpoint/2010/main" val="2852148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600" y="1"/>
            <a:ext cx="5867400" cy="787399"/>
          </a:xfrm>
        </p:spPr>
        <p:txBody>
          <a:bodyPr>
            <a:normAutofit/>
          </a:bodyPr>
          <a:lstStyle/>
          <a:p>
            <a:r>
              <a:rPr lang="en-US" b="1" i="1" u="sng" dirty="0" smtClean="0">
                <a:solidFill>
                  <a:srgbClr val="0070C0"/>
                </a:solidFill>
              </a:rPr>
              <a:t>Who Does he Think He is?</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673100"/>
            <a:ext cx="6019800" cy="6184900"/>
          </a:xfrm>
        </p:spPr>
        <p:txBody>
          <a:bodyPr>
            <a:normAutofit/>
          </a:bodyPr>
          <a:lstStyle/>
          <a:p>
            <a:r>
              <a:rPr lang="en-US" sz="4000" dirty="0" smtClean="0"/>
              <a:t>‘Informed theologians have abandoned her ideas.’</a:t>
            </a:r>
          </a:p>
          <a:p>
            <a:r>
              <a:rPr lang="en-US" sz="4000" dirty="0" smtClean="0"/>
              <a:t>‘Ellen white’s interpretation was a failure.’</a:t>
            </a:r>
          </a:p>
          <a:p>
            <a:r>
              <a:rPr lang="en-US" sz="4000" dirty="0" smtClean="0"/>
              <a:t>Who does this guy think he is?</a:t>
            </a:r>
          </a:p>
          <a:p>
            <a:r>
              <a:rPr lang="en-US" sz="4000" dirty="0" smtClean="0"/>
              <a:t>He knows better than the prophet??  Wow!!</a:t>
            </a:r>
            <a:endParaRPr lang="en-US" sz="4000" dirty="0"/>
          </a:p>
        </p:txBody>
      </p:sp>
    </p:spTree>
    <p:extLst>
      <p:ext uri="{BB962C8B-B14F-4D97-AF65-F5344CB8AC3E}">
        <p14:creationId xmlns:p14="http://schemas.microsoft.com/office/powerpoint/2010/main" val="2049494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6299"/>
          </a:xfrm>
        </p:spPr>
        <p:txBody>
          <a:bodyPr/>
          <a:lstStyle/>
          <a:p>
            <a:r>
              <a:rPr lang="en-US" dirty="0" smtClean="0"/>
              <a:t>           </a:t>
            </a:r>
            <a:r>
              <a:rPr lang="en-US" b="1" i="1" u="sng" dirty="0" smtClean="0">
                <a:solidFill>
                  <a:srgbClr val="0070C0"/>
                </a:solidFill>
              </a:rPr>
              <a:t>Was Ellen White Wrong on the 6</a:t>
            </a:r>
            <a:r>
              <a:rPr lang="en-US" b="1" i="1" u="sng" baseline="30000" dirty="0" smtClean="0">
                <a:solidFill>
                  <a:srgbClr val="0070C0"/>
                </a:solidFill>
              </a:rPr>
              <a:t>th</a:t>
            </a:r>
            <a:r>
              <a:rPr lang="en-US" b="1" i="1" u="sng" dirty="0" smtClean="0">
                <a:solidFill>
                  <a:srgbClr val="0070C0"/>
                </a:solidFill>
              </a:rPr>
              <a:t> Trumpet?</a:t>
            </a:r>
            <a:endParaRPr lang="en-US" b="1" i="1" u="sng" dirty="0">
              <a:solidFill>
                <a:srgbClr val="0070C0"/>
              </a:solidFill>
            </a:endParaRPr>
          </a:p>
        </p:txBody>
      </p:sp>
      <p:sp>
        <p:nvSpPr>
          <p:cNvPr id="3" name="Content Placeholder 2"/>
          <p:cNvSpPr>
            <a:spLocks noGrp="1"/>
          </p:cNvSpPr>
          <p:nvPr>
            <p:ph idx="1"/>
          </p:nvPr>
        </p:nvSpPr>
        <p:spPr>
          <a:xfrm>
            <a:off x="0" y="685800"/>
            <a:ext cx="12192000" cy="6172200"/>
          </a:xfrm>
        </p:spPr>
        <p:txBody>
          <a:bodyPr>
            <a:normAutofit fontScale="92500" lnSpcReduction="10000"/>
          </a:bodyPr>
          <a:lstStyle/>
          <a:p>
            <a:r>
              <a:rPr lang="en-US" dirty="0"/>
              <a:t>“In the year 1840 another remarkable fulfillment of prophecy excited widespread interest. Two years before, Josiah Litch, one of the leading ministers preaching the second advent, published an exposition of Revelation 9, predicting the fall of the Ottoman Empire. According to his calculations, this power was to be overthrown “in A.D. 1840, sometime in the month of August;” and only a few days previous to its accomplishment he wrote: “Allowing the first period, 150 years, to have been exactly fulfilled before Deacozes ascended the throne by permission of the Turks, and that the 391 years, fifteen days, commenced at the close of the first period, it will end on the 11th of August, 1840, when the Ottoman power in Constantinople may be expected to be broken. And this, I believe, will be found to be the case.”—Josiah Litch, in Signs of the Times, and Expositor of Prophecy, August 1, 1840. </a:t>
            </a:r>
            <a:r>
              <a:rPr lang="en-US" dirty="0" smtClean="0"/>
              <a:t> At </a:t>
            </a:r>
            <a:r>
              <a:rPr lang="en-US" dirty="0"/>
              <a:t>the very time specified, Turkey, through her ambassadors, accepted the protection of the allied powers of Europe, and thus placed herself under the control of Christian nations. The event exactly fulfilled the prediction. (See Appendix.) When it became known, multitudes were convinced of the correctness of the principles of prophetic interpretation adopted by Miller and his associates, and a wonderful impetus was given to the advent movement. Men of learning and position united with Miller, both in preaching and in publishing his views, and from 1840 to 1844 the work rapidly extended</a:t>
            </a:r>
            <a:r>
              <a:rPr lang="en-US" dirty="0" smtClean="0"/>
              <a:t>.”  GC, pgs. 334,335</a:t>
            </a:r>
            <a:endParaRPr lang="en-US" dirty="0"/>
          </a:p>
        </p:txBody>
      </p:sp>
    </p:spTree>
    <p:extLst>
      <p:ext uri="{BB962C8B-B14F-4D97-AF65-F5344CB8AC3E}">
        <p14:creationId xmlns:p14="http://schemas.microsoft.com/office/powerpoint/2010/main" val="3921740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46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Did Anything Happen August 11, 1840?</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85800"/>
            <a:ext cx="12192000" cy="6172200"/>
          </a:xfrm>
        </p:spPr>
        <p:txBody>
          <a:bodyPr>
            <a:normAutofit fontScale="85000" lnSpcReduction="20000"/>
          </a:bodyPr>
          <a:lstStyle/>
          <a:p>
            <a:r>
              <a:rPr lang="en-US" dirty="0" smtClean="0"/>
              <a:t>“This </a:t>
            </a:r>
            <a:r>
              <a:rPr lang="en-US" dirty="0"/>
              <a:t>conclusion was reached, and this application of the prophecy was made by Josiah Litch </a:t>
            </a:r>
            <a:r>
              <a:rPr lang="en-US" dirty="0" smtClean="0"/>
              <a:t>in 1838</a:t>
            </a:r>
            <a:r>
              <a:rPr lang="en-US" dirty="0"/>
              <a:t>, two years before the expected event was to occur. In that year he predicted that the Turkish </a:t>
            </a:r>
            <a:r>
              <a:rPr lang="en-US" dirty="0" smtClean="0"/>
              <a:t>power would </a:t>
            </a:r>
            <a:r>
              <a:rPr lang="en-US" dirty="0"/>
              <a:t>be overthrown "in AD 1840, sometime in the month of August</a:t>
            </a:r>
            <a:r>
              <a:rPr lang="en-US" dirty="0" smtClean="0"/>
              <a:t>;" </a:t>
            </a:r>
            <a:r>
              <a:rPr lang="en-US" dirty="0"/>
              <a:t>but a few days before </a:t>
            </a:r>
            <a:r>
              <a:rPr lang="en-US" dirty="0" smtClean="0"/>
              <a:t>the fulfillment </a:t>
            </a:r>
            <a:r>
              <a:rPr lang="en-US" dirty="0"/>
              <a:t>of the prophecy he concluded more definitely from his study that the period allotted to </a:t>
            </a:r>
            <a:r>
              <a:rPr lang="en-US" dirty="0" smtClean="0"/>
              <a:t>the Turks </a:t>
            </a:r>
            <a:r>
              <a:rPr lang="en-US" dirty="0"/>
              <a:t>would come to an end on August 11, 1840. It was then purely a matter of calculation on </a:t>
            </a:r>
            <a:r>
              <a:rPr lang="en-US" dirty="0" smtClean="0"/>
              <a:t>the prophetic </a:t>
            </a:r>
            <a:r>
              <a:rPr lang="en-US" dirty="0"/>
              <a:t>periods of Scripture. It is proper to inquire whether such events did take place according to </a:t>
            </a:r>
            <a:r>
              <a:rPr lang="en-US" dirty="0" smtClean="0"/>
              <a:t>the calculation</a:t>
            </a:r>
            <a:r>
              <a:rPr lang="en-US" dirty="0"/>
              <a:t>. The matter sums itself up in the following </a:t>
            </a:r>
            <a:r>
              <a:rPr lang="en-US" dirty="0" smtClean="0"/>
              <a:t>inquiry: When </a:t>
            </a:r>
            <a:r>
              <a:rPr lang="en-US" dirty="0"/>
              <a:t>Did Mohammedan Independence in Constantinople End? For several years previous </a:t>
            </a:r>
            <a:r>
              <a:rPr lang="en-US" dirty="0" smtClean="0"/>
              <a:t>to 1840</a:t>
            </a:r>
            <a:r>
              <a:rPr lang="en-US" dirty="0"/>
              <a:t>, the sultan had been embroiled in war with Mehemet Ali, pasha of Egypt. </a:t>
            </a:r>
            <a:r>
              <a:rPr lang="en-US" b="1" i="1" u="sng" dirty="0"/>
              <a:t>"In 1838 there was </a:t>
            </a:r>
            <a:r>
              <a:rPr lang="en-US" b="1" i="1" u="sng" dirty="0" smtClean="0"/>
              <a:t>a threatening </a:t>
            </a:r>
            <a:r>
              <a:rPr lang="en-US" b="1" i="1" u="sng" dirty="0"/>
              <a:t>of war between the sultan and his Egyptian vassal had he not been restrained by the </a:t>
            </a:r>
            <a:r>
              <a:rPr lang="en-US" b="1" i="1" u="sng" dirty="0" smtClean="0"/>
              <a:t>influence of </a:t>
            </a:r>
            <a:r>
              <a:rPr lang="en-US" b="1" i="1" u="sng" dirty="0"/>
              <a:t>the foreign ambassadors</a:t>
            </a:r>
            <a:r>
              <a:rPr lang="en-US" dirty="0"/>
              <a:t>. . . . In 1839 hostilities were again commenced, and were prosecuted until, in </a:t>
            </a:r>
            <a:r>
              <a:rPr lang="en-US" dirty="0" smtClean="0"/>
              <a:t>a general </a:t>
            </a:r>
            <a:r>
              <a:rPr lang="en-US" dirty="0"/>
              <a:t>battle between the armies of the sultan and Mehemet, the sultan's army was entirely cut up </a:t>
            </a:r>
            <a:r>
              <a:rPr lang="en-US" dirty="0" smtClean="0"/>
              <a:t>and destroyed</a:t>
            </a:r>
            <a:r>
              <a:rPr lang="en-US" dirty="0"/>
              <a:t>, and his fleet taken by Mehemet and carried into Egypt. So completely had the sultan's </a:t>
            </a:r>
            <a:r>
              <a:rPr lang="en-US" dirty="0" smtClean="0"/>
              <a:t>fleet been </a:t>
            </a:r>
            <a:r>
              <a:rPr lang="en-US" dirty="0"/>
              <a:t>reduced, that, when hostilities commenced in August, he had only two first-rates and three frigates </a:t>
            </a:r>
            <a:r>
              <a:rPr lang="en-US" dirty="0" smtClean="0"/>
              <a:t>as the </a:t>
            </a:r>
            <a:r>
              <a:rPr lang="en-US" dirty="0"/>
              <a:t>sad remains of the once powerful Turkish flee. This fleet Mehemet positively refused to give up </a:t>
            </a:r>
            <a:r>
              <a:rPr lang="en-US" dirty="0" smtClean="0"/>
              <a:t>and return </a:t>
            </a:r>
            <a:r>
              <a:rPr lang="en-US" dirty="0"/>
              <a:t>to the sultan, and declared if the powers attempted to take it from him, he would burn it. In </a:t>
            </a:r>
            <a:r>
              <a:rPr lang="en-US" dirty="0" smtClean="0"/>
              <a:t>this posture </a:t>
            </a:r>
            <a:r>
              <a:rPr lang="en-US" dirty="0"/>
              <a:t>affairs stood, when, in 1840, </a:t>
            </a:r>
            <a:r>
              <a:rPr lang="en-US" b="1" i="1" u="sng" dirty="0"/>
              <a:t>England, Russia, Austria, and Prussia interposed, and determined </a:t>
            </a:r>
            <a:r>
              <a:rPr lang="en-US" b="1" i="1" u="sng" dirty="0" smtClean="0"/>
              <a:t>on a </a:t>
            </a:r>
            <a:r>
              <a:rPr lang="en-US" b="1" i="1" u="sng" dirty="0"/>
              <a:t>settlement of the difficulty; for it was evident, if let alone, Mehemet would soon become master of </a:t>
            </a:r>
            <a:r>
              <a:rPr lang="en-US" b="1" i="1" u="sng" dirty="0" smtClean="0"/>
              <a:t>the sultan's </a:t>
            </a:r>
            <a:r>
              <a:rPr lang="en-US" b="1" i="1" u="sng" dirty="0"/>
              <a:t>throne." </a:t>
            </a:r>
            <a:r>
              <a:rPr lang="en-US" dirty="0"/>
              <a:t>Josiah Litch, The Probability of the Second Coming of Christ About AD 1843</a:t>
            </a:r>
            <a:r>
              <a:rPr lang="en-US" dirty="0" smtClean="0"/>
              <a:t>, pgs. 192,193</a:t>
            </a:r>
            <a:endParaRPr lang="en-US" dirty="0"/>
          </a:p>
        </p:txBody>
      </p:sp>
    </p:spTree>
    <p:extLst>
      <p:ext uri="{BB962C8B-B14F-4D97-AF65-F5344CB8AC3E}">
        <p14:creationId xmlns:p14="http://schemas.microsoft.com/office/powerpoint/2010/main" val="359893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599"/>
          </a:xfrm>
        </p:spPr>
        <p:txBody>
          <a:bodyPr>
            <a:normAutofit fontScale="90000"/>
          </a:bodyPr>
          <a:lstStyle/>
          <a:p>
            <a:endParaRPr lang="en-US" dirty="0"/>
          </a:p>
        </p:txBody>
      </p:sp>
      <p:sp>
        <p:nvSpPr>
          <p:cNvPr id="3" name="Content Placeholder 2"/>
          <p:cNvSpPr>
            <a:spLocks noGrp="1"/>
          </p:cNvSpPr>
          <p:nvPr>
            <p:ph idx="1"/>
          </p:nvPr>
        </p:nvSpPr>
        <p:spPr>
          <a:xfrm>
            <a:off x="0" y="609600"/>
            <a:ext cx="12192000" cy="6248399"/>
          </a:xfrm>
        </p:spPr>
        <p:txBody>
          <a:bodyPr>
            <a:normAutofit fontScale="92500" lnSpcReduction="20000"/>
          </a:bodyPr>
          <a:lstStyle/>
          <a:p>
            <a:r>
              <a:rPr lang="en-US" dirty="0" smtClean="0"/>
              <a:t>“The </a:t>
            </a:r>
            <a:r>
              <a:rPr lang="en-US" dirty="0"/>
              <a:t>sultan accepted this intervention of the great powers, and thus made a voluntary surrender </a:t>
            </a:r>
            <a:r>
              <a:rPr lang="en-US" dirty="0" smtClean="0"/>
              <a:t>of the </a:t>
            </a:r>
            <a:r>
              <a:rPr lang="en-US" dirty="0"/>
              <a:t>question into their hands. A conference of these powers was held in London, the Sheik Effendi </a:t>
            </a:r>
            <a:r>
              <a:rPr lang="en-US" dirty="0" smtClean="0"/>
              <a:t>Bey Likgis </a:t>
            </a:r>
            <a:r>
              <a:rPr lang="en-US" dirty="0"/>
              <a:t>being present as Ottoman plenipotentiary. An agreement was drawn up to be presented to the </a:t>
            </a:r>
            <a:r>
              <a:rPr lang="en-US" dirty="0" smtClean="0"/>
              <a:t>pasha of </a:t>
            </a:r>
            <a:r>
              <a:rPr lang="en-US" dirty="0"/>
              <a:t>Egypt, whereby the sultan was to offer him the hereditary government of Egypt, and all that part </a:t>
            </a:r>
            <a:r>
              <a:rPr lang="en-US" dirty="0" smtClean="0"/>
              <a:t>of Syria </a:t>
            </a:r>
            <a:r>
              <a:rPr lang="en-US" dirty="0"/>
              <a:t>extending from the Gulf of Suez to the Lake of Tiberias, together with the province of Acre, for </a:t>
            </a:r>
            <a:r>
              <a:rPr lang="en-US" dirty="0" smtClean="0"/>
              <a:t>life; he </a:t>
            </a:r>
            <a:r>
              <a:rPr lang="en-US" dirty="0"/>
              <a:t>on his part to evacuate all other parts of the sultan's dominions then occupied by him, and to return </a:t>
            </a:r>
            <a:r>
              <a:rPr lang="en-US" dirty="0" smtClean="0"/>
              <a:t>the Ottoman </a:t>
            </a:r>
            <a:r>
              <a:rPr lang="en-US" dirty="0"/>
              <a:t>fleet. </a:t>
            </a:r>
            <a:r>
              <a:rPr lang="en-US" b="1" i="1" u="sng" dirty="0"/>
              <a:t>In case he refused this offer from the sultan, the four powers were to take matters into </a:t>
            </a:r>
            <a:r>
              <a:rPr lang="en-US" b="1" i="1" u="sng" dirty="0" smtClean="0"/>
              <a:t>their own </a:t>
            </a:r>
            <a:r>
              <a:rPr lang="en-US" b="1" i="1" u="sng" dirty="0"/>
              <a:t>hands, and use such other means to bring him to terms as they should see </a:t>
            </a:r>
            <a:r>
              <a:rPr lang="en-US" b="1" i="1" u="sng" dirty="0" smtClean="0"/>
              <a:t>fit. </a:t>
            </a:r>
            <a:r>
              <a:rPr lang="en-US" dirty="0" smtClean="0"/>
              <a:t>It </a:t>
            </a:r>
            <a:r>
              <a:rPr lang="en-US" dirty="0"/>
              <a:t>is obvious that as soon as this ultimatum should be placed under the jurisdiction of </a:t>
            </a:r>
            <a:r>
              <a:rPr lang="en-US" dirty="0" smtClean="0"/>
              <a:t>Mehemet Ali</a:t>
            </a:r>
            <a:r>
              <a:rPr lang="en-US" dirty="0"/>
              <a:t>, pasha of Egypt, the matter would be forever beyond the control of the Sultan, and the disposal of </a:t>
            </a:r>
            <a:r>
              <a:rPr lang="en-US" dirty="0" smtClean="0"/>
              <a:t>his affairs </a:t>
            </a:r>
            <a:r>
              <a:rPr lang="en-US" dirty="0"/>
              <a:t>would, from that moment, be in the hands of foreign powers. The sultan dispatched Rifat Bey on </a:t>
            </a:r>
            <a:r>
              <a:rPr lang="en-US" dirty="0" smtClean="0"/>
              <a:t>a government </a:t>
            </a:r>
            <a:r>
              <a:rPr lang="en-US" dirty="0"/>
              <a:t>steamer to Alexandria, to communicate the ultimatum to Mehemet Ali. </a:t>
            </a:r>
            <a:r>
              <a:rPr lang="en-US" b="1" i="1" u="sng" dirty="0"/>
              <a:t>The ultimatum </a:t>
            </a:r>
            <a:r>
              <a:rPr lang="en-US" b="1" i="1" u="sng" dirty="0" smtClean="0"/>
              <a:t>was placed </a:t>
            </a:r>
            <a:r>
              <a:rPr lang="en-US" b="1" i="1" u="sng" dirty="0"/>
              <a:t>as his disposal on the eleventh day of August, 1840! On the same day, in Constantinople, a </a:t>
            </a:r>
            <a:r>
              <a:rPr lang="en-US" b="1" i="1" u="sng" dirty="0" smtClean="0"/>
              <a:t>note was </a:t>
            </a:r>
            <a:r>
              <a:rPr lang="en-US" b="1" i="1" u="sng" dirty="0"/>
              <a:t>addressed by the sultan to the ambassadors of the four powers, inquiring what plan was to be </a:t>
            </a:r>
            <a:r>
              <a:rPr lang="en-US" b="1" i="1" u="sng" dirty="0" smtClean="0"/>
              <a:t>adopted in </a:t>
            </a:r>
            <a:r>
              <a:rPr lang="en-US" b="1" i="1" u="sng" dirty="0"/>
              <a:t>case the pasha should refuse to comply with the terms of the ultimatum, to which they made answer </a:t>
            </a:r>
            <a:r>
              <a:rPr lang="en-US" b="1" i="1" u="sng" dirty="0" smtClean="0"/>
              <a:t>that provision </a:t>
            </a:r>
            <a:r>
              <a:rPr lang="en-US" b="1" i="1" u="sng" dirty="0"/>
              <a:t>had been made, and there was no necessity of his alarming himself about any contingency </a:t>
            </a:r>
            <a:r>
              <a:rPr lang="en-US" b="1" i="1" u="sng" dirty="0" smtClean="0"/>
              <a:t>that might </a:t>
            </a:r>
            <a:r>
              <a:rPr lang="en-US" b="1" i="1" u="sng" dirty="0"/>
              <a:t>arise. </a:t>
            </a:r>
            <a:r>
              <a:rPr lang="en-US" dirty="0"/>
              <a:t>The facts are substantiated by the following quotations</a:t>
            </a:r>
            <a:r>
              <a:rPr lang="en-US" dirty="0" smtClean="0"/>
              <a:t>:”  Thoughts on Daniel and Revelation, pg. 202</a:t>
            </a:r>
            <a:endParaRPr lang="en-US" dirty="0"/>
          </a:p>
        </p:txBody>
      </p:sp>
    </p:spTree>
    <p:extLst>
      <p:ext uri="{BB962C8B-B14F-4D97-AF65-F5344CB8AC3E}">
        <p14:creationId xmlns:p14="http://schemas.microsoft.com/office/powerpoint/2010/main" val="4264595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p:cNvSpPr>
            <a:spLocks noGrp="1"/>
          </p:cNvSpPr>
          <p:nvPr>
            <p:ph idx="1"/>
          </p:nvPr>
        </p:nvSpPr>
        <p:spPr>
          <a:xfrm>
            <a:off x="0" y="2"/>
            <a:ext cx="12192000" cy="6857998"/>
          </a:xfrm>
        </p:spPr>
        <p:txBody>
          <a:bodyPr>
            <a:noAutofit/>
          </a:bodyPr>
          <a:lstStyle/>
          <a:p>
            <a:r>
              <a:rPr lang="en-US" sz="2400" dirty="0"/>
              <a:t>"By the French steamer of the 24th, we have advices from Egypt to the 16th. They show </a:t>
            </a:r>
            <a:r>
              <a:rPr lang="en-US" sz="2400" dirty="0" smtClean="0"/>
              <a:t>no alteration </a:t>
            </a:r>
            <a:r>
              <a:rPr lang="en-US" sz="2400" dirty="0"/>
              <a:t>in the resolution of the Pacha. Confiding in the valor of his Arab army, and in the strength of </a:t>
            </a:r>
            <a:r>
              <a:rPr lang="en-US" sz="2400" dirty="0" smtClean="0"/>
              <a:t>the fortifications </a:t>
            </a:r>
            <a:r>
              <a:rPr lang="en-US" sz="2400" dirty="0"/>
              <a:t>which defend his capital, he seems determined to abide by the last alternative; and </a:t>
            </a:r>
            <a:r>
              <a:rPr lang="en-US" sz="2400" dirty="0" smtClean="0"/>
              <a:t>as recourse </a:t>
            </a:r>
            <a:r>
              <a:rPr lang="en-US" sz="2400" dirty="0"/>
              <a:t>to this, therefore, is now inevitable, all hope may be considered as at an end of a termination </a:t>
            </a:r>
            <a:r>
              <a:rPr lang="en-US" sz="2400" dirty="0" smtClean="0"/>
              <a:t>of the </a:t>
            </a:r>
            <a:r>
              <a:rPr lang="en-US" sz="2400" dirty="0"/>
              <a:t>affair without bloodshed. Immediately on the arrival of the Cyclops steamer with the news of </a:t>
            </a:r>
            <a:r>
              <a:rPr lang="en-US" sz="2400" dirty="0" smtClean="0"/>
              <a:t>the convention </a:t>
            </a:r>
            <a:r>
              <a:rPr lang="en-US" sz="2400" dirty="0"/>
              <a:t>of the four powers, Mehemet Ali, it is stated, had quitted Alexandria, to make a short </a:t>
            </a:r>
            <a:r>
              <a:rPr lang="en-US" sz="2400" dirty="0" smtClean="0"/>
              <a:t>tour through </a:t>
            </a:r>
            <a:r>
              <a:rPr lang="en-US" sz="2400" dirty="0"/>
              <a:t>Lower Egypt. The object of his absenting himself at such a moment being partly to </a:t>
            </a:r>
            <a:r>
              <a:rPr lang="en-US" sz="2400" dirty="0" smtClean="0"/>
              <a:t>avoid conferences </a:t>
            </a:r>
            <a:r>
              <a:rPr lang="en-US" sz="2400" dirty="0"/>
              <a:t>with the European consuls, but principally to endeavor, by his own presence, to arouse </a:t>
            </a:r>
            <a:r>
              <a:rPr lang="en-US" sz="2400" dirty="0" smtClean="0"/>
              <a:t>the fanaticism </a:t>
            </a:r>
            <a:r>
              <a:rPr lang="en-US" sz="2400" dirty="0"/>
              <a:t>of the Bedouin tribes, and facilitate the raising of his new levies. During the interval of </a:t>
            </a:r>
            <a:r>
              <a:rPr lang="en-US" sz="2400" dirty="0" smtClean="0"/>
              <a:t>this absence</a:t>
            </a:r>
            <a:r>
              <a:rPr lang="en-US" sz="2400" dirty="0"/>
              <a:t>, the Turkish government steamer, which had reached Alexandria on the 11th, with the </a:t>
            </a:r>
            <a:r>
              <a:rPr lang="en-US" sz="2400" dirty="0" smtClean="0"/>
              <a:t>envoy Rifat </a:t>
            </a:r>
            <a:r>
              <a:rPr lang="en-US" sz="2400" dirty="0"/>
              <a:t>Bey on board, had been by his orders placed in quarantine, and she was not released from it till </a:t>
            </a:r>
            <a:r>
              <a:rPr lang="en-US" sz="2400" dirty="0" smtClean="0"/>
              <a:t>the 16th</a:t>
            </a:r>
            <a:r>
              <a:rPr lang="en-US" sz="2400" dirty="0"/>
              <a:t>. Previous, however, to the poet's [*] [boat's] leaving, and on the very day on which he [she] had </a:t>
            </a:r>
            <a:r>
              <a:rPr lang="en-US" sz="2400" dirty="0" smtClean="0"/>
              <a:t>been admitted </a:t>
            </a:r>
            <a:r>
              <a:rPr lang="en-US" sz="2400" dirty="0"/>
              <a:t>to pratique, the above- named functionary had an audience of the Pacha, and had </a:t>
            </a:r>
            <a:r>
              <a:rPr lang="en-US" sz="2400" dirty="0" smtClean="0"/>
              <a:t>communicated to </a:t>
            </a:r>
            <a:r>
              <a:rPr lang="en-US" sz="2400" dirty="0"/>
              <a:t>him the command of the Sultan, with respect to the evacuation of the Syrian provinces, </a:t>
            </a:r>
            <a:r>
              <a:rPr lang="en-US" sz="2400" dirty="0" smtClean="0"/>
              <a:t>appointing another </a:t>
            </a:r>
            <a:r>
              <a:rPr lang="en-US" sz="2400" dirty="0"/>
              <a:t>audience for the next day, when, in the presence of the consuls of the European powers, he </a:t>
            </a:r>
            <a:r>
              <a:rPr lang="en-US" sz="2400" dirty="0" smtClean="0"/>
              <a:t>would receive </a:t>
            </a:r>
            <a:r>
              <a:rPr lang="en-US" sz="2400" dirty="0"/>
              <a:t>from him his definite answer, and inform him of the alternative of his refusing to obey; giving </a:t>
            </a:r>
            <a:r>
              <a:rPr lang="en-US" sz="2400" dirty="0" smtClean="0"/>
              <a:t>him ten </a:t>
            </a:r>
            <a:r>
              <a:rPr lang="en-US" sz="2400" dirty="0"/>
              <a:t>days which have been allotted him by the convention to decide the course he should think fit to adopt." London Morning Chronicle, September 18, 1840, extract from a correspondent's letter </a:t>
            </a:r>
            <a:r>
              <a:rPr lang="en-US" sz="2400" dirty="0" smtClean="0"/>
              <a:t>dated "Constantinople</a:t>
            </a:r>
            <a:r>
              <a:rPr lang="en-US" sz="2400" dirty="0"/>
              <a:t>, August 27, 1840." </a:t>
            </a:r>
          </a:p>
        </p:txBody>
      </p:sp>
    </p:spTree>
    <p:extLst>
      <p:ext uri="{BB962C8B-B14F-4D97-AF65-F5344CB8AC3E}">
        <p14:creationId xmlns:p14="http://schemas.microsoft.com/office/powerpoint/2010/main" val="4024232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From London August 1840</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85800"/>
            <a:ext cx="12192000" cy="6172199"/>
          </a:xfrm>
        </p:spPr>
        <p:txBody>
          <a:bodyPr>
            <a:normAutofit fontScale="92500" lnSpcReduction="20000"/>
          </a:bodyPr>
          <a:lstStyle/>
          <a:p>
            <a:r>
              <a:rPr lang="en-US" dirty="0"/>
              <a:t>The correspondent of the London Morning Chronicle, in a communication dated "</a:t>
            </a:r>
            <a:r>
              <a:rPr lang="en-US" dirty="0" smtClean="0"/>
              <a:t>Constantinople, August </a:t>
            </a:r>
            <a:r>
              <a:rPr lang="en-US" dirty="0"/>
              <a:t>12, 1840</a:t>
            </a:r>
            <a:r>
              <a:rPr lang="en-US" dirty="0" smtClean="0"/>
              <a:t>," </a:t>
            </a:r>
            <a:r>
              <a:rPr lang="en-US" dirty="0"/>
              <a:t>says</a:t>
            </a:r>
            <a:r>
              <a:rPr lang="en-US" dirty="0" smtClean="0"/>
              <a:t>: "</a:t>
            </a:r>
            <a:r>
              <a:rPr lang="en-US" dirty="0"/>
              <a:t>I can add but little to my last letter on the subject of the plans of the Four Powers; and I believe that </a:t>
            </a:r>
            <a:r>
              <a:rPr lang="en-US" dirty="0" smtClean="0"/>
              <a:t>the details </a:t>
            </a:r>
            <a:r>
              <a:rPr lang="en-US" dirty="0"/>
              <a:t>I then gave you compose everything that is yet decided on. The portion of the Pacha, as I </a:t>
            </a:r>
            <a:r>
              <a:rPr lang="en-US" dirty="0" smtClean="0"/>
              <a:t>then stated</a:t>
            </a:r>
            <a:r>
              <a:rPr lang="en-US" dirty="0"/>
              <a:t>, is not to extend beyond the line of Acre, and does not include either Arabia or Candia. Egypt </a:t>
            </a:r>
            <a:r>
              <a:rPr lang="en-US" dirty="0" smtClean="0"/>
              <a:t>alone is </a:t>
            </a:r>
            <a:r>
              <a:rPr lang="en-US" dirty="0"/>
              <a:t>to be hereditary in his family, and the province of Acre to be considered as a pachalik, to be </a:t>
            </a:r>
            <a:r>
              <a:rPr lang="en-US" dirty="0" smtClean="0"/>
              <a:t>governed by </a:t>
            </a:r>
            <a:r>
              <a:rPr lang="en-US" dirty="0"/>
              <a:t>his son during his lifetime, but afterwards to depend on the will of the Porte; and even this latter is </a:t>
            </a:r>
            <a:r>
              <a:rPr lang="en-US" dirty="0" smtClean="0"/>
              <a:t>only to </a:t>
            </a:r>
            <a:r>
              <a:rPr lang="en-US" dirty="0"/>
              <a:t>be granted to him on the condition of his accepting these terms and delivering up the Ottoman </a:t>
            </a:r>
            <a:r>
              <a:rPr lang="en-US" dirty="0" smtClean="0"/>
              <a:t>fleet within </a:t>
            </a:r>
            <a:r>
              <a:rPr lang="en-US" dirty="0"/>
              <a:t>the period of ten days. In the event of his not doing so, this pachalik is to be cut off. Egypt alone </a:t>
            </a:r>
            <a:r>
              <a:rPr lang="en-US" dirty="0" smtClean="0"/>
              <a:t>is then </a:t>
            </a:r>
            <a:r>
              <a:rPr lang="en-US" dirty="0"/>
              <a:t>to be offered, with another ten days for him to deliberate on it before actual force be </a:t>
            </a:r>
            <a:r>
              <a:rPr lang="en-US" dirty="0" smtClean="0"/>
              <a:t>employed against </a:t>
            </a:r>
            <a:r>
              <a:rPr lang="en-US" dirty="0"/>
              <a:t>him. The manner, however, of applying the force, should he refuse to comply with these </a:t>
            </a:r>
            <a:r>
              <a:rPr lang="en-US" dirty="0" smtClean="0"/>
              <a:t>terms whether </a:t>
            </a:r>
            <a:r>
              <a:rPr lang="en-US" dirty="0"/>
              <a:t>a simple blockade is to be established on the coast, or whether his capital is to be bombarded </a:t>
            </a:r>
            <a:r>
              <a:rPr lang="en-US" dirty="0" smtClean="0"/>
              <a:t>and his </a:t>
            </a:r>
            <a:r>
              <a:rPr lang="en-US" dirty="0"/>
              <a:t>armies attacked in the Syrians provinces is the point which still remains to be learned; nor does a </a:t>
            </a:r>
            <a:r>
              <a:rPr lang="en-US" dirty="0" smtClean="0"/>
              <a:t>note delivered </a:t>
            </a:r>
            <a:r>
              <a:rPr lang="en-US" dirty="0"/>
              <a:t>yesterday by the four ambassadors, in answer to a question put to them by the Porte, as to </a:t>
            </a:r>
            <a:r>
              <a:rPr lang="en-US" dirty="0" smtClean="0"/>
              <a:t>the plan </a:t>
            </a:r>
            <a:r>
              <a:rPr lang="en-US" dirty="0"/>
              <a:t>to be adopted in such an event, throw the least light on this subject. It simply states that provision </a:t>
            </a:r>
            <a:r>
              <a:rPr lang="en-US" dirty="0" smtClean="0"/>
              <a:t>had been </a:t>
            </a:r>
            <a:r>
              <a:rPr lang="en-US" dirty="0"/>
              <a:t>made, and there was no necessity for the Divan alarming itself about any contingency that </a:t>
            </a:r>
            <a:r>
              <a:rPr lang="en-US" dirty="0" smtClean="0"/>
              <a:t>might afterward </a:t>
            </a:r>
            <a:r>
              <a:rPr lang="en-US" dirty="0"/>
              <a:t>arise."… </a:t>
            </a:r>
          </a:p>
        </p:txBody>
      </p:sp>
    </p:spTree>
    <p:extLst>
      <p:ext uri="{BB962C8B-B14F-4D97-AF65-F5344CB8AC3E}">
        <p14:creationId xmlns:p14="http://schemas.microsoft.com/office/powerpoint/2010/main" val="2188379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endParaRPr lang="en-US" dirty="0"/>
          </a:p>
        </p:txBody>
      </p:sp>
      <p:sp>
        <p:nvSpPr>
          <p:cNvPr id="3" name="Content Placeholder 2"/>
          <p:cNvSpPr>
            <a:spLocks noGrp="1"/>
          </p:cNvSpPr>
          <p:nvPr>
            <p:ph idx="1"/>
          </p:nvPr>
        </p:nvSpPr>
        <p:spPr>
          <a:xfrm>
            <a:off x="0" y="673100"/>
            <a:ext cx="12192000" cy="6184899"/>
          </a:xfrm>
        </p:spPr>
        <p:txBody>
          <a:bodyPr>
            <a:normAutofit lnSpcReduction="10000"/>
          </a:bodyPr>
          <a:lstStyle/>
          <a:p>
            <a:r>
              <a:rPr lang="en-US" dirty="0"/>
              <a:t>Let us analyze the foregoing </a:t>
            </a:r>
            <a:r>
              <a:rPr lang="en-US" dirty="0" smtClean="0"/>
              <a:t>quotations: First</a:t>
            </a:r>
            <a:r>
              <a:rPr lang="en-US" dirty="0"/>
              <a:t>. The ultimatum reached Alexandria on August 11, </a:t>
            </a:r>
            <a:r>
              <a:rPr lang="en-US" dirty="0" smtClean="0"/>
              <a:t>1840. Second</a:t>
            </a:r>
            <a:r>
              <a:rPr lang="en-US" dirty="0"/>
              <a:t>. The letter of the correspondent of the London Morning Chronicle is dated August 12, </a:t>
            </a:r>
            <a:r>
              <a:rPr lang="en-US" dirty="0" smtClean="0"/>
              <a:t>1840. Third</a:t>
            </a:r>
            <a:r>
              <a:rPr lang="en-US" dirty="0"/>
              <a:t>. The correspondent states that the question of the Sublime Porte was put to the representatives of </a:t>
            </a:r>
            <a:r>
              <a:rPr lang="en-US" dirty="0" smtClean="0"/>
              <a:t>the four </a:t>
            </a:r>
            <a:r>
              <a:rPr lang="en-US" dirty="0"/>
              <a:t>great powers, and the answer received "yesterday." So in his own capital, "yesterday" the </a:t>
            </a:r>
            <a:r>
              <a:rPr lang="en-US" dirty="0" smtClean="0"/>
              <a:t>Sublime Porte </a:t>
            </a:r>
            <a:r>
              <a:rPr lang="en-US" dirty="0"/>
              <a:t>applied to the ambassadors of the four Christian powers of Europe as to what measures had </a:t>
            </a:r>
            <a:r>
              <a:rPr lang="en-US" dirty="0" smtClean="0"/>
              <a:t>been taken </a:t>
            </a:r>
            <a:r>
              <a:rPr lang="en-US" dirty="0"/>
              <a:t>in reference to a circumstance vitally affecting his empire; and was told that "provision had </a:t>
            </a:r>
            <a:r>
              <a:rPr lang="en-US" dirty="0" smtClean="0"/>
              <a:t>been made</a:t>
            </a:r>
            <a:r>
              <a:rPr lang="en-US" dirty="0"/>
              <a:t>," but he could not know what it was; and that he need not give himself any alarm "about </a:t>
            </a:r>
            <a:r>
              <a:rPr lang="en-US" dirty="0" smtClean="0"/>
              <a:t>any contingency </a:t>
            </a:r>
            <a:r>
              <a:rPr lang="en-US" dirty="0"/>
              <a:t>which might arise"! From that day, "yesterday," which was August 11, 1840 they, the </a:t>
            </a:r>
            <a:r>
              <a:rPr lang="en-US" dirty="0" smtClean="0"/>
              <a:t>four Christian </a:t>
            </a:r>
            <a:r>
              <a:rPr lang="en-US" dirty="0"/>
              <a:t>powers of Europe, and not he, would manage </a:t>
            </a:r>
            <a:r>
              <a:rPr lang="en-US" dirty="0" smtClean="0"/>
              <a:t>that. On </a:t>
            </a:r>
            <a:r>
              <a:rPr lang="en-US" dirty="0"/>
              <a:t>August 11, 1840, the period of three hundred ninety-one years and fifteen days, allotted to </a:t>
            </a:r>
            <a:r>
              <a:rPr lang="en-US" dirty="0" smtClean="0"/>
              <a:t>the continuance </a:t>
            </a:r>
            <a:r>
              <a:rPr lang="en-US" dirty="0"/>
              <a:t>of the Ottoman power, ended; and where was the sultan's independence? GONE! Who </a:t>
            </a:r>
            <a:r>
              <a:rPr lang="en-US" dirty="0" smtClean="0"/>
              <a:t>had the </a:t>
            </a:r>
            <a:r>
              <a:rPr lang="en-US" dirty="0"/>
              <a:t>supremacy of the Ottoman empire in their hands? The four great powers; and that empire has </a:t>
            </a:r>
            <a:r>
              <a:rPr lang="en-US" dirty="0" smtClean="0"/>
              <a:t>existed ever </a:t>
            </a:r>
            <a:r>
              <a:rPr lang="en-US" dirty="0"/>
              <a:t>since only by the sufferance of these Christian powers. Thus was the prophecy fulfilled to the </a:t>
            </a:r>
            <a:r>
              <a:rPr lang="en-US" dirty="0" smtClean="0"/>
              <a:t>very letter</a:t>
            </a:r>
            <a:r>
              <a:rPr lang="en-US" dirty="0"/>
              <a:t>. </a:t>
            </a:r>
          </a:p>
        </p:txBody>
      </p:sp>
    </p:spTree>
    <p:extLst>
      <p:ext uri="{BB962C8B-B14F-4D97-AF65-F5344CB8AC3E}">
        <p14:creationId xmlns:p14="http://schemas.microsoft.com/office/powerpoint/2010/main" val="3272741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5181600" cy="1003299"/>
          </a:xfrm>
        </p:spPr>
        <p:txBody>
          <a:bodyPr/>
          <a:lstStyle/>
          <a:p>
            <a:r>
              <a:rPr lang="en-US" dirty="0" smtClean="0"/>
              <a:t>     </a:t>
            </a:r>
            <a:r>
              <a:rPr lang="en-US" b="1" i="1" u="sng" dirty="0" smtClean="0">
                <a:solidFill>
                  <a:srgbClr val="7030A0"/>
                </a:solidFill>
              </a:rPr>
              <a:t>Mighty Impetus!</a:t>
            </a:r>
            <a:endParaRPr lang="en-US" b="1" i="1" u="sng" dirty="0">
              <a:solidFill>
                <a:srgbClr val="7030A0"/>
              </a:solidFill>
            </a:endParaRPr>
          </a:p>
        </p:txBody>
      </p:sp>
      <p:sp>
        <p:nvSpPr>
          <p:cNvPr id="3" name="Content Placeholder 2"/>
          <p:cNvSpPr>
            <a:spLocks noGrp="1"/>
          </p:cNvSpPr>
          <p:nvPr>
            <p:ph sz="half" idx="1"/>
          </p:nvPr>
        </p:nvSpPr>
        <p:spPr>
          <a:xfrm>
            <a:off x="0" y="2"/>
            <a:ext cx="6172200" cy="6857998"/>
          </a:xfrm>
        </p:spPr>
        <p:txBody>
          <a:bodyPr>
            <a:normAutofit/>
          </a:bodyPr>
          <a:lstStyle/>
          <a:p>
            <a:r>
              <a:rPr lang="en-US" sz="3400" dirty="0"/>
              <a:t>From the first publication of the calculation of this matter in 1838, before referred to, the time </a:t>
            </a:r>
            <a:r>
              <a:rPr lang="en-US" sz="3400" dirty="0" smtClean="0"/>
              <a:t>set for </a:t>
            </a:r>
            <a:r>
              <a:rPr lang="en-US" sz="3400" dirty="0"/>
              <a:t>the fulfillment of the prophecy was watched by thousands with intense interest. </a:t>
            </a:r>
            <a:r>
              <a:rPr lang="en-US" sz="3400" b="1" i="1" u="sng" dirty="0">
                <a:solidFill>
                  <a:srgbClr val="FF0000"/>
                </a:solidFill>
              </a:rPr>
              <a:t>The </a:t>
            </a:r>
            <a:r>
              <a:rPr lang="en-US" sz="3400" b="1" i="1" u="sng" dirty="0" smtClean="0">
                <a:solidFill>
                  <a:srgbClr val="FF0000"/>
                </a:solidFill>
              </a:rPr>
              <a:t>exact accomplishment </a:t>
            </a:r>
            <a:r>
              <a:rPr lang="en-US" sz="3400" b="1" i="1" u="sng" dirty="0">
                <a:solidFill>
                  <a:srgbClr val="FF0000"/>
                </a:solidFill>
              </a:rPr>
              <a:t>of the event predicted, showing, as it did, the right application of the prophecy, gave </a:t>
            </a:r>
            <a:r>
              <a:rPr lang="en-US" sz="3400" b="1" i="1" u="sng" dirty="0" smtClean="0">
                <a:solidFill>
                  <a:srgbClr val="FF0000"/>
                </a:solidFill>
              </a:rPr>
              <a:t>a mighty </a:t>
            </a:r>
            <a:r>
              <a:rPr lang="en-US" sz="3400" b="1" i="1" u="sng" dirty="0">
                <a:solidFill>
                  <a:srgbClr val="FF0000"/>
                </a:solidFill>
              </a:rPr>
              <a:t>impetus to the great advent movement then beginning to attract the attention of the world. </a:t>
            </a:r>
          </a:p>
        </p:txBody>
      </p:sp>
      <p:pic>
        <p:nvPicPr>
          <p:cNvPr id="5" name="Content Placeholder 4"/>
          <p:cNvPicPr>
            <a:picLocks noGrp="1" noChangeAspect="1"/>
          </p:cNvPicPr>
          <p:nvPr>
            <p:ph sz="half" idx="2"/>
          </p:nvPr>
        </p:nvPicPr>
        <p:blipFill>
          <a:blip r:embed="rId2"/>
          <a:stretch>
            <a:fillRect/>
          </a:stretch>
        </p:blipFill>
        <p:spPr>
          <a:xfrm>
            <a:off x="6172200" y="774700"/>
            <a:ext cx="6019799" cy="6083300"/>
          </a:xfrm>
          <a:prstGeom prst="rect">
            <a:avLst/>
          </a:prstGeom>
        </p:spPr>
      </p:pic>
    </p:spTree>
    <p:extLst>
      <p:ext uri="{BB962C8B-B14F-4D97-AF65-F5344CB8AC3E}">
        <p14:creationId xmlns:p14="http://schemas.microsoft.com/office/powerpoint/2010/main" val="195529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299"/>
          </a:xfrm>
        </p:spPr>
        <p:txBody>
          <a:bodyPr>
            <a:normAutofit/>
          </a:bodyPr>
          <a:lstStyle/>
          <a:p>
            <a:r>
              <a:rPr lang="en-US" dirty="0" smtClean="0"/>
              <a:t>          </a:t>
            </a:r>
            <a:r>
              <a:rPr lang="en-US" b="1" i="1" u="sng" dirty="0" smtClean="0">
                <a:solidFill>
                  <a:srgbClr val="0070C0"/>
                </a:solidFill>
                <a:latin typeface="Algerian" panose="04020705040A02060702" pitchFamily="82" charset="0"/>
              </a:rPr>
              <a:t>Some Brothers in Christ Asked!</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35000"/>
            <a:ext cx="12192000" cy="6223000"/>
          </a:xfrm>
        </p:spPr>
        <p:txBody>
          <a:bodyPr>
            <a:noAutofit/>
          </a:bodyPr>
          <a:lstStyle/>
          <a:p>
            <a:r>
              <a:rPr lang="en-US" sz="3400" dirty="0" smtClean="0"/>
              <a:t>Recently, a 100 page document was sent to me by some brethren in Oregon.  The document is about 9 years old now, but represents how many SDA’s understand our historic, sanctuary teaching today.  It was put together by a highly regarded scholar in Romania named Florin G. Laiu.  I was asked to analyze it and put together my response to the document.  It will then have added to it subtitles in Romanian with the hope that it will be a blessing to many Romanian speaking people across the globe and especially in Romania.  </a:t>
            </a:r>
          </a:p>
          <a:p>
            <a:r>
              <a:rPr lang="en-US" sz="3400" dirty="0" smtClean="0"/>
              <a:t>I find no joy in criticizing another’s work.  I am only trying to be objective and to call them as I see them. Where there are positives, I will mention them, and where there are negatives, those will be pointed out as well. Without further ado, here goes…….</a:t>
            </a:r>
            <a:endParaRPr lang="en-US" sz="3400" dirty="0"/>
          </a:p>
        </p:txBody>
      </p:sp>
    </p:spTree>
    <p:extLst>
      <p:ext uri="{BB962C8B-B14F-4D97-AF65-F5344CB8AC3E}">
        <p14:creationId xmlns:p14="http://schemas.microsoft.com/office/powerpoint/2010/main" val="2956340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normAutofit fontScale="90000"/>
          </a:bodyPr>
          <a:lstStyle/>
          <a:p>
            <a:r>
              <a:rPr lang="en-US" dirty="0" smtClean="0"/>
              <a:t>           </a:t>
            </a:r>
            <a:r>
              <a:rPr lang="en-US" b="1" i="1" u="sng" dirty="0" smtClean="0">
                <a:solidFill>
                  <a:srgbClr val="C00000"/>
                </a:solidFill>
                <a:latin typeface="Algerian" panose="04020705040A02060702" pitchFamily="82" charset="0"/>
              </a:rPr>
              <a:t>Clearly, Turkey’s Power No More</a:t>
            </a:r>
            <a:endParaRPr lang="en-US" b="1" i="1" u="sng" dirty="0">
              <a:solidFill>
                <a:srgbClr val="C0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23900"/>
            <a:ext cx="6413500" cy="6134100"/>
          </a:xfrm>
          <a:prstGeom prst="rect">
            <a:avLst/>
          </a:prstGeom>
        </p:spPr>
      </p:pic>
      <p:sp>
        <p:nvSpPr>
          <p:cNvPr id="4" name="Content Placeholder 3"/>
          <p:cNvSpPr>
            <a:spLocks noGrp="1"/>
          </p:cNvSpPr>
          <p:nvPr>
            <p:ph sz="half" idx="2"/>
          </p:nvPr>
        </p:nvSpPr>
        <p:spPr>
          <a:xfrm>
            <a:off x="6172200" y="723900"/>
            <a:ext cx="6019800" cy="6134100"/>
          </a:xfrm>
        </p:spPr>
        <p:txBody>
          <a:bodyPr>
            <a:normAutofit/>
          </a:bodyPr>
          <a:lstStyle/>
          <a:p>
            <a:r>
              <a:rPr lang="en-US" sz="3200" dirty="0" smtClean="0"/>
              <a:t>August 121, 1840 was definitely an important, critical time in Turkey’s history.  It was at that time that she acquiesced to the great powers of Europe to solve her problems with Egypt.  Her independent power was over!  These events were seen in 1840 as a fulfillment of the prophecy in Revelation 9!  This gave power to the Millerite preaching and the day for a year principle.</a:t>
            </a:r>
            <a:endParaRPr lang="en-US" sz="3200" dirty="0"/>
          </a:p>
        </p:txBody>
      </p:sp>
    </p:spTree>
    <p:extLst>
      <p:ext uri="{BB962C8B-B14F-4D97-AF65-F5344CB8AC3E}">
        <p14:creationId xmlns:p14="http://schemas.microsoft.com/office/powerpoint/2010/main" val="2251193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52499"/>
          </a:xfrm>
        </p:spPr>
        <p:txBody>
          <a:bodyPr/>
          <a:lstStyle/>
          <a:p>
            <a:r>
              <a:rPr lang="en-US" dirty="0" smtClean="0"/>
              <a:t>              </a:t>
            </a:r>
            <a:r>
              <a:rPr lang="en-US" b="1" i="1" u="sng" dirty="0" smtClean="0">
                <a:solidFill>
                  <a:srgbClr val="C00000"/>
                </a:solidFill>
              </a:rPr>
              <a:t>History, Prophecy, and Ellen White Confirm!</a:t>
            </a:r>
            <a:endParaRPr lang="en-US" b="1" i="1" u="sng" dirty="0">
              <a:solidFill>
                <a:srgbClr val="C00000"/>
              </a:solidFill>
            </a:endParaRPr>
          </a:p>
        </p:txBody>
      </p:sp>
      <p:sp>
        <p:nvSpPr>
          <p:cNvPr id="3" name="Content Placeholder 2"/>
          <p:cNvSpPr>
            <a:spLocks noGrp="1"/>
          </p:cNvSpPr>
          <p:nvPr>
            <p:ph sz="half" idx="1"/>
          </p:nvPr>
        </p:nvSpPr>
        <p:spPr>
          <a:xfrm>
            <a:off x="0" y="800100"/>
            <a:ext cx="6019800" cy="6057900"/>
          </a:xfrm>
        </p:spPr>
        <p:txBody>
          <a:bodyPr>
            <a:normAutofit/>
          </a:bodyPr>
          <a:lstStyle/>
          <a:p>
            <a:r>
              <a:rPr lang="en-US" sz="3200" dirty="0" smtClean="0"/>
              <a:t>Laiu attempts to cast discredit, rather out and out contempt upon the writings of Ellen White!  The words ring loud and clear</a:t>
            </a:r>
            <a:r>
              <a:rPr lang="en-US" sz="3200" dirty="0"/>
              <a:t>, “One thing is certain: Those Seventh-day Adventists who take their stand under Satan's banner will first give up their faith in the warnings and reproofs contained in the Testimonies of God's Spirit</a:t>
            </a:r>
            <a:r>
              <a:rPr lang="en-US" sz="3200" dirty="0" smtClean="0"/>
              <a:t>.”  3SM, pg. 84</a:t>
            </a:r>
          </a:p>
          <a:p>
            <a:r>
              <a:rPr lang="en-US" sz="3200" dirty="0" smtClean="0"/>
              <a:t>And for what reason????</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800100"/>
            <a:ext cx="6172200" cy="6057900"/>
          </a:xfrm>
          <a:prstGeom prst="rect">
            <a:avLst/>
          </a:prstGeom>
        </p:spPr>
      </p:pic>
    </p:spTree>
    <p:extLst>
      <p:ext uri="{BB962C8B-B14F-4D97-AF65-F5344CB8AC3E}">
        <p14:creationId xmlns:p14="http://schemas.microsoft.com/office/powerpoint/2010/main" val="2627282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normAutofit fontScale="90000"/>
          </a:bodyPr>
          <a:lstStyle/>
          <a:p>
            <a:r>
              <a:rPr lang="en-US" dirty="0" smtClean="0"/>
              <a:t>                     </a:t>
            </a:r>
            <a:r>
              <a:rPr lang="en-US" b="1" i="1" u="sng" dirty="0" smtClean="0">
                <a:solidFill>
                  <a:srgbClr val="00B050"/>
                </a:solidFill>
                <a:latin typeface="Algerian" panose="04020705040A02060702" pitchFamily="82" charset="0"/>
              </a:rPr>
              <a:t>Of course, the Scholars!!!!</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660400"/>
            <a:ext cx="12192000" cy="6197600"/>
          </a:xfrm>
        </p:spPr>
        <p:txBody>
          <a:bodyPr>
            <a:normAutofit/>
          </a:bodyPr>
          <a:lstStyle/>
          <a:p>
            <a:r>
              <a:rPr lang="en-US" dirty="0" smtClean="0"/>
              <a:t>“ </a:t>
            </a:r>
            <a:r>
              <a:rPr lang="en-US" dirty="0"/>
              <a:t>I would especially </a:t>
            </a:r>
            <a:r>
              <a:rPr lang="en-US" dirty="0" smtClean="0"/>
              <a:t>refer here </a:t>
            </a:r>
            <a:r>
              <a:rPr lang="en-US" dirty="0"/>
              <a:t>to some gifts that have nothing spectacular, no visible evidence of supernatural manifestation: wise speaking, knowledgeable speech (1Co 12:8-9</a:t>
            </a:r>
            <a:r>
              <a:rPr lang="en-US" dirty="0" smtClean="0"/>
              <a:t>), manifested </a:t>
            </a:r>
            <a:r>
              <a:rPr lang="en-US" dirty="0"/>
              <a:t>in teaching, translating (1Co 12:29-30) and other skills related </a:t>
            </a:r>
            <a:r>
              <a:rPr lang="en-US" dirty="0" smtClean="0"/>
              <a:t>to learning </a:t>
            </a:r>
            <a:r>
              <a:rPr lang="en-US" dirty="0"/>
              <a:t>(linguistics, philology, science etc.). Jesus spoke of the gift of </a:t>
            </a:r>
            <a:r>
              <a:rPr lang="en-US" dirty="0" smtClean="0"/>
              <a:t>såphar (grammateus</a:t>
            </a:r>
            <a:r>
              <a:rPr lang="en-US" dirty="0"/>
              <a:t>), which is the scribe, the theologian, as Bible interpreter, teacher </a:t>
            </a:r>
            <a:r>
              <a:rPr lang="en-US" dirty="0" smtClean="0"/>
              <a:t>of religion</a:t>
            </a:r>
            <a:r>
              <a:rPr lang="en-US" dirty="0"/>
              <a:t>, author, editor, librarian (Mt 13:52; 23:2, 34</a:t>
            </a:r>
            <a:r>
              <a:rPr lang="en-US" dirty="0" smtClean="0"/>
              <a:t>). Popular </a:t>
            </a:r>
            <a:r>
              <a:rPr lang="en-US" dirty="0"/>
              <a:t>opinion associates this professional gift to the Pharisees and </a:t>
            </a:r>
            <a:r>
              <a:rPr lang="en-US" dirty="0" smtClean="0"/>
              <a:t>Caiaphas's, </a:t>
            </a:r>
            <a:r>
              <a:rPr lang="en-US" dirty="0"/>
              <a:t>but God blessed His kingdom affairs with scholars as well.42 </a:t>
            </a:r>
            <a:r>
              <a:rPr lang="en-US" dirty="0" smtClean="0"/>
              <a:t>Prophets’ authority </a:t>
            </a:r>
            <a:r>
              <a:rPr lang="en-US" dirty="0"/>
              <a:t>resides in their supernatural visions and messages, not necessarily </a:t>
            </a:r>
            <a:r>
              <a:rPr lang="en-US" dirty="0" smtClean="0"/>
              <a:t>in their </a:t>
            </a:r>
            <a:r>
              <a:rPr lang="en-US" dirty="0"/>
              <a:t>rich knowledge, unusual wisdom or technical skills (except when </a:t>
            </a:r>
            <a:r>
              <a:rPr lang="en-US" dirty="0" smtClean="0"/>
              <a:t>God blessed </a:t>
            </a:r>
            <a:r>
              <a:rPr lang="en-US" dirty="0"/>
              <a:t>some prophets with such additional skills). Scholars’ authority resides </a:t>
            </a:r>
            <a:r>
              <a:rPr lang="en-US" dirty="0" smtClean="0"/>
              <a:t>in their </a:t>
            </a:r>
            <a:r>
              <a:rPr lang="en-US" dirty="0"/>
              <a:t>training – involving knowledge, critical research and technical skills –, </a:t>
            </a:r>
            <a:r>
              <a:rPr lang="en-US" dirty="0" smtClean="0"/>
              <a:t>and in their dedication </a:t>
            </a:r>
            <a:r>
              <a:rPr lang="en-US" dirty="0"/>
              <a:t>and faithfulness, providing that their abilities work as a </a:t>
            </a:r>
            <a:r>
              <a:rPr lang="en-US" dirty="0" smtClean="0"/>
              <a:t>love and-faith </a:t>
            </a:r>
            <a:r>
              <a:rPr lang="en-US" dirty="0"/>
              <a:t>service to God</a:t>
            </a:r>
            <a:r>
              <a:rPr lang="en-US" dirty="0" smtClean="0"/>
              <a:t>.”  Laiu, pg. 15   Scholars have </a:t>
            </a:r>
            <a:r>
              <a:rPr lang="en-US" smtClean="0"/>
              <a:t>the answers????????????!!!!!!!</a:t>
            </a:r>
            <a:endParaRPr lang="en-US" dirty="0"/>
          </a:p>
        </p:txBody>
      </p:sp>
    </p:spTree>
    <p:extLst>
      <p:ext uri="{BB962C8B-B14F-4D97-AF65-F5344CB8AC3E}">
        <p14:creationId xmlns:p14="http://schemas.microsoft.com/office/powerpoint/2010/main" val="317320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9799"/>
          </a:xfrm>
        </p:spPr>
        <p:txBody>
          <a:bodyPr/>
          <a:lstStyle/>
          <a:p>
            <a:r>
              <a:rPr lang="en-US" dirty="0" smtClean="0"/>
              <a:t>             </a:t>
            </a:r>
            <a:r>
              <a:rPr lang="en-US" b="1" i="1" u="sng" dirty="0" smtClean="0">
                <a:solidFill>
                  <a:srgbClr val="FF0000"/>
                </a:solidFill>
                <a:latin typeface="Algerian" panose="04020705040A02060702" pitchFamily="82" charset="0"/>
              </a:rPr>
              <a:t>No </a:t>
            </a:r>
            <a:r>
              <a:rPr lang="en-US" b="1" i="1" u="sng" dirty="0">
                <a:solidFill>
                  <a:srgbClr val="FF0000"/>
                </a:solidFill>
                <a:latin typeface="Algerian" panose="04020705040A02060702" pitchFamily="82" charset="0"/>
              </a:rPr>
              <a:t>S</a:t>
            </a:r>
            <a:r>
              <a:rPr lang="en-US" b="1" i="1" u="sng" dirty="0" smtClean="0">
                <a:solidFill>
                  <a:srgbClr val="FF0000"/>
                </a:solidFill>
                <a:latin typeface="Algerian" panose="04020705040A02060702" pitchFamily="82" charset="0"/>
              </a:rPr>
              <a:t>cholar Embraces it!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74700"/>
            <a:ext cx="12192000" cy="6083300"/>
          </a:xfrm>
        </p:spPr>
        <p:txBody>
          <a:bodyPr>
            <a:normAutofit lnSpcReduction="10000"/>
          </a:bodyPr>
          <a:lstStyle/>
          <a:p>
            <a:r>
              <a:rPr lang="en-US" dirty="0" smtClean="0"/>
              <a:t>Right away, on page 5 of the document, Laiu declares,  “</a:t>
            </a:r>
            <a:r>
              <a:rPr lang="en-US" dirty="0" err="1" smtClean="0"/>
              <a:t>JuST</a:t>
            </a:r>
            <a:r>
              <a:rPr lang="en-US" dirty="0" smtClean="0"/>
              <a:t> (Judgment and Sanctuary Teaching) is historically considered to be our core doctrine, embracing the specific SDA message. Whereas it is more specific to us than any other confessional doctrines, including the Sabbath and conditional immortality, it is frustrating to discover that virtually no scholar outside our community does acknowledge its worth. It is true that some Bible students outside our community accepted our theology as they became SDA. But my point is that, while other SDA doctrines are sometimes accepted or even defended by non-SDA thinkers (for example, the Sabbath, the conditional immortality, the health reform etc.), </a:t>
            </a:r>
            <a:r>
              <a:rPr lang="en-US" dirty="0" err="1" smtClean="0"/>
              <a:t>JuST</a:t>
            </a:r>
            <a:r>
              <a:rPr lang="en-US" dirty="0" smtClean="0"/>
              <a:t> is not admitted, but only criticized outside our faith community. As Raymond Cottrell wrote years ago, ‘The invariable rule appears to be that the more a non-Adventist knows about the Bible, the less disposed he is to look, with favor on the Adventist interpretation of Daniel 8:14 or to become a Seventh-day Adventist. The fact that no competent non-Adventist Bible scholar, whatever his position on the conservative-liberal spectrum, have ever accepted the Adventist interpretation of Daniel 8:14 should be a matter of sober reflection on our part.’ </a:t>
            </a:r>
            <a:endParaRPr lang="en-US" dirty="0"/>
          </a:p>
        </p:txBody>
      </p:sp>
    </p:spTree>
    <p:extLst>
      <p:ext uri="{BB962C8B-B14F-4D97-AF65-F5344CB8AC3E}">
        <p14:creationId xmlns:p14="http://schemas.microsoft.com/office/powerpoint/2010/main" val="3525201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87400"/>
          </a:xfrm>
        </p:spPr>
        <p:txBody>
          <a:bodyPr>
            <a:normAutofit/>
          </a:bodyPr>
          <a:lstStyle/>
          <a:p>
            <a:r>
              <a:rPr lang="en-US" dirty="0" smtClean="0"/>
              <a:t>         </a:t>
            </a:r>
            <a:r>
              <a:rPr lang="en-US" b="1" i="1" u="sng" dirty="0" smtClean="0">
                <a:solidFill>
                  <a:srgbClr val="00B0F0"/>
                </a:solidFill>
              </a:rPr>
              <a:t>Worldly, Apostate Protestant Scholars??!!</a:t>
            </a:r>
            <a:endParaRPr lang="en-US" b="1" i="1" u="sng" dirty="0">
              <a:solidFill>
                <a:srgbClr val="00B0F0"/>
              </a:solidFill>
            </a:endParaRPr>
          </a:p>
        </p:txBody>
      </p:sp>
      <p:pic>
        <p:nvPicPr>
          <p:cNvPr id="5" name="Content Placeholder 4"/>
          <p:cNvPicPr>
            <a:picLocks noGrp="1" noChangeAspect="1"/>
          </p:cNvPicPr>
          <p:nvPr>
            <p:ph sz="half" idx="1"/>
          </p:nvPr>
        </p:nvPicPr>
        <p:blipFill>
          <a:blip r:embed="rId2"/>
          <a:stretch>
            <a:fillRect/>
          </a:stretch>
        </p:blipFill>
        <p:spPr>
          <a:xfrm>
            <a:off x="0" y="673100"/>
            <a:ext cx="6172200" cy="6184900"/>
          </a:xfrm>
          <a:prstGeom prst="rect">
            <a:avLst/>
          </a:prstGeom>
        </p:spPr>
      </p:pic>
      <p:sp>
        <p:nvSpPr>
          <p:cNvPr id="4" name="Content Placeholder 3"/>
          <p:cNvSpPr>
            <a:spLocks noGrp="1"/>
          </p:cNvSpPr>
          <p:nvPr>
            <p:ph sz="half" idx="2"/>
          </p:nvPr>
        </p:nvSpPr>
        <p:spPr>
          <a:xfrm>
            <a:off x="6172200" y="673100"/>
            <a:ext cx="6019800" cy="6184900"/>
          </a:xfrm>
        </p:spPr>
        <p:txBody>
          <a:bodyPr>
            <a:normAutofit/>
          </a:bodyPr>
          <a:lstStyle/>
          <a:p>
            <a:r>
              <a:rPr lang="en-US" dirty="0" smtClean="0"/>
              <a:t>Laiu argues that other scholars find no value in the sanctuary teaching.</a:t>
            </a:r>
          </a:p>
          <a:p>
            <a:r>
              <a:rPr lang="en-US" dirty="0" smtClean="0"/>
              <a:t>Do we stay off the boat because the scholars rejected the boat builder? </a:t>
            </a:r>
          </a:p>
          <a:p>
            <a:r>
              <a:rPr lang="en-US" dirty="0" smtClean="0"/>
              <a:t> How many scholars embraced the Messiah?</a:t>
            </a:r>
          </a:p>
          <a:p>
            <a:r>
              <a:rPr lang="en-US" dirty="0" smtClean="0"/>
              <a:t>Do we reject the Messiah because so many people rejected Him?</a:t>
            </a:r>
          </a:p>
          <a:p>
            <a:pPr marL="0" indent="0">
              <a:buNone/>
            </a:pPr>
            <a:r>
              <a:rPr lang="en-US" dirty="0"/>
              <a:t> </a:t>
            </a:r>
            <a:r>
              <a:rPr lang="en-US" dirty="0" smtClean="0"/>
              <a:t>  How many scholars stood with Elijah?</a:t>
            </a:r>
          </a:p>
          <a:p>
            <a:r>
              <a:rPr lang="en-US" dirty="0" smtClean="0"/>
              <a:t>Do we question the sanctuary because worldly scholars do not see its beauty? </a:t>
            </a:r>
          </a:p>
          <a:p>
            <a:r>
              <a:rPr lang="en-US" dirty="0" smtClean="0"/>
              <a:t>When has that become an important criteria for anything?  </a:t>
            </a:r>
            <a:endParaRPr lang="en-US" dirty="0"/>
          </a:p>
        </p:txBody>
      </p:sp>
    </p:spTree>
    <p:extLst>
      <p:ext uri="{BB962C8B-B14F-4D97-AF65-F5344CB8AC3E}">
        <p14:creationId xmlns:p14="http://schemas.microsoft.com/office/powerpoint/2010/main" val="3282995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p:spPr>
        <p:txBody>
          <a:bodyPr/>
          <a:lstStyle/>
          <a:p>
            <a:r>
              <a:rPr lang="en-US" dirty="0" smtClean="0"/>
              <a:t>          </a:t>
            </a:r>
            <a:r>
              <a:rPr lang="en-US" b="1" i="1" u="sng" dirty="0" smtClean="0">
                <a:solidFill>
                  <a:srgbClr val="7030A0"/>
                </a:solidFill>
                <a:latin typeface="Algerian" panose="04020705040A02060702" pitchFamily="82" charset="0"/>
              </a:rPr>
              <a:t>Proof Text Method is Pooh!!</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774700"/>
            <a:ext cx="12192000" cy="6083300"/>
          </a:xfrm>
        </p:spPr>
        <p:txBody>
          <a:bodyPr>
            <a:normAutofit/>
          </a:bodyPr>
          <a:lstStyle/>
          <a:p>
            <a:r>
              <a:rPr lang="en-US" dirty="0" smtClean="0"/>
              <a:t>“The proof-text method that still prevails is not sufficient as a</a:t>
            </a:r>
            <a:r>
              <a:rPr lang="en-US" dirty="0"/>
              <a:t> </a:t>
            </a:r>
            <a:r>
              <a:rPr lang="en-US" dirty="0" smtClean="0"/>
              <a:t>method of research. Any approach that avoids the co-text and evades the context is not longer acceptable. Neither is acceptable the confining of our research to pseudo-apologetic concerns that make our pioneers (including E G White) our final criterion. Our historical treatment of </a:t>
            </a:r>
            <a:r>
              <a:rPr lang="en-US" dirty="0" err="1" smtClean="0"/>
              <a:t>JuST</a:t>
            </a:r>
            <a:r>
              <a:rPr lang="en-US" dirty="0" smtClean="0"/>
              <a:t>, even after some excellent contemporary upgrades, is not yet satisfying. </a:t>
            </a:r>
            <a:r>
              <a:rPr lang="en-US" dirty="0" err="1" smtClean="0"/>
              <a:t>JuST</a:t>
            </a:r>
            <a:r>
              <a:rPr lang="en-US" dirty="0" smtClean="0"/>
              <a:t> still needs some important exegetic and hermeneutical adjustments. Such doctrinal revision would not be an odd case in our history. As we know or ought to know, our doctrines have a dynamic character, forever subordinated to the Bible. No wonder that most of our doctrines have been shaped in time, some of them in decades after their initial formulation. Various popular beliefs have been abandoned, substituted or drastically modified. Even some views held sometime by E G White have been abandoned, at least by the informed theologians.”  Laiu, pgs. 6,7 </a:t>
            </a:r>
            <a:endParaRPr lang="en-US" dirty="0"/>
          </a:p>
        </p:txBody>
      </p:sp>
    </p:spTree>
    <p:extLst>
      <p:ext uri="{BB962C8B-B14F-4D97-AF65-F5344CB8AC3E}">
        <p14:creationId xmlns:p14="http://schemas.microsoft.com/office/powerpoint/2010/main" val="410653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7699"/>
          </a:xfrm>
        </p:spPr>
        <p:txBody>
          <a:bodyPr>
            <a:normAutofit fontScale="90000"/>
          </a:bodyPr>
          <a:lstStyle/>
          <a:p>
            <a:r>
              <a:rPr lang="en-US" dirty="0" smtClean="0"/>
              <a:t>                </a:t>
            </a:r>
            <a:r>
              <a:rPr lang="en-US" b="1" i="1" u="sng" dirty="0" smtClean="0">
                <a:solidFill>
                  <a:srgbClr val="7030A0"/>
                </a:solidFill>
              </a:rPr>
              <a:t>Bible Passages Cannot Explain Others</a:t>
            </a:r>
            <a:endParaRPr lang="en-US" b="1" i="1" u="sng" dirty="0">
              <a:solidFill>
                <a:srgbClr val="7030A0"/>
              </a:solidFill>
            </a:endParaRPr>
          </a:p>
        </p:txBody>
      </p:sp>
      <p:sp>
        <p:nvSpPr>
          <p:cNvPr id="3" name="Content Placeholder 2"/>
          <p:cNvSpPr>
            <a:spLocks noGrp="1"/>
          </p:cNvSpPr>
          <p:nvPr>
            <p:ph sz="half" idx="1"/>
          </p:nvPr>
        </p:nvSpPr>
        <p:spPr>
          <a:xfrm>
            <a:off x="0" y="647700"/>
            <a:ext cx="6019800" cy="6210300"/>
          </a:xfrm>
        </p:spPr>
        <p:txBody>
          <a:bodyPr>
            <a:normAutofit fontScale="92500"/>
          </a:bodyPr>
          <a:lstStyle/>
          <a:p>
            <a:r>
              <a:rPr lang="en-US" dirty="0" smtClean="0"/>
              <a:t>For example:  “Therefore the Lord himself shall give you a sign; Behold, a virgin shall conceive, and bear a son, and shall call his name Immanuel.”  Isaiah 7:14  This passage CANNOT be used to prove the Messiah's miracle birth, even though Matthew 1:21-23 says otherwise. “And she shall bring forth a son, and thou shalt call his name JESUS: for he shall save his people from their sins. Now all this was done, that it might be fulfilled which was spoken of the Lord by the prophet, saying, Behold, a virgin shall be with child, and shall bring forth a son, and they shall call his name Emmanuel, which being interpreted is, God with us.”</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47700"/>
            <a:ext cx="6172199" cy="6210300"/>
          </a:xfrm>
          <a:prstGeom prst="rect">
            <a:avLst/>
          </a:prstGeom>
        </p:spPr>
      </p:pic>
    </p:spTree>
    <p:extLst>
      <p:ext uri="{BB962C8B-B14F-4D97-AF65-F5344CB8AC3E}">
        <p14:creationId xmlns:p14="http://schemas.microsoft.com/office/powerpoint/2010/main" val="379182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3600"/>
          </a:xfrm>
        </p:spPr>
        <p:txBody>
          <a:bodyPr>
            <a:normAutofit/>
          </a:bodyPr>
          <a:lstStyle/>
          <a:p>
            <a:r>
              <a:rPr lang="en-US" dirty="0" smtClean="0"/>
              <a:t>  </a:t>
            </a:r>
            <a:r>
              <a:rPr lang="en-US" b="1" i="1" u="sng" dirty="0" smtClean="0">
                <a:solidFill>
                  <a:srgbClr val="FF0000"/>
                </a:solidFill>
              </a:rPr>
              <a:t>Bible Passages Apply to their day, historically, period!</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774700"/>
            <a:ext cx="6375400" cy="6083300"/>
          </a:xfrm>
          <a:prstGeom prst="rect">
            <a:avLst/>
          </a:prstGeom>
        </p:spPr>
      </p:pic>
      <p:sp>
        <p:nvSpPr>
          <p:cNvPr id="4" name="Content Placeholder 3"/>
          <p:cNvSpPr>
            <a:spLocks noGrp="1"/>
          </p:cNvSpPr>
          <p:nvPr>
            <p:ph sz="half" idx="2"/>
          </p:nvPr>
        </p:nvSpPr>
        <p:spPr>
          <a:xfrm>
            <a:off x="6172200" y="673100"/>
            <a:ext cx="6019800" cy="6184900"/>
          </a:xfrm>
        </p:spPr>
        <p:txBody>
          <a:bodyPr>
            <a:normAutofit lnSpcReduction="10000"/>
          </a:bodyPr>
          <a:lstStyle/>
          <a:p>
            <a:r>
              <a:rPr lang="en-US" dirty="0" smtClean="0"/>
              <a:t>“Then Herod, when he saw that he was mocked of the wise men, was exceeding wroth, and sent forth, and slew all the children that were in Bethlehem, and in all the coasts thereof, from two years old and under, according to the time which he had diligently enquired of the wise men. Then was fulfilled that which was spoken by Jeremy the prophet, saying, In Rama was there a voice heard, lamentation, and weeping, and great mourning, Rachel weeping for her children, and would not be comforted, because they are not.”  Matthew 2:16-18</a:t>
            </a:r>
            <a:endParaRPr lang="en-US" dirty="0"/>
          </a:p>
        </p:txBody>
      </p:sp>
    </p:spTree>
    <p:extLst>
      <p:ext uri="{BB962C8B-B14F-4D97-AF65-F5344CB8AC3E}">
        <p14:creationId xmlns:p14="http://schemas.microsoft.com/office/powerpoint/2010/main" val="45022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5199"/>
          </a:xfrm>
        </p:spPr>
        <p:txBody>
          <a:bodyPr/>
          <a:lstStyle/>
          <a:p>
            <a:r>
              <a:rPr lang="en-US" b="1" i="1" u="sng" dirty="0" smtClean="0">
                <a:solidFill>
                  <a:srgbClr val="FF0000"/>
                </a:solidFill>
              </a:rPr>
              <a:t>Bible Passages Apply to their day, historically, period!</a:t>
            </a:r>
            <a:endParaRPr lang="en-US" b="1" i="1" u="sng" dirty="0">
              <a:solidFill>
                <a:srgbClr val="FF0000"/>
              </a:solidFill>
            </a:endParaRPr>
          </a:p>
        </p:txBody>
      </p:sp>
      <p:sp>
        <p:nvSpPr>
          <p:cNvPr id="3" name="Content Placeholder 2"/>
          <p:cNvSpPr>
            <a:spLocks noGrp="1"/>
          </p:cNvSpPr>
          <p:nvPr>
            <p:ph idx="1"/>
          </p:nvPr>
        </p:nvSpPr>
        <p:spPr>
          <a:xfrm>
            <a:off x="0" y="736600"/>
            <a:ext cx="12192000" cy="6121399"/>
          </a:xfrm>
        </p:spPr>
        <p:txBody>
          <a:bodyPr>
            <a:normAutofit/>
          </a:bodyPr>
          <a:lstStyle/>
          <a:p>
            <a:r>
              <a:rPr lang="en-US" sz="3200" dirty="0" smtClean="0"/>
              <a:t>“Then Herod, when he saw that he was mocked of the wise men, was exceeding wroth, and sent forth, and slew all the children that were in Bethlehem, and in all the coasts thereof, from two years old and under, according to the time which he had diligently enquired of the wise men. Then was fulfilled that which was spoken by Jeremy the prophet, saying, In Rama was there a voice heard, lamentation, and weeping, and great mourning, Rachel weeping for her children, and would not be comforted, because they are not.”  Matthew 2:16-18 applies Jeremiah 31:15 to Herod and his killing Bethlehem’s babes.  Laiu says that is faulty Biblical scholarship.  Jeremiah 31 applies only to Jeremiah’s day and Matthew is wrong and so are we if we connect the two verses together!  So, Laiu knows better than the Bible writers THEMSELVES!</a:t>
            </a:r>
          </a:p>
          <a:p>
            <a:endParaRPr lang="en-US" sz="3200" dirty="0"/>
          </a:p>
        </p:txBody>
      </p:sp>
    </p:spTree>
    <p:extLst>
      <p:ext uri="{BB962C8B-B14F-4D97-AF65-F5344CB8AC3E}">
        <p14:creationId xmlns:p14="http://schemas.microsoft.com/office/powerpoint/2010/main" val="168217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952499"/>
          </a:xfrm>
        </p:spPr>
        <p:txBody>
          <a:bodyPr/>
          <a:lstStyle/>
          <a:p>
            <a:r>
              <a:rPr lang="en-US" dirty="0" smtClean="0"/>
              <a:t>             </a:t>
            </a:r>
            <a:r>
              <a:rPr lang="en-US" b="1" i="1" u="sng" dirty="0" smtClean="0">
                <a:solidFill>
                  <a:srgbClr val="FF0000"/>
                </a:solidFill>
              </a:rPr>
              <a:t>Laiu Knows Better than the Bible Writers!</a:t>
            </a:r>
            <a:endParaRPr lang="en-US" b="1" i="1" u="sng" dirty="0">
              <a:solidFill>
                <a:srgbClr val="FF0000"/>
              </a:solidFill>
            </a:endParaRPr>
          </a:p>
        </p:txBody>
      </p:sp>
      <p:sp>
        <p:nvSpPr>
          <p:cNvPr id="3" name="Content Placeholder 2"/>
          <p:cNvSpPr>
            <a:spLocks noGrp="1"/>
          </p:cNvSpPr>
          <p:nvPr>
            <p:ph idx="1"/>
          </p:nvPr>
        </p:nvSpPr>
        <p:spPr>
          <a:xfrm>
            <a:off x="0" y="723900"/>
            <a:ext cx="12192000" cy="6134099"/>
          </a:xfrm>
        </p:spPr>
        <p:txBody>
          <a:bodyPr>
            <a:noAutofit/>
          </a:bodyPr>
          <a:lstStyle/>
          <a:p>
            <a:r>
              <a:rPr lang="en-US" sz="3000" dirty="0" smtClean="0"/>
              <a:t>“This hermeneutical connection is based on the same principle on which we may (or must) refer to any other Biblical prophecy, type, or parable (etc.) which are theologically related to the exegeted text. Similar hermeneutical connections that would not be exegetically acceptable, but theologically legitimate and useful, occur in the New Testament. In spite of the popular proof-text opinion, it is not a sound contextual exegesis to quote Is 7:14 as a direct prophecy of the Messiah’s birth (Mt 1:23). The same may be said about Jr 31:15, as a prophecy fulfilled in the slaughter of Bethlehem children, or Hos 11:1 pointing to Jesus’ exodus from Egypt (Mt 2:15,18), though exegetically they had a different intention and fulfillment. Similarly, Paul’s reading in Is 54:1 the Gentile Church (Ga 4:27), or in Jr 31:31 the Christian covenant (Heb. 8:8) is not sound exegesis, but they are justified or legitimized on broad hermeneutic principles, as theological applications.”  pg. 79</a:t>
            </a:r>
          </a:p>
          <a:p>
            <a:pPr marL="0" indent="0">
              <a:buNone/>
            </a:pPr>
            <a:r>
              <a:rPr lang="en-US" sz="3000" dirty="0" smtClean="0"/>
              <a:t> </a:t>
            </a:r>
            <a:endParaRPr lang="en-US" sz="3000" dirty="0"/>
          </a:p>
        </p:txBody>
      </p:sp>
    </p:spTree>
    <p:extLst>
      <p:ext uri="{BB962C8B-B14F-4D97-AF65-F5344CB8AC3E}">
        <p14:creationId xmlns:p14="http://schemas.microsoft.com/office/powerpoint/2010/main" val="2701000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4033</Words>
  <Application>Microsoft Office PowerPoint</Application>
  <PresentationFormat>Widescreen</PresentationFormat>
  <Paragraphs>52</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Algerian</vt:lpstr>
      <vt:lpstr>Arial</vt:lpstr>
      <vt:lpstr>Calibri</vt:lpstr>
      <vt:lpstr>Calibri Light</vt:lpstr>
      <vt:lpstr>Office Theme</vt:lpstr>
      <vt:lpstr>Critiquing the Critique </vt:lpstr>
      <vt:lpstr>          Some Brothers in Christ Asked!</vt:lpstr>
      <vt:lpstr>             No Scholar Embraces it!</vt:lpstr>
      <vt:lpstr>         Worldly, Apostate Protestant Scholars??!!</vt:lpstr>
      <vt:lpstr>          Proof Text Method is Pooh!!</vt:lpstr>
      <vt:lpstr>                Bible Passages Cannot Explain Others</vt:lpstr>
      <vt:lpstr>  Bible Passages Apply to their day, historically, period!</vt:lpstr>
      <vt:lpstr>Bible Passages Apply to their day, historically, period!</vt:lpstr>
      <vt:lpstr>             Laiu Knows Better than the Bible Writers!</vt:lpstr>
      <vt:lpstr>                          Arrogant Fool!</vt:lpstr>
      <vt:lpstr>                  And…….there she Goes!</vt:lpstr>
      <vt:lpstr>Who Does he Think He is?</vt:lpstr>
      <vt:lpstr>           Was Ellen White Wrong on the 6th Trumpet?</vt:lpstr>
      <vt:lpstr>           Did Anything Happen August 11, 1840?</vt:lpstr>
      <vt:lpstr>PowerPoint Presentation</vt:lpstr>
      <vt:lpstr>PowerPoint Presentation</vt:lpstr>
      <vt:lpstr>                   From London August 1840</vt:lpstr>
      <vt:lpstr>PowerPoint Presentation</vt:lpstr>
      <vt:lpstr>     Mighty Impetus!</vt:lpstr>
      <vt:lpstr>           Clearly, Turkey’s Power No More</vt:lpstr>
      <vt:lpstr>              History, Prophecy, and Ellen White Confirm!</vt:lpstr>
      <vt:lpstr>                     Of course, the Scholars!!!!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Critiquing the Critique</dc:title>
  <dc:creator>All Public</dc:creator>
  <cp:lastModifiedBy>All Public</cp:lastModifiedBy>
  <cp:revision>15</cp:revision>
  <dcterms:created xsi:type="dcterms:W3CDTF">2020-01-22T20:53:36Z</dcterms:created>
  <dcterms:modified xsi:type="dcterms:W3CDTF">2020-01-23T21:19:51Z</dcterms:modified>
</cp:coreProperties>
</file>