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59" r:id="rId5"/>
    <p:sldId id="260" r:id="rId6"/>
    <p:sldId id="261" r:id="rId7"/>
    <p:sldId id="262" r:id="rId8"/>
    <p:sldId id="263" r:id="rId9"/>
    <p:sldId id="269" r:id="rId10"/>
    <p:sldId id="264" r:id="rId11"/>
    <p:sldId id="257"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2" autoAdjust="0"/>
    <p:restoredTop sz="94660"/>
  </p:normalViewPr>
  <p:slideViewPr>
    <p:cSldViewPr snapToGrid="0">
      <p:cViewPr varScale="1">
        <p:scale>
          <a:sx n="46" d="100"/>
          <a:sy n="46"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40AF-C48A-49E1-9F63-7A1EA4539A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F639A9-6917-42AE-A884-DD9E41B0DE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D437B-33C3-4082-A01B-4C671ECECF39}"/>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DD18B349-7EE9-46C5-934E-F81827DCE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18D2E-8656-49C5-990E-3AC5430BB273}"/>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241350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1835-869A-4266-9AE1-8D1E0E17D8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19D96-0EB3-4361-9141-016607E8F3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A4E9F-2869-494D-9724-896718EB5C8E}"/>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E74ADEB3-E539-45BE-9570-92308A09E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7E37C-83C5-45D2-AFAC-FD081C79E422}"/>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75694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66EE4-86C1-4222-92E5-7120B40F86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8E2D85-E7CA-464F-BCA1-DD03022AB3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915810-5742-44D6-A41A-FE921E1D7CED}"/>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AF36B302-5DF5-4AA3-ACE1-533B619EA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FB7A-58C9-440A-A943-463B5D6150A4}"/>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221291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F3E1-B6A5-4A51-9980-A2800CD12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2C0AF-450D-4A34-BF53-2C0AB90C2F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6E0BA-3CCC-4A23-A0A1-8B318C9C03E2}"/>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7CC0DB14-00D1-4BCB-8EDF-763C0D988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876CD-3B7D-4245-A379-C24C549A71C9}"/>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314454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9B95-EE03-4416-9B81-F075E2D8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52E569-9484-48B7-8198-A525F7587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1BF075-A2D8-480A-96BD-A971F78E03D0}"/>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C3726973-5196-4FE5-B0BC-DDC9CE3DF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6ADD0-C72B-4036-9FCA-E9048E2DF07E}"/>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374738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5B56-6C86-4CA8-87F0-D6D28B787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F2794-6FB6-4E63-9E53-17154231CD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B82BA-5F1C-41FB-AAA2-0D1ABE80D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0529D-97D7-4C87-8228-5C3A3DA56F4A}"/>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6" name="Footer Placeholder 5">
            <a:extLst>
              <a:ext uri="{FF2B5EF4-FFF2-40B4-BE49-F238E27FC236}">
                <a16:creationId xmlns:a16="http://schemas.microsoft.com/office/drawing/2014/main" id="{F50382A2-4A44-4D21-9ABC-62426B87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54070-D179-4647-9442-05DCE000D85A}"/>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175002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4314-23A2-4FDB-B6ED-24525AA38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DD4F5-D08C-4E54-A70F-18BF043E85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1CEE87-2155-49F7-8A0B-C717B3F3FB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8FEB6D-7781-469F-A752-3BEE32F89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A5855E9-2104-4B1D-BEC9-19775B8B69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88860-4CEA-4AA2-8AF1-A65C39D866CD}"/>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8" name="Footer Placeholder 7">
            <a:extLst>
              <a:ext uri="{FF2B5EF4-FFF2-40B4-BE49-F238E27FC236}">
                <a16:creationId xmlns:a16="http://schemas.microsoft.com/office/drawing/2014/main" id="{E307A2C8-7C94-4622-8AEB-442FD5216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8C1F96-4FBE-421C-8DF1-AD99EAD161F1}"/>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403512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036A-F2A3-4560-812B-074EC2FEAB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454B6-E951-4873-BF48-8288401DEBDD}"/>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4" name="Footer Placeholder 3">
            <a:extLst>
              <a:ext uri="{FF2B5EF4-FFF2-40B4-BE49-F238E27FC236}">
                <a16:creationId xmlns:a16="http://schemas.microsoft.com/office/drawing/2014/main" id="{30AB16F5-16F7-45E5-B6E1-9AF164A98D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FEC0FF-39D6-4350-8554-14BE0158C3EA}"/>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158770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10F94-6CE9-4101-82C7-0890640EA0FA}"/>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3" name="Footer Placeholder 2">
            <a:extLst>
              <a:ext uri="{FF2B5EF4-FFF2-40B4-BE49-F238E27FC236}">
                <a16:creationId xmlns:a16="http://schemas.microsoft.com/office/drawing/2014/main" id="{8F62B6AF-66D5-4691-A7E4-3D30B5530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9C8DF-065A-4663-96E8-B23025E48148}"/>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170597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DB77-790F-4E4A-B44E-1F0A65CC6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3BB27-7049-4B81-99E1-72681AF16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EF9600-842E-4CC9-9913-DF279774E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8BF9B1-4D03-4619-90ED-EABA788014E2}"/>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6" name="Footer Placeholder 5">
            <a:extLst>
              <a:ext uri="{FF2B5EF4-FFF2-40B4-BE49-F238E27FC236}">
                <a16:creationId xmlns:a16="http://schemas.microsoft.com/office/drawing/2014/main" id="{6DB9016E-2F1D-4222-A0AF-0B90D9450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64A66-FC2B-41CB-A8AD-67EDAC822175}"/>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12661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538A-5FFF-4A17-9BCE-D4B8F83A1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3563B3-35FE-4B87-91F3-E5B3BFF74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4CB76-BA06-4EA6-B593-A65FB5831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10F59-D4AA-4616-9613-D5A3F9CE1D5B}"/>
              </a:ext>
            </a:extLst>
          </p:cNvPr>
          <p:cNvSpPr>
            <a:spLocks noGrp="1"/>
          </p:cNvSpPr>
          <p:nvPr>
            <p:ph type="dt" sz="half" idx="10"/>
          </p:nvPr>
        </p:nvSpPr>
        <p:spPr/>
        <p:txBody>
          <a:bodyPr/>
          <a:lstStyle/>
          <a:p>
            <a:fld id="{998A72C8-4764-4A42-BE32-EB643B95017F}" type="datetimeFigureOut">
              <a:rPr lang="en-US" smtClean="0"/>
              <a:t>9/27/2018</a:t>
            </a:fld>
            <a:endParaRPr lang="en-US"/>
          </a:p>
        </p:txBody>
      </p:sp>
      <p:sp>
        <p:nvSpPr>
          <p:cNvPr id="6" name="Footer Placeholder 5">
            <a:extLst>
              <a:ext uri="{FF2B5EF4-FFF2-40B4-BE49-F238E27FC236}">
                <a16:creationId xmlns:a16="http://schemas.microsoft.com/office/drawing/2014/main" id="{FF9D979E-DCDF-4D44-AD74-BECA57291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DD9825-DFC1-44A7-973C-63203F307CEB}"/>
              </a:ext>
            </a:extLst>
          </p:cNvPr>
          <p:cNvSpPr>
            <a:spLocks noGrp="1"/>
          </p:cNvSpPr>
          <p:nvPr>
            <p:ph type="sldNum" sz="quarter" idx="12"/>
          </p:nvPr>
        </p:nvSpPr>
        <p:spPr/>
        <p:txBody>
          <a:bodyPr/>
          <a:lstStyle/>
          <a:p>
            <a:fld id="{D058051F-9AE8-4371-A264-55D06CBDE5E9}" type="slidenum">
              <a:rPr lang="en-US" smtClean="0"/>
              <a:t>‹#›</a:t>
            </a:fld>
            <a:endParaRPr lang="en-US"/>
          </a:p>
        </p:txBody>
      </p:sp>
    </p:spTree>
    <p:extLst>
      <p:ext uri="{BB962C8B-B14F-4D97-AF65-F5344CB8AC3E}">
        <p14:creationId xmlns:p14="http://schemas.microsoft.com/office/powerpoint/2010/main" val="408497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5F7BD-FD0D-4077-91FC-2642CFB57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2E2D4-D29C-4BA2-8964-4A9C693B3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8C516-8E6B-4364-8CF3-38F1C3F19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A72C8-4764-4A42-BE32-EB643B95017F}" type="datetimeFigureOut">
              <a:rPr lang="en-US" smtClean="0"/>
              <a:t>9/27/2018</a:t>
            </a:fld>
            <a:endParaRPr lang="en-US"/>
          </a:p>
        </p:txBody>
      </p:sp>
      <p:sp>
        <p:nvSpPr>
          <p:cNvPr id="5" name="Footer Placeholder 4">
            <a:extLst>
              <a:ext uri="{FF2B5EF4-FFF2-40B4-BE49-F238E27FC236}">
                <a16:creationId xmlns:a16="http://schemas.microsoft.com/office/drawing/2014/main" id="{B0C6824D-C0DB-4883-8054-03F0E9A0D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356DBF-FEE0-4AE8-8F48-1DEA22261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8051F-9AE8-4371-A264-55D06CBDE5E9}" type="slidenum">
              <a:rPr lang="en-US" smtClean="0"/>
              <a:t>‹#›</a:t>
            </a:fld>
            <a:endParaRPr lang="en-US"/>
          </a:p>
        </p:txBody>
      </p:sp>
    </p:spTree>
    <p:extLst>
      <p:ext uri="{BB962C8B-B14F-4D97-AF65-F5344CB8AC3E}">
        <p14:creationId xmlns:p14="http://schemas.microsoft.com/office/powerpoint/2010/main" val="242189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FF70B-5DDA-4AD9-968E-4F905B79D09A}"/>
              </a:ext>
            </a:extLst>
          </p:cNvPr>
          <p:cNvPicPr>
            <a:picLocks noChangeAspect="1"/>
          </p:cNvPicPr>
          <p:nvPr/>
        </p:nvPicPr>
        <p:blipFill rotWithShape="1">
          <a:blip r:embed="rId2"/>
          <a:srcRect b="20232"/>
          <a:stretch/>
        </p:blipFill>
        <p:spPr>
          <a:xfrm>
            <a:off x="2043901" y="1368246"/>
            <a:ext cx="8104197" cy="5489754"/>
          </a:xfrm>
          <a:prstGeom prst="rect">
            <a:avLst/>
          </a:prstGeom>
        </p:spPr>
      </p:pic>
      <p:sp>
        <p:nvSpPr>
          <p:cNvPr id="2" name="Title 1">
            <a:extLst>
              <a:ext uri="{FF2B5EF4-FFF2-40B4-BE49-F238E27FC236}">
                <a16:creationId xmlns:a16="http://schemas.microsoft.com/office/drawing/2014/main" id="{3F3743DC-5E59-4BD1-B1E7-BE81CF40329E}"/>
              </a:ext>
            </a:extLst>
          </p:cNvPr>
          <p:cNvSpPr>
            <a:spLocks noGrp="1"/>
          </p:cNvSpPr>
          <p:nvPr>
            <p:ph type="ctrTitle"/>
          </p:nvPr>
        </p:nvSpPr>
        <p:spPr>
          <a:xfrm>
            <a:off x="1523999" y="308518"/>
            <a:ext cx="9144000" cy="1059728"/>
          </a:xfrm>
        </p:spPr>
        <p:txBody>
          <a:bodyPr>
            <a:normAutofit/>
          </a:bodyPr>
          <a:lstStyle/>
          <a:p>
            <a:r>
              <a:rPr lang="en-US" dirty="0">
                <a:solidFill>
                  <a:srgbClr val="002060"/>
                </a:solidFill>
                <a:latin typeface="Bauhaus 93" panose="04030905020B02020C02" pitchFamily="82" charset="0"/>
              </a:rPr>
              <a:t>The Spirit of the Sabbath</a:t>
            </a:r>
          </a:p>
        </p:txBody>
      </p:sp>
    </p:spTree>
    <p:extLst>
      <p:ext uri="{BB962C8B-B14F-4D97-AF65-F5344CB8AC3E}">
        <p14:creationId xmlns:p14="http://schemas.microsoft.com/office/powerpoint/2010/main" val="418382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1230-A01E-4D89-A17A-9D512D8707BA}"/>
              </a:ext>
            </a:extLst>
          </p:cNvPr>
          <p:cNvSpPr>
            <a:spLocks noGrp="1"/>
          </p:cNvSpPr>
          <p:nvPr>
            <p:ph type="title"/>
          </p:nvPr>
        </p:nvSpPr>
        <p:spPr>
          <a:xfrm>
            <a:off x="838200" y="-320679"/>
            <a:ext cx="10515600" cy="1325563"/>
          </a:xfrm>
        </p:spPr>
        <p:txBody>
          <a:bodyPr/>
          <a:lstStyle/>
          <a:p>
            <a:pPr algn="ctr"/>
            <a:r>
              <a:rPr lang="en-US" b="1" dirty="0">
                <a:solidFill>
                  <a:srgbClr val="660066"/>
                </a:solidFill>
                <a:effectLst>
                  <a:outerShdw blurRad="38100" dist="38100" dir="2700000" algn="tl">
                    <a:srgbClr val="000000">
                      <a:alpha val="43137"/>
                    </a:srgbClr>
                  </a:outerShdw>
                </a:effectLst>
              </a:rPr>
              <a:t>That Means No Buying or Selling Either!</a:t>
            </a:r>
          </a:p>
        </p:txBody>
      </p:sp>
      <p:sp>
        <p:nvSpPr>
          <p:cNvPr id="3" name="Rectangle 2">
            <a:extLst>
              <a:ext uri="{FF2B5EF4-FFF2-40B4-BE49-F238E27FC236}">
                <a16:creationId xmlns:a16="http://schemas.microsoft.com/office/drawing/2014/main" id="{F151893B-8998-4D6C-901D-04AE6F7478F8}"/>
              </a:ext>
            </a:extLst>
          </p:cNvPr>
          <p:cNvSpPr/>
          <p:nvPr/>
        </p:nvSpPr>
        <p:spPr>
          <a:xfrm>
            <a:off x="0" y="715627"/>
            <a:ext cx="12192000" cy="5632311"/>
          </a:xfrm>
          <a:prstGeom prst="rect">
            <a:avLst/>
          </a:prstGeom>
        </p:spPr>
        <p:txBody>
          <a:bodyPr wrap="square">
            <a:spAutoFit/>
          </a:bodyPr>
          <a:lstStyle/>
          <a:p>
            <a:r>
              <a:rPr lang="en-US" sz="2400" dirty="0"/>
              <a:t>Nehemiah 13:15-22 “In those days saw I in Judah some treading wine presses on the sabbath, and bringing in sheaves, and lading asses; as also wine, grapes, and figs, and all manner of burdens, which they brought into Jerusalem on the sabbath day: </a:t>
            </a:r>
            <a:r>
              <a:rPr lang="en-US" sz="2400" b="1" dirty="0"/>
              <a:t>and I testified against them in the day wherein they sold victuals</a:t>
            </a:r>
            <a:r>
              <a:rPr lang="en-US" sz="2400" dirty="0"/>
              <a:t>. </a:t>
            </a:r>
            <a:r>
              <a:rPr lang="en-US" sz="2400" b="1" u="sng" dirty="0"/>
              <a:t>There dwelt men of </a:t>
            </a:r>
            <a:r>
              <a:rPr lang="en-US" sz="2400" b="1" u="sng" dirty="0" err="1"/>
              <a:t>Tyre</a:t>
            </a:r>
            <a:r>
              <a:rPr lang="en-US" sz="2400" b="1" u="sng" dirty="0"/>
              <a:t> also therein</a:t>
            </a:r>
            <a:r>
              <a:rPr lang="en-US" sz="2400" dirty="0"/>
              <a:t>, which brought fish, and all manner of ware, </a:t>
            </a:r>
            <a:r>
              <a:rPr lang="en-US" sz="2400" b="1" u="sng" dirty="0"/>
              <a:t>and sold on the sabbath unto the children of Judah, and in Jerusalem</a:t>
            </a:r>
            <a:r>
              <a:rPr lang="en-US" sz="2400" dirty="0"/>
              <a:t>. Then I contended with the nobles of Judah, and said unto them, </a:t>
            </a:r>
            <a:r>
              <a:rPr lang="en-US" sz="2400" b="1" u="sng" dirty="0"/>
              <a:t>What evil thing is this that ye do, and profane the sabbath day? Did not your fathers thus, and did not our God bring all this evil upon us, and upon this city? yet ye bring more wrath upon Israel by profaning the sabbath</a:t>
            </a:r>
            <a:r>
              <a:rPr lang="en-US" sz="2400" dirty="0"/>
              <a:t>. And it came to pass, that </a:t>
            </a:r>
            <a:r>
              <a:rPr lang="en-US" sz="2400" b="1" dirty="0"/>
              <a:t>when the gates of Jerusalem began to be dark before the sabbath, I commanded that the gates should be shut, and charged that they should not be opened till after the sabbath</a:t>
            </a:r>
            <a:r>
              <a:rPr lang="en-US" sz="2400" dirty="0"/>
              <a:t>: and some of my servants set I at the gates, that there should no burden be brought in on the sabbath day. </a:t>
            </a:r>
            <a:r>
              <a:rPr lang="en-US" sz="2400" b="1" dirty="0"/>
              <a:t>So the merchants and sellers of all kind of ware lodged without Jerusalem once or twice</a:t>
            </a:r>
            <a:r>
              <a:rPr lang="en-US" sz="2400" dirty="0"/>
              <a:t>. Then I testified against them, and said unto them, </a:t>
            </a:r>
            <a:r>
              <a:rPr lang="en-US" sz="2400" b="1" u="sng" dirty="0"/>
              <a:t>Why lodge ye about the wall? if ye do so again, I will lay hands on you. From that time forth came they no more on the sabbath.</a:t>
            </a:r>
            <a:r>
              <a:rPr lang="en-US" sz="2400" dirty="0"/>
              <a:t> </a:t>
            </a:r>
          </a:p>
        </p:txBody>
      </p:sp>
    </p:spTree>
    <p:extLst>
      <p:ext uri="{BB962C8B-B14F-4D97-AF65-F5344CB8AC3E}">
        <p14:creationId xmlns:p14="http://schemas.microsoft.com/office/powerpoint/2010/main" val="123696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C074-9D61-4C9F-82B4-686A20A53BC7}"/>
              </a:ext>
            </a:extLst>
          </p:cNvPr>
          <p:cNvSpPr>
            <a:spLocks noGrp="1"/>
          </p:cNvSpPr>
          <p:nvPr>
            <p:ph type="title"/>
          </p:nvPr>
        </p:nvSpPr>
        <p:spPr>
          <a:xfrm>
            <a:off x="-228600" y="0"/>
            <a:ext cx="7786255" cy="1325563"/>
          </a:xfrm>
        </p:spPr>
        <p:txBody>
          <a:bodyPr>
            <a:normAutofit/>
          </a:bodyPr>
          <a:lstStyle/>
          <a:p>
            <a:pPr algn="ctr"/>
            <a:r>
              <a:rPr lang="en-US" sz="5400" u="sng" dirty="0">
                <a:latin typeface="Aparajita" panose="020B0604020202020204" pitchFamily="34" charset="0"/>
                <a:cs typeface="Aparajita" panose="020B0604020202020204" pitchFamily="34" charset="0"/>
              </a:rPr>
              <a:t>The Highest of Commandments</a:t>
            </a:r>
          </a:p>
        </p:txBody>
      </p:sp>
      <p:sp>
        <p:nvSpPr>
          <p:cNvPr id="3" name="Rectangle 1">
            <a:extLst>
              <a:ext uri="{FF2B5EF4-FFF2-40B4-BE49-F238E27FC236}">
                <a16:creationId xmlns:a16="http://schemas.microsoft.com/office/drawing/2014/main" id="{E47CA004-5C6B-49BB-A31A-F3466DF301E7}"/>
              </a:ext>
            </a:extLst>
          </p:cNvPr>
          <p:cNvSpPr>
            <a:spLocks noChangeArrowheads="1"/>
          </p:cNvSpPr>
          <p:nvPr/>
        </p:nvSpPr>
        <p:spPr bwMode="auto">
          <a:xfrm>
            <a:off x="477981" y="1856406"/>
            <a:ext cx="615142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effectLst/>
                <a:latin typeface="Arial" panose="020B0604020202020204" pitchFamily="34" charset="0"/>
              </a:rPr>
              <a:t>“I beheld the tables of stone on which the Ten Commandments were written. I was amazed as I saw the </a:t>
            </a:r>
            <a:r>
              <a:rPr kumimoji="0" lang="en-US" altLang="en-US" sz="2400" b="1" i="0" u="sng" strike="noStrike" cap="none" normalizeH="0" baseline="0" dirty="0">
                <a:ln>
                  <a:noFill/>
                </a:ln>
                <a:effectLst/>
                <a:latin typeface="Arial" panose="020B0604020202020204" pitchFamily="34" charset="0"/>
              </a:rPr>
              <a:t>fourth commandment in the very center of the ten precepts with a soft halo of light encircling it</a:t>
            </a:r>
            <a:r>
              <a:rPr kumimoji="0" lang="en-US" altLang="en-US" sz="2400" b="0" i="0" u="none" strike="noStrike" cap="none" normalizeH="0" baseline="0" dirty="0">
                <a:ln>
                  <a:noFill/>
                </a:ln>
                <a:effectLst/>
                <a:latin typeface="Arial" panose="020B0604020202020204" pitchFamily="34" charset="0"/>
              </a:rPr>
              <a:t>. Said the angel, </a:t>
            </a:r>
            <a:r>
              <a:rPr kumimoji="0" lang="en-US" altLang="en-US" sz="2400" b="1" i="0" u="none" strike="noStrike" cap="none" normalizeH="0" baseline="0" dirty="0">
                <a:ln>
                  <a:noFill/>
                </a:ln>
                <a:effectLst/>
                <a:latin typeface="Arial" panose="020B0604020202020204" pitchFamily="34" charset="0"/>
              </a:rPr>
              <a:t>'It is the only one of the ten which defines the living God who created the heavens and the earth and all things that are there­in</a:t>
            </a:r>
            <a:r>
              <a:rPr kumimoji="0" lang="en-US" altLang="en-US" sz="2400" b="0" i="0" u="none" strike="noStrike" cap="none" normalizeH="0" baseline="0" dirty="0">
                <a:ln>
                  <a:noFill/>
                </a:ln>
                <a:effectLst/>
                <a:latin typeface="Arial" panose="020B0604020202020204" pitchFamily="34" charset="0"/>
              </a:rPr>
              <a:t>.“--Life Sketches of Ellen G. White, Pages 95-96</a:t>
            </a:r>
          </a:p>
        </p:txBody>
      </p:sp>
      <p:pic>
        <p:nvPicPr>
          <p:cNvPr id="5" name="Picture 4">
            <a:extLst>
              <a:ext uri="{FF2B5EF4-FFF2-40B4-BE49-F238E27FC236}">
                <a16:creationId xmlns:a16="http://schemas.microsoft.com/office/drawing/2014/main" id="{90A82744-D494-4E87-92D9-94EB5188C0C6}"/>
              </a:ext>
            </a:extLst>
          </p:cNvPr>
          <p:cNvPicPr>
            <a:picLocks noChangeAspect="1"/>
          </p:cNvPicPr>
          <p:nvPr/>
        </p:nvPicPr>
        <p:blipFill>
          <a:blip r:embed="rId2"/>
          <a:stretch>
            <a:fillRect/>
          </a:stretch>
        </p:blipFill>
        <p:spPr>
          <a:xfrm>
            <a:off x="7402226" y="0"/>
            <a:ext cx="4789774" cy="6858000"/>
          </a:xfrm>
          <a:prstGeom prst="rect">
            <a:avLst/>
          </a:prstGeom>
        </p:spPr>
      </p:pic>
    </p:spTree>
    <p:extLst>
      <p:ext uri="{BB962C8B-B14F-4D97-AF65-F5344CB8AC3E}">
        <p14:creationId xmlns:p14="http://schemas.microsoft.com/office/powerpoint/2010/main" val="303451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4DEB-13F3-42C6-B129-E15F589A9B68}"/>
              </a:ext>
            </a:extLst>
          </p:cNvPr>
          <p:cNvSpPr>
            <a:spLocks noGrp="1"/>
          </p:cNvSpPr>
          <p:nvPr>
            <p:ph type="title"/>
          </p:nvPr>
        </p:nvSpPr>
        <p:spPr>
          <a:xfrm>
            <a:off x="838200" y="-112861"/>
            <a:ext cx="10515600" cy="1325563"/>
          </a:xfrm>
        </p:spPr>
        <p:txBody>
          <a:bodyPr>
            <a:normAutofit/>
          </a:bodyPr>
          <a:lstStyle/>
          <a:p>
            <a:r>
              <a:rPr lang="en-US" sz="7200" b="1" i="1" dirty="0">
                <a:solidFill>
                  <a:srgbClr val="FFC000"/>
                </a:solidFill>
                <a:effectLst>
                  <a:outerShdw blurRad="38100" dist="38100" dir="2700000" algn="tl">
                    <a:srgbClr val="000000">
                      <a:alpha val="43137"/>
                    </a:srgbClr>
                  </a:outerShdw>
                </a:effectLst>
                <a:latin typeface="Angsana New" panose="02020603050405020304" pitchFamily="18" charset="-34"/>
                <a:cs typeface="Angsana New" panose="02020603050405020304" pitchFamily="18" charset="-34"/>
              </a:rPr>
              <a:t>Keeping the Sabbath in Spirit and Truth</a:t>
            </a:r>
          </a:p>
        </p:txBody>
      </p:sp>
      <p:sp>
        <p:nvSpPr>
          <p:cNvPr id="3" name="TextBox 2">
            <a:extLst>
              <a:ext uri="{FF2B5EF4-FFF2-40B4-BE49-F238E27FC236}">
                <a16:creationId xmlns:a16="http://schemas.microsoft.com/office/drawing/2014/main" id="{44F80E0B-2029-477F-A66C-56C5B86B8832}"/>
              </a:ext>
            </a:extLst>
          </p:cNvPr>
          <p:cNvSpPr txBox="1"/>
          <p:nvPr/>
        </p:nvSpPr>
        <p:spPr>
          <a:xfrm>
            <a:off x="5562599" y="1039091"/>
            <a:ext cx="6386945" cy="5693866"/>
          </a:xfrm>
          <a:prstGeom prst="rect">
            <a:avLst/>
          </a:prstGeom>
          <a:noFill/>
        </p:spPr>
        <p:txBody>
          <a:bodyPr wrap="square" rtlCol="0">
            <a:spAutoFit/>
          </a:bodyPr>
          <a:lstStyle/>
          <a:p>
            <a:r>
              <a:rPr lang="en-US" sz="2800" dirty="0"/>
              <a:t>Isaiah 58:12:13 “And they that shall be of thee shall build the old waste places: thou shalt raise up the foundations of many generations; and thou shalt be called, The repairer of the breach, The restorer of paths to dwell in. </a:t>
            </a:r>
            <a:r>
              <a:rPr lang="en-US" sz="2800" b="1" dirty="0"/>
              <a:t>If thou turn away thy foot from the sabbath, from doing thy pleasure on my holy day</a:t>
            </a:r>
            <a:r>
              <a:rPr lang="en-US" sz="2800" dirty="0"/>
              <a:t>; and call the sabbath a delight, the holy of the </a:t>
            </a:r>
            <a:r>
              <a:rPr lang="en-US" sz="2800" cap="small" dirty="0">
                <a:effectLst/>
              </a:rPr>
              <a:t>Lord</a:t>
            </a:r>
            <a:r>
              <a:rPr lang="en-US" sz="2800" dirty="0"/>
              <a:t>, </a:t>
            </a:r>
            <a:r>
              <a:rPr lang="en-US" sz="2800" dirty="0" err="1"/>
              <a:t>honourable</a:t>
            </a:r>
            <a:r>
              <a:rPr lang="en-US" sz="2800" dirty="0"/>
              <a:t>; and </a:t>
            </a:r>
            <a:r>
              <a:rPr lang="en-US" sz="2800" b="1" u="sng" dirty="0"/>
              <a:t>shalt </a:t>
            </a:r>
            <a:r>
              <a:rPr lang="en-US" sz="2800" b="1" u="sng" dirty="0" err="1"/>
              <a:t>honour</a:t>
            </a:r>
            <a:r>
              <a:rPr lang="en-US" sz="2800" b="1" u="sng" dirty="0"/>
              <a:t> him</a:t>
            </a:r>
            <a:r>
              <a:rPr lang="en-US" sz="2800" dirty="0"/>
              <a:t>, </a:t>
            </a:r>
            <a:r>
              <a:rPr lang="en-US" sz="2800" b="1" u="sng" dirty="0"/>
              <a:t>not doing thine own ways, nor finding thine own pleasure, nor speaking thine own words</a:t>
            </a:r>
            <a:r>
              <a:rPr lang="en-US" sz="2800" dirty="0"/>
              <a:t>”</a:t>
            </a:r>
          </a:p>
        </p:txBody>
      </p:sp>
      <p:pic>
        <p:nvPicPr>
          <p:cNvPr id="4" name="Picture 3">
            <a:extLst>
              <a:ext uri="{FF2B5EF4-FFF2-40B4-BE49-F238E27FC236}">
                <a16:creationId xmlns:a16="http://schemas.microsoft.com/office/drawing/2014/main" id="{1E768EA2-80B6-4533-AAF9-F042E3083367}"/>
              </a:ext>
            </a:extLst>
          </p:cNvPr>
          <p:cNvPicPr>
            <a:picLocks noChangeAspect="1"/>
          </p:cNvPicPr>
          <p:nvPr/>
        </p:nvPicPr>
        <p:blipFill rotWithShape="1">
          <a:blip r:embed="rId2"/>
          <a:srcRect l="4242" r="12205"/>
          <a:stretch/>
        </p:blipFill>
        <p:spPr>
          <a:xfrm>
            <a:off x="242456" y="1742899"/>
            <a:ext cx="4775021" cy="4286250"/>
          </a:xfrm>
          <a:prstGeom prst="rect">
            <a:avLst/>
          </a:prstGeom>
        </p:spPr>
      </p:pic>
    </p:spTree>
    <p:extLst>
      <p:ext uri="{BB962C8B-B14F-4D97-AF65-F5344CB8AC3E}">
        <p14:creationId xmlns:p14="http://schemas.microsoft.com/office/powerpoint/2010/main" val="424949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799D-9943-4E2E-A36C-CB1161958728}"/>
              </a:ext>
            </a:extLst>
          </p:cNvPr>
          <p:cNvSpPr>
            <a:spLocks noGrp="1"/>
          </p:cNvSpPr>
          <p:nvPr>
            <p:ph type="title"/>
          </p:nvPr>
        </p:nvSpPr>
        <p:spPr>
          <a:xfrm>
            <a:off x="838200" y="-299896"/>
            <a:ext cx="10515600" cy="1325563"/>
          </a:xfrm>
        </p:spPr>
        <p:txBody>
          <a:bodyPr/>
          <a:lstStyle/>
          <a:p>
            <a:pPr algn="ctr"/>
            <a:r>
              <a:rPr lang="en-US" b="1" i="1" dirty="0">
                <a:solidFill>
                  <a:srgbClr val="FF0000"/>
                </a:solidFill>
              </a:rPr>
              <a:t>No Low Talk</a:t>
            </a:r>
          </a:p>
        </p:txBody>
      </p:sp>
      <p:sp>
        <p:nvSpPr>
          <p:cNvPr id="3" name="Rectangle 2">
            <a:extLst>
              <a:ext uri="{FF2B5EF4-FFF2-40B4-BE49-F238E27FC236}">
                <a16:creationId xmlns:a16="http://schemas.microsoft.com/office/drawing/2014/main" id="{79DE0292-4908-42AF-9D07-B375DCCDB3C1}"/>
              </a:ext>
            </a:extLst>
          </p:cNvPr>
          <p:cNvSpPr/>
          <p:nvPr/>
        </p:nvSpPr>
        <p:spPr>
          <a:xfrm>
            <a:off x="0" y="797510"/>
            <a:ext cx="12192000" cy="5262979"/>
          </a:xfrm>
          <a:prstGeom prst="rect">
            <a:avLst/>
          </a:prstGeom>
        </p:spPr>
        <p:txBody>
          <a:bodyPr wrap="square">
            <a:spAutoFit/>
          </a:bodyPr>
          <a:lstStyle/>
          <a:p>
            <a:r>
              <a:rPr lang="en-US" sz="2400" b="1" dirty="0"/>
              <a:t>This spirit of jesting and joking, of lightness and trifling, is a stumbling block to sinners and a worse stumbling block to those who give way to the inclination of the unsanc­tified heart</a:t>
            </a:r>
            <a:r>
              <a:rPr lang="en-US" sz="2400" dirty="0"/>
              <a:t>. The fact that some have allowed this trait to develop and strengthen until jest­ing is as natural as their breath, does not lessen its evil effects. </a:t>
            </a:r>
            <a:r>
              <a:rPr lang="en-US" sz="2400" b="1" dirty="0"/>
              <a:t>When anyone can point to one trifling word spoken by our Lord, or to any lightness seen in His character, he may feel that lightness and jesting are excusable in himself. This spirit is unchristian; for to be a Christian is to be Christlike</a:t>
            </a:r>
            <a:r>
              <a:rPr lang="en-US" sz="2400" dirty="0"/>
              <a:t>. Jesus is a perfect pattern, and </a:t>
            </a:r>
            <a:r>
              <a:rPr lang="en-US" sz="2400" b="1" u="sng" dirty="0"/>
              <a:t>we must imitate His ex­ample</a:t>
            </a:r>
            <a:r>
              <a:rPr lang="en-US" sz="2400" dirty="0"/>
              <a:t>. A Christian is the highest type of man, a representative of Christ. Some who are given to jesting, and to light and trifling remarks, may appear in the sacred desk with becoming dignity. They may be able to pass at once to the contemplation of serious subjects, and present to their hearers the most important, testing truths ever committed to mortals; but perhaps their fellow laborers, whom they have influenced, and who have joined with them in the careless jest, cannot change the current of their thoughts so readily. </a:t>
            </a:r>
            <a:r>
              <a:rPr lang="en-US" sz="2400" b="1" u="sng" dirty="0"/>
              <a:t>They feel condemned, their minds are con­fused; and they are unfitted to enter upon the contemplation of heavenly themes</a:t>
            </a:r>
            <a:r>
              <a:rPr lang="en-US" sz="2400" dirty="0"/>
              <a:t>.—RH, June 10, 1884</a:t>
            </a:r>
          </a:p>
        </p:txBody>
      </p:sp>
    </p:spTree>
    <p:extLst>
      <p:ext uri="{BB962C8B-B14F-4D97-AF65-F5344CB8AC3E}">
        <p14:creationId xmlns:p14="http://schemas.microsoft.com/office/powerpoint/2010/main" val="148690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14D0-328C-4F0D-AD22-BA08B0048A51}"/>
              </a:ext>
            </a:extLst>
          </p:cNvPr>
          <p:cNvSpPr>
            <a:spLocks noGrp="1"/>
          </p:cNvSpPr>
          <p:nvPr>
            <p:ph type="title"/>
          </p:nvPr>
        </p:nvSpPr>
        <p:spPr>
          <a:xfrm>
            <a:off x="0" y="-299893"/>
            <a:ext cx="12192000" cy="1325563"/>
          </a:xfrm>
        </p:spPr>
        <p:txBody>
          <a:bodyPr>
            <a:normAutofit/>
          </a:bodyPr>
          <a:lstStyle/>
          <a:p>
            <a:pPr algn="ctr"/>
            <a:r>
              <a:rPr lang="en-US" sz="4000" dirty="0">
                <a:solidFill>
                  <a:srgbClr val="0070C0"/>
                </a:solidFill>
                <a:latin typeface="Bauhaus 93" panose="04030905020B02020C02" pitchFamily="82" charset="0"/>
              </a:rPr>
              <a:t>We Keep the Sabbath His Way Because We Love Him</a:t>
            </a:r>
          </a:p>
        </p:txBody>
      </p:sp>
      <p:sp>
        <p:nvSpPr>
          <p:cNvPr id="3" name="Rectangle 2">
            <a:extLst>
              <a:ext uri="{FF2B5EF4-FFF2-40B4-BE49-F238E27FC236}">
                <a16:creationId xmlns:a16="http://schemas.microsoft.com/office/drawing/2014/main" id="{17FF38A0-E1A3-45E1-9826-9DAE49177BF9}"/>
              </a:ext>
            </a:extLst>
          </p:cNvPr>
          <p:cNvSpPr/>
          <p:nvPr/>
        </p:nvSpPr>
        <p:spPr>
          <a:xfrm>
            <a:off x="200891" y="877139"/>
            <a:ext cx="6324600" cy="6001643"/>
          </a:xfrm>
          <a:prstGeom prst="rect">
            <a:avLst/>
          </a:prstGeom>
        </p:spPr>
        <p:txBody>
          <a:bodyPr wrap="square">
            <a:spAutoFit/>
          </a:bodyPr>
          <a:lstStyle/>
          <a:p>
            <a:r>
              <a:rPr lang="en-US" sz="2400" dirty="0"/>
              <a:t>“As I realize how much has been done for us to keep us right, I am led to exclaim, </a:t>
            </a:r>
            <a:r>
              <a:rPr lang="en-US" sz="2400" b="1" dirty="0"/>
              <a:t>Oh, what love, what wondrous love, hath the Son of God for us poor sinners! Should we be stupid and careless while everything is being done for our salvation that can be done? All heaven is interested for us. We should be alive and awake to honor, glorify, and adore the high and lofty One. Our hearts should flow out in love and gratitude to Him who has been so full of love and compassion to us. With our lives we should honor Him, and with pure and holy conversation show that we are born from above, that this world is not our home, but that we are pilgrims and strangers here, traveling to a better country</a:t>
            </a:r>
            <a:r>
              <a:rPr lang="en-US" sz="2400" dirty="0"/>
              <a:t>.”—EW, 113</a:t>
            </a:r>
          </a:p>
        </p:txBody>
      </p:sp>
      <p:pic>
        <p:nvPicPr>
          <p:cNvPr id="4" name="Picture 3">
            <a:extLst>
              <a:ext uri="{FF2B5EF4-FFF2-40B4-BE49-F238E27FC236}">
                <a16:creationId xmlns:a16="http://schemas.microsoft.com/office/drawing/2014/main" id="{1FA852FB-A1B7-4525-9836-B0BE3DCF7639}"/>
              </a:ext>
            </a:extLst>
          </p:cNvPr>
          <p:cNvPicPr>
            <a:picLocks noChangeAspect="1"/>
          </p:cNvPicPr>
          <p:nvPr/>
        </p:nvPicPr>
        <p:blipFill rotWithShape="1">
          <a:blip r:embed="rId2"/>
          <a:srcRect b="13937"/>
          <a:stretch/>
        </p:blipFill>
        <p:spPr>
          <a:xfrm>
            <a:off x="6934200" y="710883"/>
            <a:ext cx="4308764" cy="2966591"/>
          </a:xfrm>
          <a:prstGeom prst="rect">
            <a:avLst/>
          </a:prstGeom>
        </p:spPr>
      </p:pic>
      <p:pic>
        <p:nvPicPr>
          <p:cNvPr id="5" name="Picture 4">
            <a:extLst>
              <a:ext uri="{FF2B5EF4-FFF2-40B4-BE49-F238E27FC236}">
                <a16:creationId xmlns:a16="http://schemas.microsoft.com/office/drawing/2014/main" id="{50724D8D-19D5-4E89-8A62-9FA60A56FBC4}"/>
              </a:ext>
            </a:extLst>
          </p:cNvPr>
          <p:cNvPicPr>
            <a:picLocks noChangeAspect="1"/>
          </p:cNvPicPr>
          <p:nvPr/>
        </p:nvPicPr>
        <p:blipFill>
          <a:blip r:embed="rId3"/>
          <a:stretch>
            <a:fillRect/>
          </a:stretch>
        </p:blipFill>
        <p:spPr>
          <a:xfrm>
            <a:off x="6861464" y="3877960"/>
            <a:ext cx="4454236" cy="2966591"/>
          </a:xfrm>
          <a:prstGeom prst="rect">
            <a:avLst/>
          </a:prstGeom>
        </p:spPr>
      </p:pic>
    </p:spTree>
    <p:extLst>
      <p:ext uri="{BB962C8B-B14F-4D97-AF65-F5344CB8AC3E}">
        <p14:creationId xmlns:p14="http://schemas.microsoft.com/office/powerpoint/2010/main" val="1929756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AD4A-7AD2-498E-A95C-AEFC02A4BBD3}"/>
              </a:ext>
            </a:extLst>
          </p:cNvPr>
          <p:cNvSpPr>
            <a:spLocks noGrp="1"/>
          </p:cNvSpPr>
          <p:nvPr>
            <p:ph type="title"/>
          </p:nvPr>
        </p:nvSpPr>
        <p:spPr>
          <a:xfrm>
            <a:off x="464127" y="-34208"/>
            <a:ext cx="10515600" cy="1325563"/>
          </a:xfrm>
        </p:spPr>
        <p:txBody>
          <a:bodyPr/>
          <a:lstStyle/>
          <a:p>
            <a:r>
              <a:rPr lang="en-US" dirty="0">
                <a:solidFill>
                  <a:srgbClr val="660066"/>
                </a:solidFill>
                <a:latin typeface="Britannic Bold" panose="020B0903060703020204" pitchFamily="34" charset="0"/>
              </a:rPr>
              <a:t>Given at Creation</a:t>
            </a:r>
          </a:p>
        </p:txBody>
      </p:sp>
      <p:pic>
        <p:nvPicPr>
          <p:cNvPr id="3" name="Picture 2">
            <a:extLst>
              <a:ext uri="{FF2B5EF4-FFF2-40B4-BE49-F238E27FC236}">
                <a16:creationId xmlns:a16="http://schemas.microsoft.com/office/drawing/2014/main" id="{999C239B-C04C-42BE-A147-50694EE2BDAA}"/>
              </a:ext>
            </a:extLst>
          </p:cNvPr>
          <p:cNvPicPr>
            <a:picLocks noChangeAspect="1"/>
          </p:cNvPicPr>
          <p:nvPr/>
        </p:nvPicPr>
        <p:blipFill rotWithShape="1">
          <a:blip r:embed="rId2"/>
          <a:srcRect l="9003"/>
          <a:stretch/>
        </p:blipFill>
        <p:spPr>
          <a:xfrm>
            <a:off x="5548744" y="1108792"/>
            <a:ext cx="6643255" cy="5549550"/>
          </a:xfrm>
          <a:prstGeom prst="rect">
            <a:avLst/>
          </a:prstGeom>
        </p:spPr>
      </p:pic>
      <p:sp>
        <p:nvSpPr>
          <p:cNvPr id="4" name="TextBox 3">
            <a:extLst>
              <a:ext uri="{FF2B5EF4-FFF2-40B4-BE49-F238E27FC236}">
                <a16:creationId xmlns:a16="http://schemas.microsoft.com/office/drawing/2014/main" id="{1DDA6410-F3FF-4D7C-A211-4EC00791B4A8}"/>
              </a:ext>
            </a:extLst>
          </p:cNvPr>
          <p:cNvSpPr txBox="1"/>
          <p:nvPr/>
        </p:nvSpPr>
        <p:spPr>
          <a:xfrm>
            <a:off x="0" y="1467521"/>
            <a:ext cx="5195455" cy="4832092"/>
          </a:xfrm>
          <a:prstGeom prst="rect">
            <a:avLst/>
          </a:prstGeom>
          <a:noFill/>
        </p:spPr>
        <p:txBody>
          <a:bodyPr wrap="square" rtlCol="0">
            <a:spAutoFit/>
          </a:bodyPr>
          <a:lstStyle/>
          <a:p>
            <a:r>
              <a:rPr lang="en-US" sz="2800" dirty="0"/>
              <a:t>Gen. 2:1-3 “Thus the heavens and the earth were finished, and all the host of them. And on the seventh day </a:t>
            </a:r>
            <a:r>
              <a:rPr lang="en-US" sz="2800" b="1" dirty="0"/>
              <a:t>God ended his work which he had made</a:t>
            </a:r>
            <a:r>
              <a:rPr lang="en-US" sz="2800" dirty="0"/>
              <a:t>; and </a:t>
            </a:r>
            <a:r>
              <a:rPr lang="en-US" sz="2800" b="1" u="sng" dirty="0"/>
              <a:t>he rested on the seventh day </a:t>
            </a:r>
            <a:r>
              <a:rPr lang="en-US" sz="2800" dirty="0"/>
              <a:t>from all his work which he had made. </a:t>
            </a:r>
            <a:r>
              <a:rPr lang="en-US" sz="2800" b="1" u="sng" dirty="0"/>
              <a:t>And God blessed the seventh day, and sanctified it</a:t>
            </a:r>
            <a:r>
              <a:rPr lang="en-US" sz="2800" dirty="0"/>
              <a:t>: because that in it he had rested from all his work which God created and made.”</a:t>
            </a:r>
          </a:p>
        </p:txBody>
      </p:sp>
    </p:spTree>
    <p:extLst>
      <p:ext uri="{BB962C8B-B14F-4D97-AF65-F5344CB8AC3E}">
        <p14:creationId xmlns:p14="http://schemas.microsoft.com/office/powerpoint/2010/main" val="324036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5F7F1-C5F2-4125-A3DC-FAA9A3CF4307}"/>
              </a:ext>
            </a:extLst>
          </p:cNvPr>
          <p:cNvSpPr>
            <a:spLocks noGrp="1"/>
          </p:cNvSpPr>
          <p:nvPr>
            <p:ph type="title"/>
          </p:nvPr>
        </p:nvSpPr>
        <p:spPr>
          <a:xfrm>
            <a:off x="838200" y="-216770"/>
            <a:ext cx="10515600" cy="1325563"/>
          </a:xfrm>
        </p:spPr>
        <p:txBody>
          <a:bodyPr/>
          <a:lstStyle/>
          <a:p>
            <a:pPr algn="ctr"/>
            <a:r>
              <a:rPr lang="en-US" b="1" dirty="0">
                <a:solidFill>
                  <a:srgbClr val="002060"/>
                </a:solidFill>
                <a:effectLst>
                  <a:outerShdw blurRad="38100" dist="38100" dir="2700000" algn="tl">
                    <a:srgbClr val="000000">
                      <a:alpha val="43137"/>
                    </a:srgbClr>
                  </a:outerShdw>
                </a:effectLst>
              </a:rPr>
              <a:t>Satan’s Plan for the Sabbath</a:t>
            </a:r>
          </a:p>
        </p:txBody>
      </p:sp>
      <p:sp>
        <p:nvSpPr>
          <p:cNvPr id="3" name="TextBox 2">
            <a:extLst>
              <a:ext uri="{FF2B5EF4-FFF2-40B4-BE49-F238E27FC236}">
                <a16:creationId xmlns:a16="http://schemas.microsoft.com/office/drawing/2014/main" id="{CD920438-79B5-4CBA-B571-B7784F5AF031}"/>
              </a:ext>
            </a:extLst>
          </p:cNvPr>
          <p:cNvSpPr txBox="1"/>
          <p:nvPr/>
        </p:nvSpPr>
        <p:spPr>
          <a:xfrm>
            <a:off x="0" y="623453"/>
            <a:ext cx="12192000" cy="6001643"/>
          </a:xfrm>
          <a:prstGeom prst="rect">
            <a:avLst/>
          </a:prstGeom>
          <a:noFill/>
        </p:spPr>
        <p:txBody>
          <a:bodyPr wrap="square" rtlCol="0">
            <a:spAutoFit/>
          </a:bodyPr>
          <a:lstStyle/>
          <a:p>
            <a:r>
              <a:rPr lang="en-US" sz="2400" dirty="0"/>
              <a:t>“During the Christian dispensation, the great enemy of man's happiness has made the Sabbath of the fourth commandment an object of special attack. Satan says, ‘I will work at cross purposes with God. </a:t>
            </a:r>
            <a:r>
              <a:rPr lang="en-US" sz="2400" b="1" dirty="0"/>
              <a:t>I will empower my followers to set aside God's memorial, the seventh-day Sabbath</a:t>
            </a:r>
            <a:r>
              <a:rPr lang="en-US" sz="2400" dirty="0"/>
              <a:t>. . . I will place in its stead a day that does not bear the credentials of God, </a:t>
            </a:r>
            <a:r>
              <a:rPr lang="en-US" sz="2400" b="1" dirty="0"/>
              <a:t>a day that cannot be a sign between God and His people</a:t>
            </a:r>
            <a:r>
              <a:rPr lang="en-US" sz="2400" dirty="0"/>
              <a:t>. I will lead those who accept this day to place upon it the sanctity that God placed upon the seventh day. </a:t>
            </a:r>
            <a:r>
              <a:rPr lang="en-US" sz="2400" b="1" u="sng" dirty="0"/>
              <a:t>Through my vicegerent, I will exalt myself</a:t>
            </a:r>
            <a:r>
              <a:rPr lang="en-US" sz="2400" dirty="0"/>
              <a:t>. The first day will be extolled, and the Protestant world will receive this spurious sabbath as genuine. Through the nonobservance of the Sabbath that God instituted, I will bring His law into contempt. </a:t>
            </a:r>
            <a:r>
              <a:rPr lang="en-US" sz="2400" b="1" dirty="0"/>
              <a:t>The words, 'A sign between Me and you throughout your generations,' I will make to serve on the side of my sabbath</a:t>
            </a:r>
            <a:r>
              <a:rPr lang="en-US" sz="2400" dirty="0"/>
              <a:t>. </a:t>
            </a:r>
            <a:r>
              <a:rPr lang="en-US" sz="2400" b="1" u="sng" dirty="0"/>
              <a:t>Thus the world will become mine</a:t>
            </a:r>
            <a:r>
              <a:rPr lang="en-US" sz="2400" dirty="0"/>
              <a:t>. I will be the ruler of the earth, the prince of the world. I will so control the minds under my power that God's Sabbath shall be a special object of contempt. </a:t>
            </a:r>
            <a:r>
              <a:rPr lang="en-US" sz="2400" b="1" u="sng" dirty="0"/>
              <a:t>A sign? I will make the observance of the seventh day a sign of disloyalty to the authorities of earth</a:t>
            </a:r>
            <a:r>
              <a:rPr lang="en-US" sz="2400" dirty="0"/>
              <a:t>. Human laws will be made so stringent that men and women will not dare to observe the seventh-day Sabbath. </a:t>
            </a:r>
            <a:r>
              <a:rPr lang="en-US" sz="2400" b="1" u="sng" dirty="0"/>
              <a:t>For fear of wanting food and clothing, they will join with the world in transgressing God's law. The earth will be wholly under my dominion</a:t>
            </a:r>
            <a:r>
              <a:rPr lang="en-US" sz="2400" dirty="0"/>
              <a:t>.’”—PK, 183-184</a:t>
            </a:r>
          </a:p>
        </p:txBody>
      </p:sp>
    </p:spTree>
    <p:extLst>
      <p:ext uri="{BB962C8B-B14F-4D97-AF65-F5344CB8AC3E}">
        <p14:creationId xmlns:p14="http://schemas.microsoft.com/office/powerpoint/2010/main" val="314064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530B-F8BE-48B6-8E04-37D40E49F0C3}"/>
              </a:ext>
            </a:extLst>
          </p:cNvPr>
          <p:cNvSpPr>
            <a:spLocks noGrp="1"/>
          </p:cNvSpPr>
          <p:nvPr>
            <p:ph type="title"/>
          </p:nvPr>
        </p:nvSpPr>
        <p:spPr>
          <a:xfrm>
            <a:off x="838200" y="-258331"/>
            <a:ext cx="10515600" cy="1325563"/>
          </a:xfrm>
        </p:spPr>
        <p:txBody>
          <a:bodyPr/>
          <a:lstStyle/>
          <a:p>
            <a:pPr algn="ctr"/>
            <a:r>
              <a:rPr lang="en-US" b="1" i="1" dirty="0">
                <a:solidFill>
                  <a:srgbClr val="002060"/>
                </a:solidFill>
              </a:rPr>
              <a:t>Two Reasonings Given in the Law!!!</a:t>
            </a:r>
          </a:p>
        </p:txBody>
      </p:sp>
      <p:sp>
        <p:nvSpPr>
          <p:cNvPr id="3" name="TextBox 2">
            <a:extLst>
              <a:ext uri="{FF2B5EF4-FFF2-40B4-BE49-F238E27FC236}">
                <a16:creationId xmlns:a16="http://schemas.microsoft.com/office/drawing/2014/main" id="{BFAD612D-E9C7-4A84-8D7B-17F244D224B5}"/>
              </a:ext>
            </a:extLst>
          </p:cNvPr>
          <p:cNvSpPr txBox="1"/>
          <p:nvPr/>
        </p:nvSpPr>
        <p:spPr>
          <a:xfrm>
            <a:off x="0" y="852056"/>
            <a:ext cx="12191999" cy="6370975"/>
          </a:xfrm>
          <a:prstGeom prst="rect">
            <a:avLst/>
          </a:prstGeom>
          <a:noFill/>
        </p:spPr>
        <p:txBody>
          <a:bodyPr wrap="square" rtlCol="0">
            <a:spAutoFit/>
          </a:bodyPr>
          <a:lstStyle/>
          <a:p>
            <a:r>
              <a:rPr lang="en-US" sz="2400" dirty="0"/>
              <a:t>Exodus 20:8-11 “</a:t>
            </a:r>
            <a:r>
              <a:rPr lang="en-US" sz="2400" b="1" dirty="0"/>
              <a:t>Remember the sabbath day</a:t>
            </a:r>
            <a:r>
              <a:rPr lang="en-US" sz="2400" dirty="0"/>
              <a:t>, to keep it holy. </a:t>
            </a:r>
            <a:r>
              <a:rPr lang="en-US" sz="2400" b="1" dirty="0"/>
              <a:t>Six days shalt thou </a:t>
            </a:r>
            <a:r>
              <a:rPr lang="en-US" sz="2400" b="1" dirty="0" err="1"/>
              <a:t>labour</a:t>
            </a:r>
            <a:r>
              <a:rPr lang="en-US" sz="2400" b="1" dirty="0"/>
              <a:t>, and do all thy work</a:t>
            </a:r>
            <a:r>
              <a:rPr lang="en-US" sz="2400" dirty="0"/>
              <a:t>: But the seventh day is the sabbath of the </a:t>
            </a:r>
            <a:r>
              <a:rPr lang="en-US" sz="2400" cap="small" dirty="0">
                <a:effectLst/>
              </a:rPr>
              <a:t>Lord</a:t>
            </a:r>
            <a:r>
              <a:rPr lang="en-US" sz="2400" dirty="0"/>
              <a:t> thy God: </a:t>
            </a:r>
            <a:r>
              <a:rPr lang="en-US" sz="2400" b="1" dirty="0"/>
              <a:t>in it thou shalt not do any work</a:t>
            </a:r>
            <a:r>
              <a:rPr lang="en-US" sz="2400" dirty="0"/>
              <a:t>, thou, nor thy son, nor thy daughter, thy manservant, nor thy maidservant, nor thy cattle, </a:t>
            </a:r>
            <a:r>
              <a:rPr lang="en-US" sz="2400" b="1" u="sng" dirty="0"/>
              <a:t>nor thy stranger that is within thy gates</a:t>
            </a:r>
            <a:r>
              <a:rPr lang="en-US" sz="2400" dirty="0"/>
              <a:t>: </a:t>
            </a:r>
            <a:r>
              <a:rPr lang="en-US" sz="2400" b="1" dirty="0"/>
              <a:t>For in six days the </a:t>
            </a:r>
            <a:r>
              <a:rPr lang="en-US" sz="2400" b="1" cap="small" dirty="0">
                <a:effectLst/>
              </a:rPr>
              <a:t>Lord</a:t>
            </a:r>
            <a:r>
              <a:rPr lang="en-US" sz="2400" b="1" dirty="0"/>
              <a:t> made heaven and earth, the sea, and all that in them is, and rested the seventh day: wherefore the </a:t>
            </a:r>
            <a:r>
              <a:rPr lang="en-US" sz="2400" b="1" cap="small" dirty="0">
                <a:effectLst/>
              </a:rPr>
              <a:t>Lord</a:t>
            </a:r>
            <a:r>
              <a:rPr lang="en-US" sz="2400" b="1" dirty="0"/>
              <a:t> blessed the sabbath day, and hallowed it</a:t>
            </a:r>
            <a:r>
              <a:rPr lang="en-US" sz="2400" dirty="0"/>
              <a:t>.”</a:t>
            </a:r>
          </a:p>
          <a:p>
            <a:endParaRPr lang="en-US" sz="2400" dirty="0"/>
          </a:p>
          <a:p>
            <a:r>
              <a:rPr lang="en-US" sz="2400" dirty="0"/>
              <a:t>Deuteronomy 5:12-15 “</a:t>
            </a:r>
            <a:r>
              <a:rPr lang="en-US" sz="2400" b="1" u="sng" dirty="0"/>
              <a:t>Keep the sabbath day to sanctify it</a:t>
            </a:r>
            <a:r>
              <a:rPr lang="en-US" sz="2400" dirty="0"/>
              <a:t>, as the </a:t>
            </a:r>
            <a:r>
              <a:rPr lang="en-US" sz="2400" cap="small" dirty="0">
                <a:effectLst/>
              </a:rPr>
              <a:t>Lord</a:t>
            </a:r>
            <a:r>
              <a:rPr lang="en-US" sz="2400" dirty="0"/>
              <a:t> thy God hath commanded thee. Six days thou shalt </a:t>
            </a:r>
            <a:r>
              <a:rPr lang="en-US" sz="2400" dirty="0" err="1"/>
              <a:t>labour</a:t>
            </a:r>
            <a:r>
              <a:rPr lang="en-US" sz="2400" dirty="0"/>
              <a:t>, and do all thy work: But the seventh day is the sabbath of the </a:t>
            </a:r>
            <a:r>
              <a:rPr lang="en-US" sz="2400" cap="small" dirty="0">
                <a:effectLst/>
              </a:rPr>
              <a:t>Lord</a:t>
            </a:r>
            <a:r>
              <a:rPr lang="en-US" sz="2400" dirty="0"/>
              <a:t> thy God: in it thou shalt not do any work, thou, nor thy son, nor thy daughter, nor thy manservant, nor thy maidservant, </a:t>
            </a:r>
            <a:r>
              <a:rPr lang="en-US" sz="2400" b="1" dirty="0"/>
              <a:t>nor thine ox, nor thine ass, nor any of thy cattle, nor thy stranger that is within thy gates</a:t>
            </a:r>
            <a:r>
              <a:rPr lang="en-US" sz="2400" dirty="0"/>
              <a:t>; </a:t>
            </a:r>
            <a:r>
              <a:rPr lang="en-US" sz="2400" b="1" u="sng" dirty="0"/>
              <a:t>that thy manservant and thy maidservant may rest as well as thou</a:t>
            </a:r>
            <a:r>
              <a:rPr lang="en-US" sz="2400" dirty="0"/>
              <a:t>. </a:t>
            </a:r>
            <a:r>
              <a:rPr lang="en-US" sz="2400" b="1" dirty="0"/>
              <a:t>And remember that thou </a:t>
            </a:r>
            <a:r>
              <a:rPr lang="en-US" sz="2400" b="1" dirty="0" err="1"/>
              <a:t>wast</a:t>
            </a:r>
            <a:r>
              <a:rPr lang="en-US" sz="2400" b="1" dirty="0"/>
              <a:t> a servant in the land of Egypt, and that the </a:t>
            </a:r>
            <a:r>
              <a:rPr lang="en-US" sz="2400" b="1" cap="small" dirty="0">
                <a:effectLst/>
              </a:rPr>
              <a:t>Lord</a:t>
            </a:r>
            <a:r>
              <a:rPr lang="en-US" sz="2400" b="1" dirty="0"/>
              <a:t> thy God brought thee out thence through a mighty hand and by a stretched out arm: therefore the </a:t>
            </a:r>
            <a:r>
              <a:rPr lang="en-US" sz="2400" b="1" cap="small" dirty="0">
                <a:effectLst/>
              </a:rPr>
              <a:t>Lord</a:t>
            </a:r>
            <a:r>
              <a:rPr lang="en-US" sz="2400" b="1" dirty="0"/>
              <a:t> thy God commanded thee to keep the sabbath day</a:t>
            </a:r>
            <a:r>
              <a:rPr lang="en-US" sz="2400" dirty="0"/>
              <a:t>.”</a:t>
            </a:r>
          </a:p>
          <a:p>
            <a:endParaRPr lang="en-US" sz="2400" dirty="0"/>
          </a:p>
          <a:p>
            <a:endParaRPr lang="en-US" sz="2400" dirty="0"/>
          </a:p>
        </p:txBody>
      </p:sp>
    </p:spTree>
    <p:extLst>
      <p:ext uri="{BB962C8B-B14F-4D97-AF65-F5344CB8AC3E}">
        <p14:creationId xmlns:p14="http://schemas.microsoft.com/office/powerpoint/2010/main" val="218632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0013-8F97-4309-BCCE-40E74D66D441}"/>
              </a:ext>
            </a:extLst>
          </p:cNvPr>
          <p:cNvSpPr>
            <a:spLocks noGrp="1"/>
          </p:cNvSpPr>
          <p:nvPr>
            <p:ph type="title"/>
          </p:nvPr>
        </p:nvSpPr>
        <p:spPr>
          <a:xfrm>
            <a:off x="838200" y="-255136"/>
            <a:ext cx="10515600" cy="1325563"/>
          </a:xfrm>
        </p:spPr>
        <p:txBody>
          <a:bodyPr/>
          <a:lstStyle/>
          <a:p>
            <a:r>
              <a:rPr lang="en-US" b="1" dirty="0">
                <a:solidFill>
                  <a:srgbClr val="C00000"/>
                </a:solidFill>
                <a:latin typeface="Baskerville Old Face" panose="02020602080505020303" pitchFamily="18" charset="0"/>
              </a:rPr>
              <a:t>The Sabbath is the Path of Sanctification</a:t>
            </a:r>
          </a:p>
        </p:txBody>
      </p:sp>
      <p:pic>
        <p:nvPicPr>
          <p:cNvPr id="3" name="Picture 2">
            <a:extLst>
              <a:ext uri="{FF2B5EF4-FFF2-40B4-BE49-F238E27FC236}">
                <a16:creationId xmlns:a16="http://schemas.microsoft.com/office/drawing/2014/main" id="{E64A6FDB-F5B9-4B2D-B189-2021A2494616}"/>
              </a:ext>
            </a:extLst>
          </p:cNvPr>
          <p:cNvPicPr>
            <a:picLocks noChangeAspect="1"/>
          </p:cNvPicPr>
          <p:nvPr/>
        </p:nvPicPr>
        <p:blipFill rotWithShape="1">
          <a:blip r:embed="rId2"/>
          <a:srcRect l="5720" r="33589"/>
          <a:stretch/>
        </p:blipFill>
        <p:spPr>
          <a:xfrm>
            <a:off x="375138" y="1070427"/>
            <a:ext cx="4478215" cy="5148665"/>
          </a:xfrm>
          <a:prstGeom prst="rect">
            <a:avLst/>
          </a:prstGeom>
        </p:spPr>
      </p:pic>
      <p:sp>
        <p:nvSpPr>
          <p:cNvPr id="4" name="Rectangle 3">
            <a:extLst>
              <a:ext uri="{FF2B5EF4-FFF2-40B4-BE49-F238E27FC236}">
                <a16:creationId xmlns:a16="http://schemas.microsoft.com/office/drawing/2014/main" id="{527A9FDF-BD0F-41D7-AF3B-A142C8ABA915}"/>
              </a:ext>
            </a:extLst>
          </p:cNvPr>
          <p:cNvSpPr/>
          <p:nvPr/>
        </p:nvSpPr>
        <p:spPr>
          <a:xfrm>
            <a:off x="5512777" y="1715309"/>
            <a:ext cx="6096000" cy="2554545"/>
          </a:xfrm>
          <a:prstGeom prst="rect">
            <a:avLst/>
          </a:prstGeom>
        </p:spPr>
        <p:txBody>
          <a:bodyPr>
            <a:spAutoFit/>
          </a:bodyPr>
          <a:lstStyle/>
          <a:p>
            <a:r>
              <a:rPr lang="en-US" sz="3200" dirty="0"/>
              <a:t>Ezekiel 20:12 “Moreover also I gave them my sabbaths, to be </a:t>
            </a:r>
            <a:r>
              <a:rPr lang="en-US" sz="3200" b="1" u="sng" dirty="0"/>
              <a:t>a sign </a:t>
            </a:r>
            <a:r>
              <a:rPr lang="en-US" sz="3200" dirty="0"/>
              <a:t>between me and them, </a:t>
            </a:r>
            <a:r>
              <a:rPr lang="en-US" sz="3200" b="1" u="sng" dirty="0"/>
              <a:t>that they might know that I am the </a:t>
            </a:r>
            <a:r>
              <a:rPr lang="en-US" sz="3200" b="1" u="sng" cap="small" dirty="0">
                <a:effectLst/>
              </a:rPr>
              <a:t>Lord</a:t>
            </a:r>
            <a:r>
              <a:rPr lang="en-US" sz="3200" b="1" u="sng" dirty="0"/>
              <a:t> that sanctify them</a:t>
            </a:r>
            <a:r>
              <a:rPr lang="en-US" sz="3200" dirty="0"/>
              <a:t>.”</a:t>
            </a:r>
          </a:p>
        </p:txBody>
      </p:sp>
    </p:spTree>
    <p:extLst>
      <p:ext uri="{BB962C8B-B14F-4D97-AF65-F5344CB8AC3E}">
        <p14:creationId xmlns:p14="http://schemas.microsoft.com/office/powerpoint/2010/main" val="122618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D8D-FADB-41F4-98DE-F204677D21B0}"/>
              </a:ext>
            </a:extLst>
          </p:cNvPr>
          <p:cNvSpPr>
            <a:spLocks noGrp="1"/>
          </p:cNvSpPr>
          <p:nvPr>
            <p:ph type="title"/>
          </p:nvPr>
        </p:nvSpPr>
        <p:spPr>
          <a:xfrm>
            <a:off x="838200" y="-258332"/>
            <a:ext cx="10515600" cy="1325563"/>
          </a:xfrm>
        </p:spPr>
        <p:txBody>
          <a:bodyPr/>
          <a:lstStyle/>
          <a:p>
            <a:pPr algn="ctr"/>
            <a:r>
              <a:rPr lang="en-US" b="1" dirty="0">
                <a:solidFill>
                  <a:srgbClr val="009900"/>
                </a:solidFill>
                <a:effectLst>
                  <a:outerShdw blurRad="38100" dist="38100" dir="2700000" algn="tl">
                    <a:srgbClr val="000000">
                      <a:alpha val="43137"/>
                    </a:srgbClr>
                  </a:outerShdw>
                </a:effectLst>
              </a:rPr>
              <a:t>Jealous For His Sabbath</a:t>
            </a:r>
          </a:p>
        </p:txBody>
      </p:sp>
      <p:sp>
        <p:nvSpPr>
          <p:cNvPr id="4" name="TextBox 3">
            <a:extLst>
              <a:ext uri="{FF2B5EF4-FFF2-40B4-BE49-F238E27FC236}">
                <a16:creationId xmlns:a16="http://schemas.microsoft.com/office/drawing/2014/main" id="{EC2A554B-3F3C-4016-8ADC-195850B4186B}"/>
              </a:ext>
            </a:extLst>
          </p:cNvPr>
          <p:cNvSpPr txBox="1"/>
          <p:nvPr/>
        </p:nvSpPr>
        <p:spPr>
          <a:xfrm>
            <a:off x="270164" y="872836"/>
            <a:ext cx="11720945" cy="5262979"/>
          </a:xfrm>
          <a:prstGeom prst="rect">
            <a:avLst/>
          </a:prstGeom>
          <a:noFill/>
        </p:spPr>
        <p:txBody>
          <a:bodyPr wrap="square" rtlCol="0">
            <a:spAutoFit/>
          </a:bodyPr>
          <a:lstStyle/>
          <a:p>
            <a:r>
              <a:rPr lang="en-US" sz="2800" dirty="0"/>
              <a:t>Exodus 31:13-17 “Speak thou also unto the children of Israel, saying, </a:t>
            </a:r>
            <a:r>
              <a:rPr lang="en-US" sz="2800" b="1" dirty="0"/>
              <a:t>Verily my sabbaths ye shall keep</a:t>
            </a:r>
            <a:r>
              <a:rPr lang="en-US" sz="2800" dirty="0"/>
              <a:t>: for </a:t>
            </a:r>
            <a:r>
              <a:rPr lang="en-US" sz="2800" b="1" u="sng" dirty="0"/>
              <a:t>it is a sign </a:t>
            </a:r>
            <a:r>
              <a:rPr lang="en-US" sz="2800" dirty="0"/>
              <a:t>between me and you throughout your generations; </a:t>
            </a:r>
            <a:r>
              <a:rPr lang="en-US" sz="2800" b="1" u="sng" dirty="0"/>
              <a:t>that ye may know that I am the </a:t>
            </a:r>
            <a:r>
              <a:rPr lang="en-US" sz="2800" b="1" u="sng" cap="small" dirty="0">
                <a:effectLst/>
              </a:rPr>
              <a:t>Lord</a:t>
            </a:r>
            <a:r>
              <a:rPr lang="en-US" sz="2800" b="1" u="sng" dirty="0"/>
              <a:t> that doth sanctify you</a:t>
            </a:r>
            <a:r>
              <a:rPr lang="en-US" sz="2800" dirty="0"/>
              <a:t>. Ye shall keep the sabbath therefore; for it is holy unto you: </a:t>
            </a:r>
            <a:r>
              <a:rPr lang="en-US" sz="2800" b="1" dirty="0"/>
              <a:t>every one that </a:t>
            </a:r>
            <a:r>
              <a:rPr lang="en-US" sz="2800" b="1" dirty="0" err="1"/>
              <a:t>defileth</a:t>
            </a:r>
            <a:r>
              <a:rPr lang="en-US" sz="2800" b="1" dirty="0"/>
              <a:t> it shall surely be put to death: for whosoever doeth any work therein, that soul shall be cut off from among his people</a:t>
            </a:r>
            <a:r>
              <a:rPr lang="en-US" sz="2800" dirty="0"/>
              <a:t>. Six days may work be done; but in the seventh is the sabbath of rest, holy to the </a:t>
            </a:r>
            <a:r>
              <a:rPr lang="en-US" sz="2800" cap="small" dirty="0">
                <a:effectLst/>
              </a:rPr>
              <a:t>Lord</a:t>
            </a:r>
            <a:r>
              <a:rPr lang="en-US" sz="2800" dirty="0"/>
              <a:t>: </a:t>
            </a:r>
            <a:r>
              <a:rPr lang="en-US" sz="2800" b="1" dirty="0"/>
              <a:t>whosoever doeth any work in the sabbath day, he shall surely be put to death</a:t>
            </a:r>
            <a:r>
              <a:rPr lang="en-US" sz="2800" dirty="0"/>
              <a:t>. Wherefore the children of Israel shall keep the sabbath, to observe the sabbath throughout their generations, </a:t>
            </a:r>
            <a:r>
              <a:rPr lang="en-US" sz="2800" b="1" u="sng" dirty="0"/>
              <a:t>for a perpetual covenant</a:t>
            </a:r>
            <a:r>
              <a:rPr lang="en-US" sz="2800" dirty="0"/>
              <a:t>. </a:t>
            </a:r>
            <a:r>
              <a:rPr lang="en-US" sz="2800" b="1" u="sng" dirty="0"/>
              <a:t>It is a sign between me and the children of Israel for ever</a:t>
            </a:r>
            <a:r>
              <a:rPr lang="en-US" sz="2800" dirty="0"/>
              <a:t>: for in six days the </a:t>
            </a:r>
            <a:r>
              <a:rPr lang="en-US" sz="2800" cap="small" dirty="0">
                <a:effectLst/>
              </a:rPr>
              <a:t>Lord</a:t>
            </a:r>
            <a:r>
              <a:rPr lang="en-US" sz="2800" dirty="0"/>
              <a:t> made heaven and earth, and on the seventh day he rested, and was refreshed.”</a:t>
            </a:r>
          </a:p>
        </p:txBody>
      </p:sp>
    </p:spTree>
    <p:extLst>
      <p:ext uri="{BB962C8B-B14F-4D97-AF65-F5344CB8AC3E}">
        <p14:creationId xmlns:p14="http://schemas.microsoft.com/office/powerpoint/2010/main" val="75654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F768-601B-452C-A58E-D324127D4F5F}"/>
              </a:ext>
            </a:extLst>
          </p:cNvPr>
          <p:cNvSpPr>
            <a:spLocks noGrp="1"/>
          </p:cNvSpPr>
          <p:nvPr>
            <p:ph type="title"/>
          </p:nvPr>
        </p:nvSpPr>
        <p:spPr>
          <a:xfrm>
            <a:off x="838200" y="-258330"/>
            <a:ext cx="10515600" cy="1325563"/>
          </a:xfrm>
        </p:spPr>
        <p:txBody>
          <a:bodyPr/>
          <a:lstStyle/>
          <a:p>
            <a:r>
              <a:rPr lang="en-US" dirty="0">
                <a:latin typeface="Britannic Bold" panose="020B0903060703020204" pitchFamily="34" charset="0"/>
              </a:rPr>
              <a:t>No Work At All???</a:t>
            </a:r>
          </a:p>
        </p:txBody>
      </p:sp>
      <p:sp>
        <p:nvSpPr>
          <p:cNvPr id="3" name="Rectangle 2">
            <a:extLst>
              <a:ext uri="{FF2B5EF4-FFF2-40B4-BE49-F238E27FC236}">
                <a16:creationId xmlns:a16="http://schemas.microsoft.com/office/drawing/2014/main" id="{80786EC5-A98A-4132-932D-5DE74862F61D}"/>
              </a:ext>
            </a:extLst>
          </p:cNvPr>
          <p:cNvSpPr/>
          <p:nvPr/>
        </p:nvSpPr>
        <p:spPr>
          <a:xfrm>
            <a:off x="491837" y="1116157"/>
            <a:ext cx="6096000" cy="4893647"/>
          </a:xfrm>
          <a:prstGeom prst="rect">
            <a:avLst/>
          </a:prstGeom>
        </p:spPr>
        <p:txBody>
          <a:bodyPr>
            <a:spAutoFit/>
          </a:bodyPr>
          <a:lstStyle/>
          <a:p>
            <a:r>
              <a:rPr lang="en-US" sz="2400" dirty="0"/>
              <a:t>Matt. 12:10-13 “And, behold, there was a man which had his hand withered. And they asked him, saying, </a:t>
            </a:r>
            <a:r>
              <a:rPr lang="en-US" sz="2400" b="1" dirty="0"/>
              <a:t>Is it lawful to heal on the sabbath days?</a:t>
            </a:r>
            <a:r>
              <a:rPr lang="en-US" sz="2400" dirty="0"/>
              <a:t> that they might accuse him.</a:t>
            </a:r>
            <a:r>
              <a:rPr lang="en-US" sz="2400" baseline="30000" dirty="0"/>
              <a:t> </a:t>
            </a:r>
            <a:r>
              <a:rPr lang="en-US" sz="2400" dirty="0"/>
              <a:t>And he said unto them, </a:t>
            </a:r>
            <a:r>
              <a:rPr lang="en-US" sz="2400" dirty="0">
                <a:solidFill>
                  <a:srgbClr val="C00000"/>
                </a:solidFill>
              </a:rPr>
              <a:t>What man shall there be among you, that shall have one sheep, and if it fall into a pit on the sabbath day, will he not lay hold on it, and lift it out? How much then is a man better than a sheep? Wherefore it is lawful to do well on the sabbath days</a:t>
            </a:r>
            <a:r>
              <a:rPr lang="en-US" sz="2400" dirty="0"/>
              <a:t>. Then saith he to the man, </a:t>
            </a:r>
            <a:r>
              <a:rPr lang="en-US" sz="2400" dirty="0">
                <a:solidFill>
                  <a:srgbClr val="C00000"/>
                </a:solidFill>
              </a:rPr>
              <a:t>Stretch forth thine hand</a:t>
            </a:r>
            <a:r>
              <a:rPr lang="en-US" sz="2400" dirty="0"/>
              <a:t>. And he stretched it forth; and it was restored whole, like as the other.”</a:t>
            </a:r>
          </a:p>
        </p:txBody>
      </p:sp>
      <p:pic>
        <p:nvPicPr>
          <p:cNvPr id="4" name="Picture 3">
            <a:extLst>
              <a:ext uri="{FF2B5EF4-FFF2-40B4-BE49-F238E27FC236}">
                <a16:creationId xmlns:a16="http://schemas.microsoft.com/office/drawing/2014/main" id="{FB354031-CAEF-4EE4-9D87-16B1ED71D464}"/>
              </a:ext>
            </a:extLst>
          </p:cNvPr>
          <p:cNvPicPr>
            <a:picLocks noChangeAspect="1"/>
          </p:cNvPicPr>
          <p:nvPr/>
        </p:nvPicPr>
        <p:blipFill>
          <a:blip r:embed="rId2"/>
          <a:stretch>
            <a:fillRect/>
          </a:stretch>
        </p:blipFill>
        <p:spPr>
          <a:xfrm>
            <a:off x="6587837" y="602673"/>
            <a:ext cx="5466592" cy="5673436"/>
          </a:xfrm>
          <a:prstGeom prst="rect">
            <a:avLst/>
          </a:prstGeom>
        </p:spPr>
      </p:pic>
    </p:spTree>
    <p:extLst>
      <p:ext uri="{BB962C8B-B14F-4D97-AF65-F5344CB8AC3E}">
        <p14:creationId xmlns:p14="http://schemas.microsoft.com/office/powerpoint/2010/main" val="134145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079F-1B60-47A4-A7D0-832D3908460C}"/>
              </a:ext>
            </a:extLst>
          </p:cNvPr>
          <p:cNvSpPr>
            <a:spLocks noGrp="1"/>
          </p:cNvSpPr>
          <p:nvPr>
            <p:ph type="title"/>
          </p:nvPr>
        </p:nvSpPr>
        <p:spPr>
          <a:xfrm>
            <a:off x="838199" y="-187038"/>
            <a:ext cx="10515600" cy="1325563"/>
          </a:xfrm>
        </p:spPr>
        <p:txBody>
          <a:bodyPr/>
          <a:lstStyle/>
          <a:p>
            <a:pPr algn="ctr"/>
            <a:r>
              <a:rPr lang="en-US" b="1" dirty="0">
                <a:solidFill>
                  <a:srgbClr val="002060"/>
                </a:solidFill>
                <a:effectLst>
                  <a:outerShdw blurRad="38100" dist="38100" dir="2700000" algn="tl">
                    <a:srgbClr val="000000">
                      <a:alpha val="43137"/>
                    </a:srgbClr>
                  </a:outerShdw>
                </a:effectLst>
                <a:latin typeface="Baskerville Old Face" panose="02020602080505020303" pitchFamily="18" charset="0"/>
              </a:rPr>
              <a:t>No Selfish or Secular Work….</a:t>
            </a:r>
          </a:p>
        </p:txBody>
      </p:sp>
      <p:sp>
        <p:nvSpPr>
          <p:cNvPr id="3" name="Rectangle 2">
            <a:extLst>
              <a:ext uri="{FF2B5EF4-FFF2-40B4-BE49-F238E27FC236}">
                <a16:creationId xmlns:a16="http://schemas.microsoft.com/office/drawing/2014/main" id="{A9A2E322-2B5F-46B2-A393-C599F7472D84}"/>
              </a:ext>
            </a:extLst>
          </p:cNvPr>
          <p:cNvSpPr/>
          <p:nvPr/>
        </p:nvSpPr>
        <p:spPr>
          <a:xfrm>
            <a:off x="0" y="831272"/>
            <a:ext cx="12192000" cy="3785652"/>
          </a:xfrm>
          <a:prstGeom prst="rect">
            <a:avLst/>
          </a:prstGeom>
        </p:spPr>
        <p:txBody>
          <a:bodyPr wrap="square">
            <a:spAutoFit/>
          </a:bodyPr>
          <a:lstStyle/>
          <a:p>
            <a:r>
              <a:rPr lang="en-US" sz="2400" dirty="0"/>
              <a:t>“When Jesus turned upon the Pharisees with the question whether it was lawful on the Sabbath day to do good or to do evil, to save life or to kill, He confronted them with their own wicked purposes. They were hunting His life with bitter hatred, while He was saving life and bringing happiness to multitudes. Was it better to slay upon the Sabbath, as they were planning to do, than to heal the afflicted, as He had done? Was it more righteous to have murder in the heart upon God's holy day than love to all men, which finds expression in deeds of mercy? In the healing of the withered hand, Jesus condemned the custom of the Jews, and left the fourth commandment standing as God had given it. "It is lawful to do well on the Sabbath days," He declared. By sweeping away the senseless restrictions of the Jews, Christ honored the Sabbath, while those who complained of Him were dishonoring God's holy day.”—DA, 287</a:t>
            </a:r>
          </a:p>
        </p:txBody>
      </p:sp>
      <p:pic>
        <p:nvPicPr>
          <p:cNvPr id="4" name="Picture 3">
            <a:extLst>
              <a:ext uri="{FF2B5EF4-FFF2-40B4-BE49-F238E27FC236}">
                <a16:creationId xmlns:a16="http://schemas.microsoft.com/office/drawing/2014/main" id="{8FE8E804-54E7-49AF-998C-D2141FCE0392}"/>
              </a:ext>
            </a:extLst>
          </p:cNvPr>
          <p:cNvPicPr>
            <a:picLocks noChangeAspect="1"/>
          </p:cNvPicPr>
          <p:nvPr/>
        </p:nvPicPr>
        <p:blipFill>
          <a:blip r:embed="rId2"/>
          <a:stretch>
            <a:fillRect/>
          </a:stretch>
        </p:blipFill>
        <p:spPr>
          <a:xfrm>
            <a:off x="6095999" y="4720070"/>
            <a:ext cx="4275859" cy="2137930"/>
          </a:xfrm>
          <a:prstGeom prst="rect">
            <a:avLst/>
          </a:prstGeom>
        </p:spPr>
      </p:pic>
      <p:pic>
        <p:nvPicPr>
          <p:cNvPr id="5" name="Picture 4">
            <a:extLst>
              <a:ext uri="{FF2B5EF4-FFF2-40B4-BE49-F238E27FC236}">
                <a16:creationId xmlns:a16="http://schemas.microsoft.com/office/drawing/2014/main" id="{46ED0C20-A013-4950-857F-A6F4D0D2C589}"/>
              </a:ext>
            </a:extLst>
          </p:cNvPr>
          <p:cNvPicPr>
            <a:picLocks noChangeAspect="1"/>
          </p:cNvPicPr>
          <p:nvPr/>
        </p:nvPicPr>
        <p:blipFill rotWithShape="1">
          <a:blip r:embed="rId3"/>
          <a:srcRect b="29721"/>
          <a:stretch/>
        </p:blipFill>
        <p:spPr>
          <a:xfrm>
            <a:off x="838199" y="4720070"/>
            <a:ext cx="4286250" cy="2162175"/>
          </a:xfrm>
          <a:prstGeom prst="rect">
            <a:avLst/>
          </a:prstGeom>
        </p:spPr>
      </p:pic>
    </p:spTree>
    <p:extLst>
      <p:ext uri="{BB962C8B-B14F-4D97-AF65-F5344CB8AC3E}">
        <p14:creationId xmlns:p14="http://schemas.microsoft.com/office/powerpoint/2010/main" val="143828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4C02-02C1-46A8-A1BB-EB512A407413}"/>
              </a:ext>
            </a:extLst>
          </p:cNvPr>
          <p:cNvSpPr>
            <a:spLocks noGrp="1"/>
          </p:cNvSpPr>
          <p:nvPr>
            <p:ph type="title"/>
          </p:nvPr>
        </p:nvSpPr>
        <p:spPr>
          <a:xfrm>
            <a:off x="838200" y="-297657"/>
            <a:ext cx="10515600" cy="1325563"/>
          </a:xfrm>
        </p:spPr>
        <p:txBody>
          <a:bodyPr/>
          <a:lstStyle/>
          <a:p>
            <a:pPr algn="ctr"/>
            <a:r>
              <a:rPr lang="en-US" dirty="0">
                <a:solidFill>
                  <a:srgbClr val="FF0000"/>
                </a:solidFill>
                <a:latin typeface="Brush Script MT" panose="03060802040406070304" pitchFamily="66" charset="0"/>
              </a:rPr>
              <a:t>The Lord of the Sabbath</a:t>
            </a:r>
          </a:p>
        </p:txBody>
      </p:sp>
      <p:sp>
        <p:nvSpPr>
          <p:cNvPr id="3" name="Rectangle 2">
            <a:extLst>
              <a:ext uri="{FF2B5EF4-FFF2-40B4-BE49-F238E27FC236}">
                <a16:creationId xmlns:a16="http://schemas.microsoft.com/office/drawing/2014/main" id="{34E97008-03B3-4187-937B-3E7CDCB88CE3}"/>
              </a:ext>
            </a:extLst>
          </p:cNvPr>
          <p:cNvSpPr/>
          <p:nvPr/>
        </p:nvSpPr>
        <p:spPr>
          <a:xfrm>
            <a:off x="5631872" y="1027906"/>
            <a:ext cx="6296892" cy="5262979"/>
          </a:xfrm>
          <a:prstGeom prst="rect">
            <a:avLst/>
          </a:prstGeom>
        </p:spPr>
        <p:txBody>
          <a:bodyPr wrap="square">
            <a:spAutoFit/>
          </a:bodyPr>
          <a:lstStyle/>
          <a:p>
            <a:r>
              <a:rPr lang="en-US" sz="2400" b="1" dirty="0"/>
              <a:t>Christ, during His earthly ministry, emphasized the binding claims of the Sabbath</a:t>
            </a:r>
            <a:r>
              <a:rPr lang="en-US" sz="2400" dirty="0"/>
              <a:t>; </a:t>
            </a:r>
            <a:r>
              <a:rPr lang="en-US" sz="2400" b="1" dirty="0"/>
              <a:t>in all His teaching He showed </a:t>
            </a:r>
            <a:r>
              <a:rPr lang="en-US" sz="2400" b="1" u="sng" dirty="0"/>
              <a:t>reverence</a:t>
            </a:r>
            <a:r>
              <a:rPr lang="en-US" sz="2400" b="1" dirty="0"/>
              <a:t> for the institution He Himself had given</a:t>
            </a:r>
            <a:r>
              <a:rPr lang="en-US" sz="2400" dirty="0"/>
              <a:t>. In His days the Sabbath had become so perverted that its observance reflected the character of selfish and arbitrary men rather than the character of God. Christ set aside the false teaching by which those who claimed to know God had misrepresented Him. Although followed with merciless hostility by the rabbis, He did not even appear to conform to their requirements, but went straight forward keeping the Sabbath according to the law of God.—PK, 183 </a:t>
            </a:r>
          </a:p>
        </p:txBody>
      </p:sp>
      <p:pic>
        <p:nvPicPr>
          <p:cNvPr id="4" name="Picture 3">
            <a:extLst>
              <a:ext uri="{FF2B5EF4-FFF2-40B4-BE49-F238E27FC236}">
                <a16:creationId xmlns:a16="http://schemas.microsoft.com/office/drawing/2014/main" id="{0A80499A-1ABE-416F-AF2D-9C35D1C8B0A9}"/>
              </a:ext>
            </a:extLst>
          </p:cNvPr>
          <p:cNvPicPr>
            <a:picLocks noChangeAspect="1"/>
          </p:cNvPicPr>
          <p:nvPr/>
        </p:nvPicPr>
        <p:blipFill rotWithShape="1">
          <a:blip r:embed="rId2"/>
          <a:srcRect l="21023" r="4829"/>
          <a:stretch/>
        </p:blipFill>
        <p:spPr>
          <a:xfrm>
            <a:off x="263236" y="1267691"/>
            <a:ext cx="4787140" cy="4842164"/>
          </a:xfrm>
          <a:prstGeom prst="rect">
            <a:avLst/>
          </a:prstGeom>
        </p:spPr>
      </p:pic>
    </p:spTree>
    <p:extLst>
      <p:ext uri="{BB962C8B-B14F-4D97-AF65-F5344CB8AC3E}">
        <p14:creationId xmlns:p14="http://schemas.microsoft.com/office/powerpoint/2010/main" val="3911598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2028</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Angsana New</vt:lpstr>
      <vt:lpstr>Aparajita</vt:lpstr>
      <vt:lpstr>Arial</vt:lpstr>
      <vt:lpstr>Baskerville Old Face</vt:lpstr>
      <vt:lpstr>Bauhaus 93</vt:lpstr>
      <vt:lpstr>Britannic Bold</vt:lpstr>
      <vt:lpstr>Brush Script MT</vt:lpstr>
      <vt:lpstr>Calibri</vt:lpstr>
      <vt:lpstr>Calibri Light</vt:lpstr>
      <vt:lpstr>Office Theme</vt:lpstr>
      <vt:lpstr>The Spirit of the Sabbath</vt:lpstr>
      <vt:lpstr>Given at Creation</vt:lpstr>
      <vt:lpstr>Satan’s Plan for the Sabbath</vt:lpstr>
      <vt:lpstr>Two Reasonings Given in the Law!!!</vt:lpstr>
      <vt:lpstr>The Sabbath is the Path of Sanctification</vt:lpstr>
      <vt:lpstr>Jealous For His Sabbath</vt:lpstr>
      <vt:lpstr>No Work At All???</vt:lpstr>
      <vt:lpstr>No Selfish or Secular Work….</vt:lpstr>
      <vt:lpstr>The Lord of the Sabbath</vt:lpstr>
      <vt:lpstr>That Means No Buying or Selling Either!</vt:lpstr>
      <vt:lpstr>The Highest of Commandments</vt:lpstr>
      <vt:lpstr>Keeping the Sabbath in Spirit and Truth</vt:lpstr>
      <vt:lpstr>No Low Talk</vt:lpstr>
      <vt:lpstr>We Keep the Sabbath His Way Because We Love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of the Sabbath</dc:title>
  <dc:creator>Kody</dc:creator>
  <cp:lastModifiedBy>Kody</cp:lastModifiedBy>
  <cp:revision>23</cp:revision>
  <dcterms:created xsi:type="dcterms:W3CDTF">2018-09-27T22:13:59Z</dcterms:created>
  <dcterms:modified xsi:type="dcterms:W3CDTF">2018-09-28T22:49:25Z</dcterms:modified>
</cp:coreProperties>
</file>