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9" r:id="rId3"/>
    <p:sldId id="257"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7"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8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3" d="100"/>
          <a:sy n="63" d="100"/>
        </p:scale>
        <p:origin x="-9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828DA-9F37-4D50-BBD0-78DDC89D2859}" type="datetimeFigureOut">
              <a:rPr lang="en-US" smtClean="0"/>
              <a:pPr/>
              <a:t>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F5DCE0-470B-448E-8458-DAE6909BFD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F5DCE0-470B-448E-8458-DAE6909BFDEF}"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5ECC63-8F0F-479C-826D-15F7CC61A63A}" type="datetimeFigureOut">
              <a:rPr lang="en-US" smtClean="0"/>
              <a:pPr/>
              <a:t>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ECC63-8F0F-479C-826D-15F7CC61A63A}" type="datetimeFigureOut">
              <a:rPr lang="en-US" smtClean="0"/>
              <a:pPr/>
              <a:t>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ECC63-8F0F-479C-826D-15F7CC61A63A}" type="datetimeFigureOut">
              <a:rPr lang="en-US" smtClean="0"/>
              <a:pPr/>
              <a:t>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ECC63-8F0F-479C-826D-15F7CC61A63A}" type="datetimeFigureOut">
              <a:rPr lang="en-US" smtClean="0"/>
              <a:pPr/>
              <a:t>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5ECC63-8F0F-479C-826D-15F7CC61A63A}" type="datetimeFigureOut">
              <a:rPr lang="en-US" smtClean="0"/>
              <a:pPr/>
              <a:t>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5ECC63-8F0F-479C-826D-15F7CC61A63A}" type="datetimeFigureOut">
              <a:rPr lang="en-US" smtClean="0"/>
              <a:pPr/>
              <a:t>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5ECC63-8F0F-479C-826D-15F7CC61A63A}" type="datetimeFigureOut">
              <a:rPr lang="en-US" smtClean="0"/>
              <a:pPr/>
              <a:t>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5ECC63-8F0F-479C-826D-15F7CC61A63A}" type="datetimeFigureOut">
              <a:rPr lang="en-US" smtClean="0"/>
              <a:pPr/>
              <a:t>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ECC63-8F0F-479C-826D-15F7CC61A63A}" type="datetimeFigureOut">
              <a:rPr lang="en-US" smtClean="0"/>
              <a:pPr/>
              <a:t>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ECC63-8F0F-479C-826D-15F7CC61A63A}" type="datetimeFigureOut">
              <a:rPr lang="en-US" smtClean="0"/>
              <a:pPr/>
              <a:t>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ECC63-8F0F-479C-826D-15F7CC61A63A}" type="datetimeFigureOut">
              <a:rPr lang="en-US" smtClean="0"/>
              <a:pPr/>
              <a:t>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534F4-7EB9-4951-B7C6-8A6AD9B6C0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ECC63-8F0F-479C-826D-15F7CC61A63A}" type="datetimeFigureOut">
              <a:rPr lang="en-US" smtClean="0"/>
              <a:pPr/>
              <a:t>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534F4-7EB9-4951-B7C6-8A6AD9B6C0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58975"/>
            <a:ext cx="7772400" cy="1470025"/>
          </a:xfrm>
        </p:spPr>
        <p:txBody>
          <a:bodyPr/>
          <a:lstStyle/>
          <a:p>
            <a:r>
              <a:rPr lang="en-US" u="sng" dirty="0" smtClean="0">
                <a:solidFill>
                  <a:srgbClr val="FF0000"/>
                </a:solidFill>
                <a:latin typeface="Algerian" pitchFamily="82" charset="0"/>
              </a:rPr>
              <a:t>The Seven Trumpets</a:t>
            </a:r>
            <a:endParaRPr lang="en-US" u="sng"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u="sng" dirty="0" smtClean="0">
                <a:solidFill>
                  <a:srgbClr val="C00000"/>
                </a:solidFill>
                <a:latin typeface="Aharoni" pitchFamily="2" charset="-79"/>
                <a:cs typeface="Aharoni" pitchFamily="2" charset="-79"/>
              </a:rPr>
              <a:t>Another Look</a:t>
            </a:r>
            <a:endParaRPr lang="en-US" u="sng" dirty="0">
              <a:solidFill>
                <a:srgbClr val="C0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2060"/>
                </a:solidFill>
              </a:rPr>
              <a:t>My Conclusion</a:t>
            </a:r>
            <a:endParaRPr lang="en-US" u="sng"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7030A0"/>
                </a:solidFill>
                <a:latin typeface="Algerian" pitchFamily="82" charset="0"/>
              </a:rPr>
              <a:t>Based on the two brief statements from the Pen of Inspiration, </a:t>
            </a:r>
            <a:r>
              <a:rPr lang="en-US" u="sng" dirty="0" smtClean="0">
                <a:solidFill>
                  <a:srgbClr val="7030A0"/>
                </a:solidFill>
                <a:latin typeface="Algerian" pitchFamily="82" charset="0"/>
              </a:rPr>
              <a:t>the trumpets were applied in history and at the end of time.  Therefore, they have a dual-double application. </a:t>
            </a:r>
            <a:r>
              <a:rPr lang="en-US" dirty="0" smtClean="0">
                <a:solidFill>
                  <a:srgbClr val="7030A0"/>
                </a:solidFill>
                <a:latin typeface="Algerian" pitchFamily="82" charset="0"/>
              </a:rPr>
              <a:t>Notice also the similarity between the trumpets and the plagues</a:t>
            </a:r>
            <a:endParaRPr lang="en-US" dirty="0">
              <a:solidFill>
                <a:srgbClr val="7030A0"/>
              </a:solidFill>
              <a:latin typeface="Algerian" pitchFamily="8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latin typeface="Algerian" pitchFamily="82" charset="0"/>
              </a:rPr>
              <a:t>Trumpets/Plagues Similar</a:t>
            </a:r>
            <a:endParaRPr lang="en-US" u="sng" dirty="0">
              <a:solidFill>
                <a:srgbClr val="FF0000"/>
              </a:solidFill>
              <a:latin typeface="Algerian" pitchFamily="82" charset="0"/>
            </a:endParaRPr>
          </a:p>
        </p:txBody>
      </p:sp>
      <p:sp>
        <p:nvSpPr>
          <p:cNvPr id="3" name="Content Placeholder 2"/>
          <p:cNvSpPr>
            <a:spLocks noGrp="1"/>
          </p:cNvSpPr>
          <p:nvPr>
            <p:ph sz="half" idx="1"/>
          </p:nvPr>
        </p:nvSpPr>
        <p:spPr/>
        <p:txBody>
          <a:bodyPr>
            <a:normAutofit lnSpcReduction="10000"/>
          </a:bodyPr>
          <a:lstStyle/>
          <a:p>
            <a:r>
              <a:rPr lang="en-US" i="1" dirty="0" smtClean="0"/>
              <a:t>Revelation 8:7 "The first angel sounded, and there followed hail and fire mingled with blood, </a:t>
            </a:r>
            <a:r>
              <a:rPr lang="en-US" i="1" u="sng" dirty="0" smtClean="0">
                <a:solidFill>
                  <a:srgbClr val="FF0000"/>
                </a:solidFill>
                <a:latin typeface="Algerian" pitchFamily="82" charset="0"/>
              </a:rPr>
              <a:t>and they were cast upon the earth:</a:t>
            </a:r>
            <a:r>
              <a:rPr lang="en-US" i="1" dirty="0" smtClean="0">
                <a:solidFill>
                  <a:srgbClr val="FF0000"/>
                </a:solidFill>
                <a:latin typeface="Algerian" pitchFamily="82" charset="0"/>
              </a:rPr>
              <a:t> </a:t>
            </a:r>
            <a:r>
              <a:rPr lang="en-US" i="1" dirty="0" smtClean="0"/>
              <a:t>and the third part of trees was burnt up, and all green grass was burnt up."</a:t>
            </a:r>
            <a:endParaRPr lang="en-US" dirty="0"/>
          </a:p>
        </p:txBody>
      </p:sp>
      <p:sp>
        <p:nvSpPr>
          <p:cNvPr id="4" name="Content Placeholder 3"/>
          <p:cNvSpPr>
            <a:spLocks noGrp="1"/>
          </p:cNvSpPr>
          <p:nvPr>
            <p:ph sz="half" idx="2"/>
          </p:nvPr>
        </p:nvSpPr>
        <p:spPr/>
        <p:txBody>
          <a:bodyPr>
            <a:normAutofit lnSpcReduction="10000"/>
          </a:bodyPr>
          <a:lstStyle/>
          <a:p>
            <a:r>
              <a:rPr lang="en-US" i="1" dirty="0" smtClean="0"/>
              <a:t>Revelation 16:2 "And the first went, and </a:t>
            </a:r>
            <a:r>
              <a:rPr lang="en-US" i="1" u="sng" dirty="0" smtClean="0">
                <a:solidFill>
                  <a:srgbClr val="FF0000"/>
                </a:solidFill>
                <a:latin typeface="Algerian" pitchFamily="82" charset="0"/>
              </a:rPr>
              <a:t>poured out his vial upon the earth;</a:t>
            </a:r>
            <a:r>
              <a:rPr lang="en-US" i="1" dirty="0" smtClean="0"/>
              <a:t> and there fell a noisome and grievous sore upon the men which had the mark of the beast, and upon them which worshipped his image."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latin typeface="Aharoni" pitchFamily="2" charset="-79"/>
                <a:cs typeface="Aharoni" pitchFamily="2" charset="-79"/>
              </a:rPr>
              <a:t>Trumpet/Plague Number 2</a:t>
            </a:r>
            <a:endParaRPr lang="en-US" u="sng" dirty="0">
              <a:solidFill>
                <a:srgbClr val="FF0000"/>
              </a:solidFill>
              <a:latin typeface="Aharoni" pitchFamily="2" charset="-79"/>
              <a:cs typeface="Aharoni" pitchFamily="2" charset="-79"/>
            </a:endParaRPr>
          </a:p>
        </p:txBody>
      </p:sp>
      <p:sp>
        <p:nvSpPr>
          <p:cNvPr id="3" name="Content Placeholder 2"/>
          <p:cNvSpPr>
            <a:spLocks noGrp="1"/>
          </p:cNvSpPr>
          <p:nvPr>
            <p:ph sz="half" idx="1"/>
          </p:nvPr>
        </p:nvSpPr>
        <p:spPr/>
        <p:txBody>
          <a:bodyPr>
            <a:normAutofit fontScale="92500" lnSpcReduction="20000"/>
          </a:bodyPr>
          <a:lstStyle/>
          <a:p>
            <a:r>
              <a:rPr lang="en-US" i="1" dirty="0" smtClean="0"/>
              <a:t>Revelation 8:8,9 "And the second angel sounded, and as it were, a great mountain burning with fire </a:t>
            </a:r>
            <a:r>
              <a:rPr lang="en-US" i="1" u="sng" dirty="0" smtClean="0">
                <a:solidFill>
                  <a:srgbClr val="FF0000"/>
                </a:solidFill>
                <a:latin typeface="Algerian" pitchFamily="82" charset="0"/>
              </a:rPr>
              <a:t>was cast into the sea: </a:t>
            </a:r>
            <a:r>
              <a:rPr lang="en-US" i="1" dirty="0" smtClean="0"/>
              <a:t>and the third part of the sea became blood; and the third part of the creatures which were in the sea, and had life, died; and the third part of the ships were destroyed.“ </a:t>
            </a:r>
            <a:endParaRPr lang="en-US" dirty="0"/>
          </a:p>
        </p:txBody>
      </p:sp>
      <p:sp>
        <p:nvSpPr>
          <p:cNvPr id="4" name="Content Placeholder 3"/>
          <p:cNvSpPr>
            <a:spLocks noGrp="1"/>
          </p:cNvSpPr>
          <p:nvPr>
            <p:ph sz="half" idx="2"/>
          </p:nvPr>
        </p:nvSpPr>
        <p:spPr/>
        <p:txBody>
          <a:bodyPr>
            <a:normAutofit fontScale="92500" lnSpcReduction="20000"/>
          </a:bodyPr>
          <a:lstStyle/>
          <a:p>
            <a:r>
              <a:rPr lang="en-US" i="1" dirty="0" smtClean="0"/>
              <a:t>Revelation 16:3 "And the second </a:t>
            </a:r>
            <a:r>
              <a:rPr lang="en-US" i="1" u="sng" dirty="0" smtClean="0">
                <a:solidFill>
                  <a:srgbClr val="FF0000"/>
                </a:solidFill>
                <a:latin typeface="Algerian" pitchFamily="82" charset="0"/>
              </a:rPr>
              <a:t>angel poured out his vial upon the sea;</a:t>
            </a:r>
            <a:r>
              <a:rPr lang="en-US" i="1" dirty="0" smtClean="0"/>
              <a:t> and it became as the blood of a dead man: and every living soul died in the sea."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7030A0"/>
                </a:solidFill>
                <a:latin typeface="Aharoni" pitchFamily="2" charset="-79"/>
                <a:cs typeface="Aharoni" pitchFamily="2" charset="-79"/>
              </a:rPr>
              <a:t>Trumpet/Plague number 3</a:t>
            </a:r>
            <a:endParaRPr lang="en-US" u="sng" dirty="0">
              <a:solidFill>
                <a:srgbClr val="7030A0"/>
              </a:solidFill>
              <a:latin typeface="Aharoni" pitchFamily="2" charset="-79"/>
              <a:cs typeface="Aharoni" pitchFamily="2" charset="-79"/>
            </a:endParaRPr>
          </a:p>
        </p:txBody>
      </p:sp>
      <p:sp>
        <p:nvSpPr>
          <p:cNvPr id="3" name="Content Placeholder 2"/>
          <p:cNvSpPr>
            <a:spLocks noGrp="1"/>
          </p:cNvSpPr>
          <p:nvPr>
            <p:ph sz="half" idx="1"/>
          </p:nvPr>
        </p:nvSpPr>
        <p:spPr/>
        <p:txBody>
          <a:bodyPr>
            <a:normAutofit fontScale="85000" lnSpcReduction="20000"/>
          </a:bodyPr>
          <a:lstStyle/>
          <a:p>
            <a:r>
              <a:rPr lang="en-US" i="1" dirty="0" smtClean="0"/>
              <a:t>Revelation 8:10,11 " And the third angel sounded, and there fell a great star from heaven, burning as it were a lamp, </a:t>
            </a:r>
            <a:r>
              <a:rPr lang="en-US" i="1" u="sng" dirty="0" smtClean="0">
                <a:solidFill>
                  <a:srgbClr val="FF0000"/>
                </a:solidFill>
                <a:latin typeface="Algerian" pitchFamily="82" charset="0"/>
              </a:rPr>
              <a:t>and it fell upon the third part of the rivers, and upon the fountains of waters;</a:t>
            </a:r>
            <a:r>
              <a:rPr lang="en-US" i="1" dirty="0" smtClean="0"/>
              <a:t> And the name of the star is called Wormwood: and the third part of the waters became wormwood; and many men died of the waters, because they were made bitter."</a:t>
            </a:r>
            <a:endParaRPr lang="en-US" dirty="0"/>
          </a:p>
        </p:txBody>
      </p:sp>
      <p:sp>
        <p:nvSpPr>
          <p:cNvPr id="4" name="Content Placeholder 3"/>
          <p:cNvSpPr>
            <a:spLocks noGrp="1"/>
          </p:cNvSpPr>
          <p:nvPr>
            <p:ph sz="half" idx="2"/>
          </p:nvPr>
        </p:nvSpPr>
        <p:spPr/>
        <p:txBody>
          <a:bodyPr>
            <a:normAutofit fontScale="85000" lnSpcReduction="20000"/>
          </a:bodyPr>
          <a:lstStyle/>
          <a:p>
            <a:r>
              <a:rPr lang="en-US" i="1" dirty="0" smtClean="0"/>
              <a:t>Revelation 16:4 "And the third angel </a:t>
            </a:r>
            <a:r>
              <a:rPr lang="en-US" i="1" u="sng" dirty="0" smtClean="0">
                <a:solidFill>
                  <a:srgbClr val="FF0000"/>
                </a:solidFill>
                <a:latin typeface="Algerian" pitchFamily="82" charset="0"/>
              </a:rPr>
              <a:t>poured out his vial upon the rivers and fountains of waters;</a:t>
            </a:r>
            <a:r>
              <a:rPr lang="en-US" i="1" dirty="0" smtClean="0"/>
              <a:t> and they became blood."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C00000"/>
                </a:solidFill>
                <a:latin typeface="Aharoni" pitchFamily="2" charset="-79"/>
                <a:cs typeface="Aharoni" pitchFamily="2" charset="-79"/>
              </a:rPr>
              <a:t>Trumpet/Plague Number 4</a:t>
            </a:r>
            <a:endParaRPr lang="en-US" u="sng" dirty="0">
              <a:solidFill>
                <a:srgbClr val="C00000"/>
              </a:solidFill>
              <a:latin typeface="Aharoni" pitchFamily="2" charset="-79"/>
              <a:cs typeface="Aharoni" pitchFamily="2" charset="-79"/>
            </a:endParaRPr>
          </a:p>
        </p:txBody>
      </p:sp>
      <p:sp>
        <p:nvSpPr>
          <p:cNvPr id="3" name="Content Placeholder 2"/>
          <p:cNvSpPr>
            <a:spLocks noGrp="1"/>
          </p:cNvSpPr>
          <p:nvPr>
            <p:ph sz="half" idx="1"/>
          </p:nvPr>
        </p:nvSpPr>
        <p:spPr/>
        <p:txBody>
          <a:bodyPr>
            <a:normAutofit fontScale="92500" lnSpcReduction="20000"/>
          </a:bodyPr>
          <a:lstStyle/>
          <a:p>
            <a:r>
              <a:rPr lang="en-US" i="1" dirty="0" smtClean="0"/>
              <a:t>Revelation 8:12 "And the fourth angel sounded, </a:t>
            </a:r>
            <a:r>
              <a:rPr lang="en-US" i="1" u="sng" dirty="0" smtClean="0">
                <a:solidFill>
                  <a:srgbClr val="FF0000"/>
                </a:solidFill>
                <a:latin typeface="Algerian" pitchFamily="82" charset="0"/>
              </a:rPr>
              <a:t>and the third part of the sun was smitten, and the third part of the moon, and the third part of the stars; </a:t>
            </a:r>
            <a:r>
              <a:rPr lang="en-US" i="1" dirty="0" smtClean="0"/>
              <a:t>so as the third part of them was darkened, and the day shone not for a third part of it, and the night likewise."</a:t>
            </a:r>
            <a:endParaRPr lang="en-US" dirty="0"/>
          </a:p>
        </p:txBody>
      </p:sp>
      <p:sp>
        <p:nvSpPr>
          <p:cNvPr id="4" name="Content Placeholder 3"/>
          <p:cNvSpPr>
            <a:spLocks noGrp="1"/>
          </p:cNvSpPr>
          <p:nvPr>
            <p:ph sz="half" idx="2"/>
          </p:nvPr>
        </p:nvSpPr>
        <p:spPr/>
        <p:txBody>
          <a:bodyPr>
            <a:normAutofit fontScale="92500" lnSpcReduction="20000"/>
          </a:bodyPr>
          <a:lstStyle/>
          <a:p>
            <a:r>
              <a:rPr lang="en-US" i="1" dirty="0" smtClean="0"/>
              <a:t>Revelation 16:8 "And the fourth angel </a:t>
            </a:r>
            <a:r>
              <a:rPr lang="en-US" i="1" u="sng" dirty="0" smtClean="0">
                <a:solidFill>
                  <a:srgbClr val="FF0000"/>
                </a:solidFill>
                <a:latin typeface="Algerian" pitchFamily="82" charset="0"/>
              </a:rPr>
              <a:t>poured out his vial upon the sun;</a:t>
            </a:r>
            <a:r>
              <a:rPr lang="en-US" i="1" dirty="0" smtClean="0"/>
              <a:t> and power was given unto him to scorch men with fire."</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latin typeface="Aharoni" pitchFamily="2" charset="-79"/>
                <a:cs typeface="Aharoni" pitchFamily="2" charset="-79"/>
              </a:rPr>
              <a:t>Trumpet/Plague Number 5</a:t>
            </a:r>
            <a:endParaRPr lang="en-US" u="sng" dirty="0">
              <a:solidFill>
                <a:srgbClr val="0070C0"/>
              </a:solidFill>
              <a:latin typeface="Aharoni" pitchFamily="2" charset="-79"/>
              <a:cs typeface="Aharoni" pitchFamily="2" charset="-79"/>
            </a:endParaRPr>
          </a:p>
        </p:txBody>
      </p:sp>
      <p:sp>
        <p:nvSpPr>
          <p:cNvPr id="3" name="Content Placeholder 2"/>
          <p:cNvSpPr>
            <a:spLocks noGrp="1"/>
          </p:cNvSpPr>
          <p:nvPr>
            <p:ph sz="half" idx="1"/>
          </p:nvPr>
        </p:nvSpPr>
        <p:spPr/>
        <p:txBody>
          <a:bodyPr>
            <a:normAutofit fontScale="77500" lnSpcReduction="20000"/>
          </a:bodyPr>
          <a:lstStyle/>
          <a:p>
            <a:r>
              <a:rPr lang="en-US" i="1" dirty="0" smtClean="0"/>
              <a:t>Revelation 9:1 "And the fifth angel sounded, and I saw a star fall from heaven unto the earth: and to him was given the key of the bottomless pit."</a:t>
            </a:r>
            <a:endParaRPr lang="en-US" dirty="0" smtClean="0"/>
          </a:p>
          <a:p>
            <a:r>
              <a:rPr lang="en-US" dirty="0" smtClean="0"/>
              <a:t>Revelation 9:2</a:t>
            </a:r>
            <a:r>
              <a:rPr lang="en-US" i="1" dirty="0" smtClean="0"/>
              <a:t>"And he opened the bottomless pit; and there arose a smoke out of the pit, as the smoke of a great furnace; </a:t>
            </a:r>
            <a:r>
              <a:rPr lang="en-US" i="1" u="sng" dirty="0" smtClean="0">
                <a:solidFill>
                  <a:srgbClr val="FF0000"/>
                </a:solidFill>
                <a:latin typeface="Algerian" pitchFamily="82" charset="0"/>
              </a:rPr>
              <a:t>and the sun and the air were darkened </a:t>
            </a:r>
            <a:r>
              <a:rPr lang="en-US" i="1" dirty="0" smtClean="0"/>
              <a:t>by reason of the smoke of the pit."</a:t>
            </a:r>
            <a:endParaRPr lang="en-US" dirty="0" smtClean="0"/>
          </a:p>
          <a:p>
            <a:endParaRPr lang="en-US" dirty="0"/>
          </a:p>
        </p:txBody>
      </p:sp>
      <p:sp>
        <p:nvSpPr>
          <p:cNvPr id="4" name="Content Placeholder 3"/>
          <p:cNvSpPr>
            <a:spLocks noGrp="1"/>
          </p:cNvSpPr>
          <p:nvPr>
            <p:ph sz="half" idx="2"/>
          </p:nvPr>
        </p:nvSpPr>
        <p:spPr/>
        <p:txBody>
          <a:bodyPr>
            <a:normAutofit fontScale="77500" lnSpcReduction="20000"/>
          </a:bodyPr>
          <a:lstStyle/>
          <a:p>
            <a:r>
              <a:rPr lang="en-US" i="1" dirty="0" smtClean="0"/>
              <a:t>Revelation 16:10,11 "And the fifth angel poured out his vial upon the seat of the beast; </a:t>
            </a:r>
            <a:r>
              <a:rPr lang="en-US" i="1" u="sng" dirty="0" smtClean="0">
                <a:solidFill>
                  <a:srgbClr val="FF0000"/>
                </a:solidFill>
                <a:latin typeface="Algerian" pitchFamily="82" charset="0"/>
              </a:rPr>
              <a:t>and his kingdom was full of darkness;</a:t>
            </a:r>
            <a:r>
              <a:rPr lang="en-US" i="1" dirty="0" smtClean="0"/>
              <a:t> and they gnawed their tongues for pain, And blasphemed the God of heaven because of their pains and their sores, and repented not of their deeds."</a:t>
            </a:r>
            <a:endParaRPr lang="en-US" dirty="0"/>
          </a:p>
        </p:txBody>
      </p:sp>
      <p:sp>
        <p:nvSpPr>
          <p:cNvPr id="5" name="Rectangle 4"/>
          <p:cNvSpPr/>
          <p:nvPr/>
        </p:nvSpPr>
        <p:spPr>
          <a:xfrm>
            <a:off x="152400" y="4724400"/>
            <a:ext cx="4572000" cy="369332"/>
          </a:xfrm>
          <a:prstGeom prst="rect">
            <a:avLst/>
          </a:prstGeom>
        </p:spPr>
        <p:txBody>
          <a:bodyPr>
            <a:spAutoFit/>
          </a:bodyPr>
          <a:lstStyle/>
          <a:p>
            <a:r>
              <a:rPr lang="en-US" i="1" dirty="0" smtClean="0"/>
              <a:t>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latin typeface="Aharoni" pitchFamily="2" charset="-79"/>
                <a:cs typeface="Aharoni" pitchFamily="2" charset="-79"/>
              </a:rPr>
              <a:t>Trumpet/Plague Number 6</a:t>
            </a:r>
            <a:endParaRPr lang="en-US" u="sng" dirty="0">
              <a:solidFill>
                <a:srgbClr val="FF0000"/>
              </a:solidFill>
              <a:latin typeface="Aharoni" pitchFamily="2" charset="-79"/>
              <a:cs typeface="Aharoni" pitchFamily="2" charset="-79"/>
            </a:endParaRPr>
          </a:p>
        </p:txBody>
      </p:sp>
      <p:sp>
        <p:nvSpPr>
          <p:cNvPr id="3" name="Content Placeholder 2"/>
          <p:cNvSpPr>
            <a:spLocks noGrp="1"/>
          </p:cNvSpPr>
          <p:nvPr>
            <p:ph sz="half" idx="1"/>
          </p:nvPr>
        </p:nvSpPr>
        <p:spPr/>
        <p:txBody>
          <a:bodyPr>
            <a:normAutofit fontScale="92500" lnSpcReduction="20000"/>
          </a:bodyPr>
          <a:lstStyle/>
          <a:p>
            <a:r>
              <a:rPr lang="en-US" i="1" dirty="0" smtClean="0"/>
              <a:t>Revelation 9:13 "And the 6th angel sounded, and I heard a voice from the four horns of the golden altar which is before God."</a:t>
            </a:r>
            <a:endParaRPr lang="en-US" dirty="0" smtClean="0"/>
          </a:p>
          <a:p>
            <a:r>
              <a:rPr lang="en-US" i="1" dirty="0" smtClean="0"/>
              <a:t>Revelation 9:14 "Saying to the sixth angel which had the trumpet</a:t>
            </a:r>
            <a:r>
              <a:rPr lang="en-US" i="1" u="sng" dirty="0" smtClean="0">
                <a:solidFill>
                  <a:srgbClr val="FF0000"/>
                </a:solidFill>
                <a:latin typeface="Algerian" pitchFamily="82" charset="0"/>
              </a:rPr>
              <a:t>, Loose the four angels which are bound in the great river Euphrates.”</a:t>
            </a:r>
            <a:endParaRPr lang="en-US" u="sng" dirty="0">
              <a:solidFill>
                <a:srgbClr val="FF0000"/>
              </a:solidFill>
              <a:latin typeface="Algerian" pitchFamily="82" charset="0"/>
            </a:endParaRPr>
          </a:p>
        </p:txBody>
      </p:sp>
      <p:sp>
        <p:nvSpPr>
          <p:cNvPr id="4" name="Content Placeholder 3"/>
          <p:cNvSpPr>
            <a:spLocks noGrp="1"/>
          </p:cNvSpPr>
          <p:nvPr>
            <p:ph sz="half" idx="2"/>
          </p:nvPr>
        </p:nvSpPr>
        <p:spPr/>
        <p:txBody>
          <a:bodyPr>
            <a:normAutofit fontScale="92500" lnSpcReduction="20000"/>
          </a:bodyPr>
          <a:lstStyle/>
          <a:p>
            <a:r>
              <a:rPr lang="en-US" dirty="0" smtClean="0"/>
              <a:t>Revelation 16:12 “And the sixth angel </a:t>
            </a:r>
            <a:r>
              <a:rPr lang="en-US" u="sng" dirty="0" smtClean="0">
                <a:solidFill>
                  <a:srgbClr val="FF0000"/>
                </a:solidFill>
                <a:latin typeface="Algerian" pitchFamily="82" charset="0"/>
              </a:rPr>
              <a:t>poured out his vial upon the great river Euphrates; </a:t>
            </a:r>
            <a:r>
              <a:rPr lang="en-US" dirty="0" smtClean="0"/>
              <a:t>and the water thereof was dried up, that the way of the kings of the east might be prepared.”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7030A0"/>
                </a:solidFill>
                <a:latin typeface="Aharoni" pitchFamily="2" charset="-79"/>
                <a:cs typeface="Aharoni" pitchFamily="2" charset="-79"/>
              </a:rPr>
              <a:t>Trumpet/Plague Number 7</a:t>
            </a:r>
            <a:endParaRPr lang="en-US" u="sng" dirty="0">
              <a:solidFill>
                <a:srgbClr val="7030A0"/>
              </a:solidFill>
              <a:latin typeface="Aharoni" pitchFamily="2" charset="-79"/>
              <a:cs typeface="Aharoni" pitchFamily="2" charset="-79"/>
            </a:endParaRPr>
          </a:p>
        </p:txBody>
      </p:sp>
      <p:sp>
        <p:nvSpPr>
          <p:cNvPr id="3" name="Content Placeholder 2"/>
          <p:cNvSpPr>
            <a:spLocks noGrp="1"/>
          </p:cNvSpPr>
          <p:nvPr>
            <p:ph sz="half" idx="1"/>
          </p:nvPr>
        </p:nvSpPr>
        <p:spPr/>
        <p:txBody>
          <a:bodyPr>
            <a:normAutofit fontScale="62500" lnSpcReduction="20000"/>
          </a:bodyPr>
          <a:lstStyle/>
          <a:p>
            <a:r>
              <a:rPr lang="en-US" dirty="0" smtClean="0"/>
              <a:t>Revelation 11:15-18 “And the seventh angel sounded; and </a:t>
            </a:r>
            <a:r>
              <a:rPr lang="en-US" u="sng" dirty="0" smtClean="0">
                <a:solidFill>
                  <a:srgbClr val="FF0000"/>
                </a:solidFill>
                <a:latin typeface="Algerian" pitchFamily="82" charset="0"/>
              </a:rPr>
              <a:t>there were great voices in heaven,</a:t>
            </a:r>
            <a:r>
              <a:rPr lang="en-US" dirty="0" smtClean="0"/>
              <a:t> saying, The kingdoms of this world are become the kingdoms of our Lord, and of his Christ; and he shall reign for ever and ever.  And the four and twenty elders, which sat before God on their seats, fell upon their faces, and worshipped God,  Saying, We give thee thanks, O Lord God Almighty, which art, and wast, and art to come; because thou hast taken to thee thy great power, and hast reigned.  And the nations were angry, and thy wrath is come, and the time of the dead, that they should be judged…”</a:t>
            </a: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Revelation 16:17,18 “And the seventh angel poured out his vial into the air; and </a:t>
            </a:r>
            <a:r>
              <a:rPr lang="en-US" u="sng" dirty="0" smtClean="0">
                <a:solidFill>
                  <a:srgbClr val="FF0000"/>
                </a:solidFill>
                <a:latin typeface="Algerian" pitchFamily="82" charset="0"/>
              </a:rPr>
              <a:t>there came a great voice out of the temple of heaven, from the throne, </a:t>
            </a:r>
            <a:r>
              <a:rPr lang="en-US" dirty="0" smtClean="0"/>
              <a:t>saying, It is done. </a:t>
            </a:r>
            <a:br>
              <a:rPr lang="en-US" dirty="0" smtClean="0"/>
            </a:br>
            <a:r>
              <a:rPr lang="en-US" dirty="0" smtClean="0"/>
              <a:t> And there were voices, and thunders, and lightnings; and there was a great earthquake, such as was not since men were upon the earth, so mighty an earthquake, and so great.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lumMod val="75000"/>
                  </a:schemeClr>
                </a:solidFill>
                <a:latin typeface="Algerian" pitchFamily="82" charset="0"/>
              </a:rPr>
              <a:t>What does all this mean?</a:t>
            </a:r>
            <a:endParaRPr lang="en-US" u="sng" dirty="0">
              <a:solidFill>
                <a:schemeClr val="tx2">
                  <a:lumMod val="75000"/>
                </a:schemeClr>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rgbClr val="FF0000"/>
                </a:solidFill>
                <a:latin typeface="Algerian" pitchFamily="82" charset="0"/>
              </a:rPr>
              <a:t>The Trumpets represent warnings/judgments that have fallen on unrepentant people groups in the past and that will fall on unrepentant groups in the future. The trumpets were partial judgments, falling on 1/3 of these groups.  The plagues will not be partial.</a:t>
            </a:r>
          </a:p>
          <a:p>
            <a:endParaRPr lang="en-US" dirty="0">
              <a:solidFill>
                <a:srgbClr val="FF0000"/>
              </a:solidFill>
              <a:latin typeface="Algerian" pitchFamily="8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0000"/>
                </a:solidFill>
                <a:latin typeface="Aharoni" pitchFamily="2" charset="-79"/>
                <a:cs typeface="Aharoni" pitchFamily="2" charset="-79"/>
              </a:rPr>
              <a:t>The Key Symbol in the First Trumpet</a:t>
            </a:r>
            <a:endParaRPr lang="en-US" u="sng" dirty="0">
              <a:solidFill>
                <a:srgbClr val="FF0000"/>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77500" lnSpcReduction="20000"/>
          </a:bodyPr>
          <a:lstStyle/>
          <a:p>
            <a:r>
              <a:rPr lang="en-US" dirty="0" smtClean="0"/>
              <a:t>Revelation 8:7 “The first angel sounded, and there followed hail and fire mingled with blood, and they were cast upon the earth: and the </a:t>
            </a:r>
            <a:r>
              <a:rPr lang="en-US" u="sng" dirty="0" smtClean="0">
                <a:solidFill>
                  <a:srgbClr val="FF0000"/>
                </a:solidFill>
                <a:latin typeface="Algerian" pitchFamily="82" charset="0"/>
              </a:rPr>
              <a:t>third part of trees was burnt up,</a:t>
            </a:r>
            <a:r>
              <a:rPr lang="en-US" dirty="0" smtClean="0"/>
              <a:t> and all green grass was burnt up.” </a:t>
            </a:r>
          </a:p>
          <a:p>
            <a:r>
              <a:rPr lang="en-US" dirty="0" smtClean="0"/>
              <a:t> What do burned/cursed trees represent in the Bible?  </a:t>
            </a:r>
          </a:p>
          <a:p>
            <a:r>
              <a:rPr lang="en-US" dirty="0" smtClean="0"/>
              <a:t>Jeremiah 11:16,17“The LORD called thy name, </a:t>
            </a:r>
            <a:r>
              <a:rPr lang="en-US" u="sng" dirty="0" smtClean="0">
                <a:solidFill>
                  <a:srgbClr val="FF0000"/>
                </a:solidFill>
                <a:latin typeface="Algerian" pitchFamily="82" charset="0"/>
              </a:rPr>
              <a:t>A green olive tree, fair, and of goodly fruit: with the noise of a great tumult he hath kindled fire upon it, and the branches of it are broken. For the LORD of hosts, that planted thee, hath pronounced evil against thee, for the evil of the house of Israel and of the house of Judah.”</a:t>
            </a:r>
            <a:endParaRPr lang="en-US" u="sng" dirty="0">
              <a:solidFill>
                <a:srgbClr val="FF0000"/>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8:2</a:t>
            </a:r>
            <a:endParaRPr lang="en-US" dirty="0"/>
          </a:p>
        </p:txBody>
      </p:sp>
      <p:sp>
        <p:nvSpPr>
          <p:cNvPr id="3" name="Content Placeholder 2"/>
          <p:cNvSpPr>
            <a:spLocks noGrp="1"/>
          </p:cNvSpPr>
          <p:nvPr>
            <p:ph idx="1"/>
          </p:nvPr>
        </p:nvSpPr>
        <p:spPr/>
        <p:txBody>
          <a:bodyPr/>
          <a:lstStyle/>
          <a:p>
            <a:r>
              <a:rPr lang="en-US" dirty="0" smtClean="0">
                <a:solidFill>
                  <a:srgbClr val="00B050"/>
                </a:solidFill>
              </a:rPr>
              <a:t>“And I saw the seven angels which stood before God: and to them  were given seven trumpets.”</a:t>
            </a:r>
          </a:p>
          <a:p>
            <a:r>
              <a:rPr lang="en-US" dirty="0" smtClean="0">
                <a:solidFill>
                  <a:schemeClr val="accent6">
                    <a:lumMod val="50000"/>
                  </a:schemeClr>
                </a:solidFill>
                <a:latin typeface="Bernard MT Condensed" pitchFamily="18" charset="0"/>
              </a:rPr>
              <a:t>To rightly understand this symbol, we must turn to the Old Testament to find out what the trumpet meant in ancient Israel. It is quite amazing how often the trumpet’s significance was highlighted in the Old Testament…………..</a:t>
            </a:r>
            <a:endParaRPr lang="en-US" dirty="0">
              <a:solidFill>
                <a:schemeClr val="accent6">
                  <a:lumMod val="50000"/>
                </a:schemeClr>
              </a:solidFill>
              <a:latin typeface="Bernard MT Condense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B050"/>
                </a:solidFill>
                <a:latin typeface="Aharoni" pitchFamily="2" charset="-79"/>
                <a:cs typeface="Aharoni" pitchFamily="2" charset="-79"/>
              </a:rPr>
              <a:t>The First Trumpet</a:t>
            </a:r>
            <a:endParaRPr lang="en-US" u="sng" dirty="0">
              <a:solidFill>
                <a:srgbClr val="00B050"/>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62500" lnSpcReduction="20000"/>
          </a:bodyPr>
          <a:lstStyle/>
          <a:p>
            <a:r>
              <a:rPr lang="en-US" dirty="0" smtClean="0"/>
              <a:t>Matthew 21:18-20 “Now in the morning as he returned into the city, he hungered.  And when he saw a fig tree in the way, he came to it, and found nothing thereon, but leaves only, and said unto it, Let no fruit grow on thee henceforward for ever. And presently the fig tree withered away. </a:t>
            </a:r>
            <a:br>
              <a:rPr lang="en-US" dirty="0" smtClean="0"/>
            </a:br>
            <a:r>
              <a:rPr lang="en-US" dirty="0" smtClean="0"/>
              <a:t> And when the disciples saw it, they marvelled, saying, How soon is the fig tree withered away!” </a:t>
            </a:r>
          </a:p>
          <a:p>
            <a:r>
              <a:rPr lang="en-US" dirty="0" smtClean="0"/>
              <a:t>“The cursing of the fig tree was an acted parable. </a:t>
            </a:r>
            <a:r>
              <a:rPr lang="en-US" u="sng" dirty="0" smtClean="0">
                <a:solidFill>
                  <a:srgbClr val="FF0000"/>
                </a:solidFill>
                <a:latin typeface="Algerian" pitchFamily="82" charset="0"/>
              </a:rPr>
              <a:t>That barren tree, flaunting its pretentious foliage in the very face of Christ, was a symbol of the Jewish nation. </a:t>
            </a:r>
            <a:r>
              <a:rPr lang="en-US" dirty="0" smtClean="0"/>
              <a:t>The Saviour desired to make plain to His disciples the cause and the certainty of Israel's doom. For this purpose He invested the tree with moral qualities, and made it the expositor of divine truth.</a:t>
            </a:r>
          </a:p>
          <a:p>
            <a:r>
              <a:rPr lang="en-US" u="sng" dirty="0" smtClean="0">
                <a:solidFill>
                  <a:srgbClr val="002060"/>
                </a:solidFill>
                <a:latin typeface="Arial Rounded MT Bold" pitchFamily="34" charset="0"/>
              </a:rPr>
              <a:t>This trumpet , in history, represents the judgments that fell on apostate Israel in 70 AD.  This trumpet, in the future, represents the judgments that will fall on apostate Adventism soon.</a:t>
            </a:r>
            <a:endParaRPr lang="en-US" u="sng" dirty="0">
              <a:solidFill>
                <a:srgbClr val="002060"/>
              </a:solidFill>
              <a:latin typeface="Arial Rounded MT Bold"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latin typeface="Aharoni" pitchFamily="2" charset="-79"/>
                <a:cs typeface="Aharoni" pitchFamily="2" charset="-79"/>
              </a:rPr>
              <a:t>The Second Trumpet</a:t>
            </a:r>
            <a:endParaRPr lang="en-US" u="sng" dirty="0">
              <a:solidFill>
                <a:srgbClr val="0070C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Revelation 8:8,9“And the second angel sounded, and </a:t>
            </a:r>
            <a:r>
              <a:rPr lang="en-US" u="sng" dirty="0" smtClean="0">
                <a:solidFill>
                  <a:srgbClr val="FF0000"/>
                </a:solidFill>
                <a:latin typeface="Algerian" pitchFamily="82" charset="0"/>
              </a:rPr>
              <a:t>as it were a great mountain burning with fire was cast into the sea:</a:t>
            </a:r>
            <a:r>
              <a:rPr lang="en-US" dirty="0" smtClean="0"/>
              <a:t> and the third part of the sea became blood;  And the third part of the creatures which were in the sea, and had life, died; and the third part of the ships were destroyed.”  The Bible is very clear what a burnt mountain represents.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7030A0"/>
                </a:solidFill>
              </a:rPr>
              <a:t>Application of Second Trumpet</a:t>
            </a:r>
            <a:endParaRPr lang="en-US" u="sng"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r>
              <a:rPr lang="en-US" sz="3400" dirty="0" smtClean="0"/>
              <a:t>Jeremiah 51:24,25</a:t>
            </a:r>
            <a:r>
              <a:rPr lang="en-US" sz="3400" u="sng" dirty="0" smtClean="0"/>
              <a:t>“And I will render unto Babylon and to all the inhabitants of Chaldea all their evil </a:t>
            </a:r>
            <a:r>
              <a:rPr lang="en-US" sz="3400" dirty="0" smtClean="0"/>
              <a:t>that they have done in Zion in your sight, </a:t>
            </a:r>
            <a:r>
              <a:rPr lang="en-US" sz="3400" dirty="0" err="1" smtClean="0"/>
              <a:t>saith</a:t>
            </a:r>
            <a:r>
              <a:rPr lang="en-US" sz="3400" dirty="0" smtClean="0"/>
              <a:t> the LORD. Behold, I am against thee, </a:t>
            </a:r>
            <a:r>
              <a:rPr lang="en-US" sz="3400" u="sng" dirty="0" smtClean="0"/>
              <a:t>O destroying mountain,</a:t>
            </a:r>
            <a:r>
              <a:rPr lang="en-US" sz="3400" dirty="0" smtClean="0"/>
              <a:t> </a:t>
            </a:r>
            <a:r>
              <a:rPr lang="en-US" sz="3400" dirty="0" err="1" smtClean="0"/>
              <a:t>saith</a:t>
            </a:r>
            <a:r>
              <a:rPr lang="en-US" sz="3400" dirty="0" smtClean="0"/>
              <a:t> the LORD, which </a:t>
            </a:r>
            <a:r>
              <a:rPr lang="en-US" sz="3400" dirty="0" err="1" smtClean="0"/>
              <a:t>destroyest</a:t>
            </a:r>
            <a:r>
              <a:rPr lang="en-US" sz="3400" dirty="0" smtClean="0"/>
              <a:t> all the earth: and I will stretch out mine hand upon thee, and roll thee down from the rocks, </a:t>
            </a:r>
            <a:r>
              <a:rPr lang="en-US" sz="3400" u="sng" dirty="0" smtClean="0">
                <a:solidFill>
                  <a:srgbClr val="FF0000"/>
                </a:solidFill>
                <a:latin typeface="Algerian" pitchFamily="82" charset="0"/>
              </a:rPr>
              <a:t>and will make thee a burnt mountain.”  </a:t>
            </a:r>
            <a:r>
              <a:rPr lang="en-US" sz="3400" dirty="0" smtClean="0">
                <a:solidFill>
                  <a:schemeClr val="tx1">
                    <a:lumMod val="65000"/>
                    <a:lumOff val="35000"/>
                  </a:schemeClr>
                </a:solidFill>
                <a:latin typeface="Arial Black" pitchFamily="34" charset="0"/>
              </a:rPr>
              <a:t>A burnt mountain represents a mighty nation that will suffer judgments from God</a:t>
            </a:r>
            <a:r>
              <a:rPr lang="en-US" sz="3400" dirty="0" smtClean="0">
                <a:solidFill>
                  <a:srgbClr val="FF0000"/>
                </a:solidFill>
                <a:latin typeface="Arial Black" pitchFamily="34" charset="0"/>
              </a:rPr>
              <a:t>.  </a:t>
            </a:r>
            <a:r>
              <a:rPr lang="en-US" sz="3400" u="sng" dirty="0" smtClean="0">
                <a:solidFill>
                  <a:srgbClr val="FF0000"/>
                </a:solidFill>
                <a:latin typeface="Arial Black" pitchFamily="34" charset="0"/>
              </a:rPr>
              <a:t>In history, the second trumpet applies to Pagan Rome which suffered Heaven’s judgments for rejecting truth.  At the end of time, the second trumpet applies to America who will feel Heaven’s displeasure for squandered opportunities.</a:t>
            </a:r>
          </a:p>
          <a:p>
            <a:endParaRPr lang="en-US" u="sng" dirty="0">
              <a:solidFill>
                <a:srgbClr val="FF0000"/>
              </a:solidFill>
              <a:latin typeface="Algerian" pitchFamily="8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Trumpet Three</a:t>
            </a:r>
            <a:endParaRPr lang="en-US" u="sng"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Revelation 8:10,11 “And the third angel sounded, and </a:t>
            </a:r>
            <a:r>
              <a:rPr lang="en-US" u="sng" dirty="0" smtClean="0">
                <a:solidFill>
                  <a:srgbClr val="FF0000"/>
                </a:solidFill>
                <a:latin typeface="Arial Black" pitchFamily="34" charset="0"/>
              </a:rPr>
              <a:t>there fell a great star from heaven</a:t>
            </a:r>
            <a:r>
              <a:rPr lang="en-US" dirty="0" smtClean="0">
                <a:solidFill>
                  <a:srgbClr val="FF0000"/>
                </a:solidFill>
                <a:latin typeface="Arial Black" pitchFamily="34" charset="0"/>
              </a:rPr>
              <a:t>, </a:t>
            </a:r>
            <a:r>
              <a:rPr lang="en-US" u="sng" dirty="0" smtClean="0">
                <a:solidFill>
                  <a:srgbClr val="FF0000"/>
                </a:solidFill>
                <a:latin typeface="Arial Black" pitchFamily="34" charset="0"/>
              </a:rPr>
              <a:t>burning as it were a lamp,</a:t>
            </a:r>
            <a:r>
              <a:rPr lang="en-US" dirty="0" smtClean="0"/>
              <a:t> and it fell upon the third part of the rivers, and upon the fountains of waters;  And the name of the star is called Wormwood: </a:t>
            </a:r>
            <a:r>
              <a:rPr lang="en-US" u="sng" dirty="0" smtClean="0">
                <a:solidFill>
                  <a:srgbClr val="FF0000"/>
                </a:solidFill>
                <a:latin typeface="Algerian" pitchFamily="82" charset="0"/>
              </a:rPr>
              <a:t>and the third part of the waters became wormwood; and many men died of the waters, because they were made bitter.”</a:t>
            </a:r>
            <a:endParaRPr lang="en-US" u="sng" dirty="0">
              <a:solidFill>
                <a:srgbClr val="FF0000"/>
              </a:solidFill>
              <a:latin typeface="Algerian" pitchFamily="82"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rgbClr val="00B050"/>
                </a:solidFill>
                <a:latin typeface="Arial Black" pitchFamily="34" charset="0"/>
              </a:rPr>
              <a:t>Meaning of Third Trumpet</a:t>
            </a:r>
            <a:endParaRPr lang="en-US" u="sng" dirty="0">
              <a:solidFill>
                <a:srgbClr val="00B050"/>
              </a:solidFill>
              <a:latin typeface="Arial Black" pitchFamily="34" charset="0"/>
            </a:endParaRPr>
          </a:p>
        </p:txBody>
      </p:sp>
      <p:sp>
        <p:nvSpPr>
          <p:cNvPr id="3" name="Content Placeholder 2"/>
          <p:cNvSpPr>
            <a:spLocks noGrp="1"/>
          </p:cNvSpPr>
          <p:nvPr>
            <p:ph idx="1"/>
          </p:nvPr>
        </p:nvSpPr>
        <p:spPr/>
        <p:txBody>
          <a:bodyPr>
            <a:normAutofit lnSpcReduction="10000"/>
          </a:bodyPr>
          <a:lstStyle/>
          <a:p>
            <a:r>
              <a:rPr lang="en-US" dirty="0" smtClean="0"/>
              <a:t>The star represents an angel, giving a message. (Rev. 1:20 “The seven stars are the angels of the seven churches.”) The angel is fallen.  </a:t>
            </a:r>
          </a:p>
          <a:p>
            <a:r>
              <a:rPr lang="en-US" dirty="0" smtClean="0"/>
              <a:t>He carries a lamp. (This is the Bible.  Ps. 119:105 “Thy word is a lamp unto my feet, and a light unto my path.”)</a:t>
            </a:r>
          </a:p>
          <a:p>
            <a:r>
              <a:rPr lang="en-US" dirty="0" smtClean="0"/>
              <a:t>The mixture of truth and error produces bitterness or Wormwood.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C00000"/>
                </a:solidFill>
                <a:latin typeface="Algerian" pitchFamily="82" charset="0"/>
              </a:rPr>
              <a:t>Application of Trumpet Three</a:t>
            </a:r>
            <a:endParaRPr lang="en-US" u="sng" dirty="0">
              <a:solidFill>
                <a:srgbClr val="C00000"/>
              </a:solidFill>
              <a:latin typeface="Algerian" pitchFamily="82" charset="0"/>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B050"/>
                </a:solidFill>
                <a:latin typeface="Algerian" pitchFamily="82" charset="0"/>
              </a:rPr>
              <a:t>When the early church gradually apostatized and began compromising with error, false teaching was the result.  This led to judgments on pagan Christianity for this gross  apostasy.</a:t>
            </a:r>
          </a:p>
          <a:p>
            <a:r>
              <a:rPr lang="en-US" dirty="0" smtClean="0">
                <a:solidFill>
                  <a:srgbClr val="00B050"/>
                </a:solidFill>
                <a:latin typeface="Algerian" pitchFamily="82" charset="0"/>
              </a:rPr>
              <a:t>Apostate Protestantism has done the same thing and she will yet suffer Divine retribution for this wickedness.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B050"/>
                </a:solidFill>
                <a:latin typeface="Arial Black" pitchFamily="34" charset="0"/>
              </a:rPr>
              <a:t>The Fourth Trumpet</a:t>
            </a:r>
            <a:endParaRPr lang="en-US" u="sng" dirty="0">
              <a:solidFill>
                <a:srgbClr val="00B050"/>
              </a:solidFill>
              <a:latin typeface="Arial Black" pitchFamily="34" charset="0"/>
            </a:endParaRPr>
          </a:p>
        </p:txBody>
      </p:sp>
      <p:sp>
        <p:nvSpPr>
          <p:cNvPr id="3" name="Content Placeholder 2"/>
          <p:cNvSpPr>
            <a:spLocks noGrp="1"/>
          </p:cNvSpPr>
          <p:nvPr>
            <p:ph idx="1"/>
          </p:nvPr>
        </p:nvSpPr>
        <p:spPr/>
        <p:txBody>
          <a:bodyPr/>
          <a:lstStyle/>
          <a:p>
            <a:r>
              <a:rPr lang="en-US" dirty="0" smtClean="0"/>
              <a:t>Revelation 8:12“And the fourth angel sounded, and the third part of the sun was smitten, and the third part of the moon, and the third part of the stars; so as the third part of them was darkened, and the day shone not for a third part of it, and the night likewise.” </a:t>
            </a:r>
            <a:r>
              <a:rPr lang="en-US" u="sng" dirty="0" smtClean="0">
                <a:solidFill>
                  <a:srgbClr val="FF0000"/>
                </a:solidFill>
                <a:latin typeface="Algerian" pitchFamily="82" charset="0"/>
              </a:rPr>
              <a:t>Following  paganism came the papacy which filled the earth with moral/spiritual darkness.</a:t>
            </a:r>
            <a:endParaRPr lang="en-US" u="sng" dirty="0">
              <a:solidFill>
                <a:srgbClr val="FF0000"/>
              </a:solidFill>
              <a:latin typeface="Algerian" pitchFamily="8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0000"/>
                </a:solidFill>
                <a:latin typeface="Arial Black" pitchFamily="34" charset="0"/>
              </a:rPr>
              <a:t>Application of Trumpet Four</a:t>
            </a:r>
            <a:endParaRPr lang="en-US" u="sng" dirty="0">
              <a:solidFill>
                <a:srgbClr val="FF0000"/>
              </a:solidFill>
              <a:latin typeface="Arial Black" pitchFamily="34" charset="0"/>
            </a:endParaRPr>
          </a:p>
        </p:txBody>
      </p:sp>
      <p:sp>
        <p:nvSpPr>
          <p:cNvPr id="3" name="Content Placeholder 2"/>
          <p:cNvSpPr>
            <a:spLocks noGrp="1"/>
          </p:cNvSpPr>
          <p:nvPr>
            <p:ph idx="1"/>
          </p:nvPr>
        </p:nvSpPr>
        <p:spPr/>
        <p:txBody>
          <a:bodyPr>
            <a:normAutofit lnSpcReduction="10000"/>
          </a:bodyPr>
          <a:lstStyle/>
          <a:p>
            <a:r>
              <a:rPr lang="en-US" dirty="0" smtClean="0"/>
              <a:t>Darkness ensues under the fourth trumpet.  All light giving forces are out.</a:t>
            </a:r>
          </a:p>
          <a:p>
            <a:r>
              <a:rPr lang="en-US" u="sng" dirty="0" smtClean="0">
                <a:solidFill>
                  <a:srgbClr val="00B0F0"/>
                </a:solidFill>
                <a:latin typeface="Algerian" pitchFamily="82" charset="0"/>
              </a:rPr>
              <a:t>This represents judgments that fell on the papacy for her wickedness.  This will ultimately culminate in the judgments on the papacy in the future when Babylon the Great comes into remembrance before God</a:t>
            </a:r>
            <a:endParaRPr lang="en-US" u="sng" dirty="0">
              <a:solidFill>
                <a:srgbClr val="00B0F0"/>
              </a:solidFill>
              <a:latin typeface="Algerian" pitchFamily="82"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latin typeface="Algerian" pitchFamily="82" charset="0"/>
                <a:cs typeface="Aharoni" pitchFamily="2" charset="-79"/>
              </a:rPr>
              <a:t>Trumpets 5 and 6</a:t>
            </a:r>
            <a:endParaRPr lang="en-US" u="sng" dirty="0">
              <a:solidFill>
                <a:srgbClr val="FF0000"/>
              </a:solidFill>
              <a:latin typeface="Algerian" pitchFamily="82" charset="0"/>
              <a:cs typeface="Aharoni" pitchFamily="2" charset="-79"/>
            </a:endParaRPr>
          </a:p>
        </p:txBody>
      </p:sp>
      <p:sp>
        <p:nvSpPr>
          <p:cNvPr id="3" name="Content Placeholder 2"/>
          <p:cNvSpPr>
            <a:spLocks noGrp="1"/>
          </p:cNvSpPr>
          <p:nvPr>
            <p:ph idx="1"/>
          </p:nvPr>
        </p:nvSpPr>
        <p:spPr/>
        <p:txBody>
          <a:bodyPr>
            <a:normAutofit fontScale="55000" lnSpcReduction="20000"/>
          </a:bodyPr>
          <a:lstStyle/>
          <a:p>
            <a:r>
              <a:rPr lang="en-US" dirty="0" smtClean="0">
                <a:solidFill>
                  <a:srgbClr val="00B0F0"/>
                </a:solidFill>
                <a:latin typeface="Aharoni" pitchFamily="2" charset="-79"/>
                <a:cs typeface="Aharoni" pitchFamily="2" charset="-79"/>
              </a:rPr>
              <a:t>In the year 1840 another remarkable fulfillment of prophecy excited widespread interest. Two years before, Josiah Litch, one of the leading ministers preaching the second advent, published an exposition of Revelation 9, predicting the fall of the Ottoman Empire. According to his calculations, this power was to be overthrown "in A.D. 1840, sometime in the month of August;" and only a few days previous to its accomplishment he wrote</a:t>
            </a:r>
            <a:r>
              <a:rPr lang="en-US" u="sng" dirty="0" smtClean="0">
                <a:solidFill>
                  <a:srgbClr val="FF0000"/>
                </a:solidFill>
                <a:latin typeface="Aharoni" pitchFamily="2" charset="-79"/>
                <a:cs typeface="Aharoni" pitchFamily="2" charset="-79"/>
              </a:rPr>
              <a:t>: "Allowing the first period, 150 years, to have been exactly fulfilled before </a:t>
            </a:r>
            <a:r>
              <a:rPr lang="en-US" u="sng" dirty="0" err="1" smtClean="0">
                <a:solidFill>
                  <a:srgbClr val="FF0000"/>
                </a:solidFill>
                <a:latin typeface="Aharoni" pitchFamily="2" charset="-79"/>
                <a:cs typeface="Aharoni" pitchFamily="2" charset="-79"/>
              </a:rPr>
              <a:t>Deacozes</a:t>
            </a:r>
            <a:r>
              <a:rPr lang="en-US" u="sng" dirty="0" smtClean="0">
                <a:solidFill>
                  <a:srgbClr val="FF0000"/>
                </a:solidFill>
                <a:latin typeface="Aharoni" pitchFamily="2" charset="-79"/>
                <a:cs typeface="Aharoni" pitchFamily="2" charset="-79"/>
              </a:rPr>
              <a:t> ascended the throne by permission of the Turks, and that the 391 years, fifteen days, commenced at the close of the first period, it will end on the 11th of August, 1840, when the Ottoman power </a:t>
            </a:r>
          </a:p>
          <a:p>
            <a:r>
              <a:rPr lang="en-US" u="sng" dirty="0" smtClean="0">
                <a:solidFill>
                  <a:srgbClr val="FF0000"/>
                </a:solidFill>
                <a:latin typeface="Aharoni" pitchFamily="2" charset="-79"/>
                <a:cs typeface="Aharoni" pitchFamily="2" charset="-79"/>
              </a:rPr>
              <a:t>335</a:t>
            </a:r>
          </a:p>
          <a:p>
            <a:r>
              <a:rPr lang="en-US" u="sng" dirty="0" smtClean="0">
                <a:solidFill>
                  <a:srgbClr val="FF0000"/>
                </a:solidFill>
                <a:latin typeface="Aharoni" pitchFamily="2" charset="-79"/>
                <a:cs typeface="Aharoni" pitchFamily="2" charset="-79"/>
              </a:rPr>
              <a:t>in Constantinople may be expected to be broken. And this, I believe, will be found to be the case."</a:t>
            </a:r>
            <a:r>
              <a:rPr lang="en-US" dirty="0" smtClean="0">
                <a:solidFill>
                  <a:srgbClr val="00B0F0"/>
                </a:solidFill>
                <a:latin typeface="Aharoni" pitchFamily="2" charset="-79"/>
                <a:cs typeface="Aharoni" pitchFamily="2" charset="-79"/>
              </a:rPr>
              <a:t>--Josiah Litch, in Signs of the Times, and Expositor of Prophecy, Aug. 1, 1840. </a:t>
            </a:r>
          </a:p>
          <a:p>
            <a:r>
              <a:rPr lang="en-US" dirty="0" smtClean="0">
                <a:solidFill>
                  <a:srgbClr val="00B0F0"/>
                </a:solidFill>
                <a:latin typeface="Aharoni" pitchFamily="2" charset="-79"/>
                <a:cs typeface="Aharoni" pitchFamily="2" charset="-79"/>
              </a:rPr>
              <a:t>At the very time specified, Turkey, through her ambassadors, accepted the protection of the allied powers of Europe, and thus placed herself under the control of Christian nations. </a:t>
            </a:r>
            <a:r>
              <a:rPr lang="en-US" u="sng" dirty="0" smtClean="0">
                <a:solidFill>
                  <a:srgbClr val="FF0000"/>
                </a:solidFill>
                <a:latin typeface="Aharoni" pitchFamily="2" charset="-79"/>
                <a:cs typeface="Aharoni" pitchFamily="2" charset="-79"/>
              </a:rPr>
              <a:t>The event exactly fulfilled the prediction. (See Appendix.)</a:t>
            </a:r>
          </a:p>
          <a:p>
            <a:endParaRPr lang="en-US" u="sng" dirty="0">
              <a:solidFill>
                <a:srgbClr val="FF0000"/>
              </a:solidFill>
              <a:latin typeface="Aharoni" pitchFamily="2" charset="-79"/>
              <a:cs typeface="Aharoni" pitchFamily="2" charset="-79"/>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Josiah Litch Comments</a:t>
            </a:r>
            <a:endParaRPr lang="en-US" u="sng" dirty="0"/>
          </a:p>
        </p:txBody>
      </p:sp>
      <p:sp>
        <p:nvSpPr>
          <p:cNvPr id="3" name="Content Placeholder 2"/>
          <p:cNvSpPr>
            <a:spLocks noGrp="1"/>
          </p:cNvSpPr>
          <p:nvPr>
            <p:ph idx="1"/>
          </p:nvPr>
        </p:nvSpPr>
        <p:spPr/>
        <p:txBody>
          <a:bodyPr>
            <a:normAutofit fontScale="55000" lnSpcReduction="20000"/>
          </a:bodyPr>
          <a:lstStyle/>
          <a:p>
            <a:r>
              <a:rPr lang="en-US" dirty="0" smtClean="0">
                <a:solidFill>
                  <a:srgbClr val="0070C0"/>
                </a:solidFill>
                <a:latin typeface="Aharoni" pitchFamily="2" charset="-79"/>
                <a:cs typeface="Aharoni" pitchFamily="2" charset="-79"/>
              </a:rPr>
              <a:t> </a:t>
            </a:r>
            <a:r>
              <a:rPr lang="en-US" u="sng" dirty="0" smtClean="0">
                <a:solidFill>
                  <a:srgbClr val="FF0000"/>
                </a:solidFill>
                <a:latin typeface="Aharoni" pitchFamily="2" charset="-79"/>
                <a:cs typeface="Aharoni" pitchFamily="2" charset="-79"/>
              </a:rPr>
              <a:t>Appendix to the Great Controversy </a:t>
            </a:r>
            <a:r>
              <a:rPr lang="en-US" dirty="0" smtClean="0">
                <a:solidFill>
                  <a:srgbClr val="0070C0"/>
                </a:solidFill>
                <a:latin typeface="Aharoni" pitchFamily="2" charset="-79"/>
                <a:cs typeface="Aharoni" pitchFamily="2" charset="-79"/>
              </a:rPr>
              <a:t>FALL OF THE OTTOMAN EMPIRE.--THE IMPACT OF MOSLEM TURKEY UPON EUROPE AFTER THE FALL OF CONSTANTINOPLE IN 1453 WAS AS SEVERE AS HAD BEEN THE CATASTROPHIC CONQUESTS OF THE MOSLEM SARACENS, DURING THE CENTURY AND A HALF AFTER THE DEATH OF MOHAMMED, UPON THE EASTERN ROMAN EMPIRE. THROUGHOUT THE REFORMATION ERA, TURKEY WAS A CONTINUAL THREAT AT THE EASTERN GATES OF EUROPEAN CHRISTENDOM; THE WRITINGS OF THE REFORMERS ARE FULL OF CONDEMNATION OF THE OTTOMAN POWER. CHRISTIAN WRITERS SINCE HAVE BEEN CONCERNED WITH THE ROLE OF TURKEY IN FUTURE WORLD EVENTS, AND COMMENTATORS ON PROPHECY HAVE SEEN TURKISH POWER AND ITS DECLINE FORECAST IN SCRIPTURE. </a:t>
            </a:r>
          </a:p>
          <a:p>
            <a:r>
              <a:rPr lang="en-US" dirty="0" smtClean="0">
                <a:solidFill>
                  <a:srgbClr val="0070C0"/>
                </a:solidFill>
                <a:latin typeface="Aharoni" pitchFamily="2" charset="-79"/>
                <a:cs typeface="Aharoni" pitchFamily="2" charset="-79"/>
              </a:rPr>
              <a:t>FOR THE LATTER CHAPTER, UNDER THE "HOUR, DAY, MONTH, YEAR" PROPHECY, AS PART OF THE SIXTH TRUMPET, JOSIAH LITCH WORKED OUT AN APPLICATION OF THE TIME PROPHECY, TERMINATING TURKISH INDEPENDENCE IN AUGUST, 1840. LITCH'S VIEW CAN BE FOUND IN FULL IN HIS THE PROBABILITY OF THE SECOND COMING OF CHRIST ABOUT A.D. 1843 (PUBLISHED IN JUNE, 1838)</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Algerian" pitchFamily="82" charset="0"/>
              </a:rPr>
              <a:t>The Trumpet- very significant in Israel</a:t>
            </a:r>
            <a:endParaRPr lang="en-US" dirty="0">
              <a:solidFill>
                <a:srgbClr val="0070C0"/>
              </a:solidFill>
              <a:latin typeface="Algerian" pitchFamily="82"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533400" y="1447800"/>
            <a:ext cx="8153399"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7030A0"/>
                </a:solidFill>
              </a:rPr>
              <a:t>Notes on the 5</a:t>
            </a:r>
            <a:r>
              <a:rPr lang="en-US" u="sng" baseline="30000" dirty="0" smtClean="0">
                <a:solidFill>
                  <a:srgbClr val="7030A0"/>
                </a:solidFill>
              </a:rPr>
              <a:t>th</a:t>
            </a:r>
            <a:r>
              <a:rPr lang="en-US" u="sng" dirty="0" smtClean="0">
                <a:solidFill>
                  <a:srgbClr val="7030A0"/>
                </a:solidFill>
              </a:rPr>
              <a:t> and 6</a:t>
            </a:r>
            <a:r>
              <a:rPr lang="en-US" u="sng" baseline="30000" dirty="0" smtClean="0">
                <a:solidFill>
                  <a:srgbClr val="7030A0"/>
                </a:solidFill>
              </a:rPr>
              <a:t>th</a:t>
            </a:r>
            <a:r>
              <a:rPr lang="en-US" u="sng" dirty="0" smtClean="0">
                <a:solidFill>
                  <a:srgbClr val="7030A0"/>
                </a:solidFill>
              </a:rPr>
              <a:t> Trumpet</a:t>
            </a:r>
            <a:endParaRPr lang="en-US" u="sng"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correct view of these trumpets is based on the two time periods; one is found in the fifth trumpet of 150 years and the other is in the sixth trumpet of 391 years and 15 days. Notice Revelation 9:5,10 “And to them it was given that they should not kill them</a:t>
            </a:r>
            <a:r>
              <a:rPr lang="en-US" u="sng" dirty="0" smtClean="0">
                <a:solidFill>
                  <a:srgbClr val="FF0000"/>
                </a:solidFill>
                <a:latin typeface="Algerian" pitchFamily="82" charset="0"/>
              </a:rPr>
              <a:t>, but that they should be tormented five months:</a:t>
            </a:r>
            <a:r>
              <a:rPr lang="en-US" dirty="0" smtClean="0"/>
              <a:t> and their torment was as the torment of a scorpion, when he striketh a man…And they had tails like unto scorpions, and there were stings in their tails: </a:t>
            </a:r>
            <a:r>
              <a:rPr lang="en-US" u="sng" dirty="0" smtClean="0">
                <a:solidFill>
                  <a:srgbClr val="FF0000"/>
                </a:solidFill>
                <a:latin typeface="Algerian" pitchFamily="82" charset="0"/>
              </a:rPr>
              <a:t>and their power was to hurt men five months.”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lgerian" pitchFamily="82" charset="0"/>
              </a:rPr>
              <a:t>391 years, 15 days</a:t>
            </a:r>
            <a:endParaRPr lang="en-US" dirty="0">
              <a:solidFill>
                <a:srgbClr val="FF0000"/>
              </a:solidFill>
              <a:latin typeface="Algerian" pitchFamily="82" charset="0"/>
            </a:endParaRPr>
          </a:p>
        </p:txBody>
      </p:sp>
      <p:sp>
        <p:nvSpPr>
          <p:cNvPr id="3" name="Content Placeholder 2"/>
          <p:cNvSpPr>
            <a:spLocks noGrp="1"/>
          </p:cNvSpPr>
          <p:nvPr>
            <p:ph idx="1"/>
          </p:nvPr>
        </p:nvSpPr>
        <p:spPr/>
        <p:txBody>
          <a:bodyPr>
            <a:normAutofit fontScale="92500"/>
          </a:bodyPr>
          <a:lstStyle/>
          <a:p>
            <a:pPr>
              <a:buNone/>
            </a:pPr>
            <a:r>
              <a:rPr lang="en-US" dirty="0" smtClean="0"/>
              <a:t>Revelation 9:15 “And the four angels were loosed, </a:t>
            </a:r>
            <a:r>
              <a:rPr lang="en-US" u="sng" dirty="0" smtClean="0">
                <a:solidFill>
                  <a:srgbClr val="FF0000"/>
                </a:solidFill>
                <a:latin typeface="Algerian" pitchFamily="82" charset="0"/>
              </a:rPr>
              <a:t>which were prepared for an hour, and a day, and a month, and a year, for to slay the third part of men.”          </a:t>
            </a:r>
            <a:endParaRPr lang="en-US" dirty="0" smtClean="0">
              <a:solidFill>
                <a:srgbClr val="FF0000"/>
              </a:solidFill>
              <a:latin typeface="Algerian" pitchFamily="82" charset="0"/>
            </a:endParaRPr>
          </a:p>
          <a:p>
            <a:pPr>
              <a:buNone/>
            </a:pPr>
            <a:r>
              <a:rPr lang="en-US" dirty="0" smtClean="0">
                <a:latin typeface="Aharoni" pitchFamily="2" charset="-79"/>
                <a:cs typeface="Aharoni" pitchFamily="2" charset="-79"/>
              </a:rPr>
              <a:t>Taking the two time periods, which ended August 11,1840, and subtracting them from that date, you would end up at July 27,1299.  Did anything significant happen at that time?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latin typeface="Aharoni" pitchFamily="2" charset="-79"/>
                <a:cs typeface="Aharoni" pitchFamily="2" charset="-79"/>
              </a:rPr>
              <a:t>Yes, it did!</a:t>
            </a:r>
            <a:endParaRPr lang="en-US" u="sng" dirty="0">
              <a:solidFill>
                <a:srgbClr val="FF0000"/>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20000"/>
          </a:bodyPr>
          <a:lstStyle/>
          <a:p>
            <a:r>
              <a:rPr lang="en-US" dirty="0" smtClean="0"/>
              <a:t>“The fifth trumpet presents the rise of Mohammedanism with its cloud of errors, but especially the period of ‘five months’, or 150 years from the time they ‘had a king over them.’ July 27,1299, Othman, the founder of the Ottoman Empire, invaded the territory of Nicomedia.  From that time the Ottomans harassed and ‘tormented’ the eastern empire of Rome till July 27,1449, the one hundred and fifty years of the sounding of the fifth trumpet.” Loughborough, </a:t>
            </a:r>
            <a:r>
              <a:rPr lang="en-US" u="sng" dirty="0" smtClean="0"/>
              <a:t>The Great Second Advent Movement </a:t>
            </a:r>
            <a:r>
              <a:rPr lang="en-US" dirty="0" smtClean="0"/>
              <a:t>, page 128</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70C0"/>
                </a:solidFill>
                <a:latin typeface="Algerian" pitchFamily="82" charset="0"/>
              </a:rPr>
              <a:t>Application of the 5</a:t>
            </a:r>
            <a:r>
              <a:rPr lang="en-US" u="sng" baseline="30000" dirty="0" smtClean="0">
                <a:solidFill>
                  <a:srgbClr val="0070C0"/>
                </a:solidFill>
                <a:latin typeface="Algerian" pitchFamily="82" charset="0"/>
              </a:rPr>
              <a:t>th</a:t>
            </a:r>
            <a:r>
              <a:rPr lang="en-US" u="sng" dirty="0" smtClean="0">
                <a:solidFill>
                  <a:srgbClr val="0070C0"/>
                </a:solidFill>
                <a:latin typeface="Algerian" pitchFamily="82" charset="0"/>
              </a:rPr>
              <a:t> and 6</a:t>
            </a:r>
            <a:r>
              <a:rPr lang="en-US" u="sng" baseline="30000" dirty="0" smtClean="0">
                <a:solidFill>
                  <a:srgbClr val="0070C0"/>
                </a:solidFill>
                <a:latin typeface="Algerian" pitchFamily="82" charset="0"/>
              </a:rPr>
              <a:t>th</a:t>
            </a:r>
            <a:r>
              <a:rPr lang="en-US" u="sng" dirty="0" smtClean="0">
                <a:solidFill>
                  <a:srgbClr val="0070C0"/>
                </a:solidFill>
                <a:latin typeface="Algerian" pitchFamily="82" charset="0"/>
              </a:rPr>
              <a:t> trumpets</a:t>
            </a:r>
            <a:endParaRPr lang="en-US" u="sng" dirty="0">
              <a:solidFill>
                <a:srgbClr val="0070C0"/>
              </a:solidFill>
              <a:latin typeface="Algerian" pitchFamily="82" charset="0"/>
            </a:endParaRPr>
          </a:p>
        </p:txBody>
      </p:sp>
      <p:sp>
        <p:nvSpPr>
          <p:cNvPr id="3" name="Content Placeholder 2"/>
          <p:cNvSpPr>
            <a:spLocks noGrp="1"/>
          </p:cNvSpPr>
          <p:nvPr>
            <p:ph idx="1"/>
          </p:nvPr>
        </p:nvSpPr>
        <p:spPr/>
        <p:txBody>
          <a:bodyPr>
            <a:normAutofit fontScale="92500"/>
          </a:bodyPr>
          <a:lstStyle/>
          <a:p>
            <a:r>
              <a:rPr lang="en-US" dirty="0" smtClean="0"/>
              <a:t>God used the Islamic peoples to be a scourge to the Roman Empire and the papacy for centuries.  However, they gradually fell apart and suffered judgments from Heaven by 1840.</a:t>
            </a:r>
          </a:p>
          <a:p>
            <a:r>
              <a:rPr lang="en-US" dirty="0" smtClean="0"/>
              <a:t>One day soon, the Islamic hordes will receive a final judgment from Heaven for their apostasy.  While the time periods had application in history, they have no application for the future.  There is no time prophecy for God’s people after 1844!</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latin typeface="Algerian" pitchFamily="82" charset="0"/>
              </a:rPr>
              <a:t>The 7</a:t>
            </a:r>
            <a:r>
              <a:rPr lang="en-US" u="sng" baseline="30000" dirty="0" smtClean="0">
                <a:solidFill>
                  <a:srgbClr val="0070C0"/>
                </a:solidFill>
                <a:latin typeface="Algerian" pitchFamily="82" charset="0"/>
              </a:rPr>
              <a:t>th</a:t>
            </a:r>
            <a:r>
              <a:rPr lang="en-US" u="sng" dirty="0" smtClean="0">
                <a:solidFill>
                  <a:srgbClr val="0070C0"/>
                </a:solidFill>
                <a:latin typeface="Algerian" pitchFamily="82" charset="0"/>
              </a:rPr>
              <a:t> Trumpet</a:t>
            </a:r>
            <a:endParaRPr lang="en-US" u="sng" dirty="0">
              <a:solidFill>
                <a:srgbClr val="0070C0"/>
              </a:solidFill>
              <a:latin typeface="Algerian" pitchFamily="82" charset="0"/>
            </a:endParaRPr>
          </a:p>
        </p:txBody>
      </p:sp>
      <p:sp>
        <p:nvSpPr>
          <p:cNvPr id="3" name="Content Placeholder 2"/>
          <p:cNvSpPr>
            <a:spLocks noGrp="1"/>
          </p:cNvSpPr>
          <p:nvPr>
            <p:ph idx="1"/>
          </p:nvPr>
        </p:nvSpPr>
        <p:spPr/>
        <p:txBody>
          <a:bodyPr>
            <a:noAutofit/>
          </a:bodyPr>
          <a:lstStyle/>
          <a:p>
            <a:r>
              <a:rPr lang="en-US" sz="2000" dirty="0" smtClean="0"/>
              <a:t>Revelation 11:15-19 “And the seventh angel sounded; and there were great voices in heaven, saying, The kingdoms of this world are become the kingdoms of our Lord, and of his Christ; and he shall reign for ever and ever. And the four and twenty elders, which sat before God on their seats, fell upon their faces, and worshipped God,  Saying, We give thee thanks, O Lord God Almighty, which art, and wast, and art to come; because thou hast taken to thee thy great power, and hast reigned.  And the nations were angry, and thy wrath is come, </a:t>
            </a:r>
            <a:r>
              <a:rPr lang="en-US" sz="2000" u="sng" dirty="0" smtClean="0">
                <a:solidFill>
                  <a:srgbClr val="0070C0"/>
                </a:solidFill>
                <a:latin typeface="Algerian" pitchFamily="82" charset="0"/>
              </a:rPr>
              <a:t>and the time of the dead, that they should be judged, and that thou </a:t>
            </a:r>
            <a:r>
              <a:rPr lang="en-US" sz="2000" u="sng" dirty="0" err="1" smtClean="0">
                <a:solidFill>
                  <a:srgbClr val="0070C0"/>
                </a:solidFill>
                <a:latin typeface="Algerian" pitchFamily="82" charset="0"/>
              </a:rPr>
              <a:t>shouldest</a:t>
            </a:r>
            <a:r>
              <a:rPr lang="en-US" sz="2000" u="sng" dirty="0" smtClean="0">
                <a:solidFill>
                  <a:srgbClr val="0070C0"/>
                </a:solidFill>
                <a:latin typeface="Algerian" pitchFamily="82" charset="0"/>
              </a:rPr>
              <a:t> give reward unto thy servants the prophets, and to the saints, and them that fear thy name, small and great; and </a:t>
            </a:r>
            <a:r>
              <a:rPr lang="en-US" sz="2000" u="sng" dirty="0" err="1" smtClean="0">
                <a:solidFill>
                  <a:srgbClr val="0070C0"/>
                </a:solidFill>
                <a:latin typeface="Algerian" pitchFamily="82" charset="0"/>
              </a:rPr>
              <a:t>shouldest</a:t>
            </a:r>
            <a:r>
              <a:rPr lang="en-US" sz="2000" u="sng" dirty="0" smtClean="0">
                <a:solidFill>
                  <a:srgbClr val="0070C0"/>
                </a:solidFill>
                <a:latin typeface="Algerian" pitchFamily="82" charset="0"/>
              </a:rPr>
              <a:t> destroy them which destroy the earth. </a:t>
            </a:r>
            <a:r>
              <a:rPr lang="en-US" sz="2000" dirty="0" smtClean="0">
                <a:solidFill>
                  <a:srgbClr val="0070C0"/>
                </a:solidFill>
                <a:latin typeface="Algerian" pitchFamily="82" charset="0"/>
              </a:rPr>
              <a:t/>
            </a:r>
            <a:br>
              <a:rPr lang="en-US" sz="2000" dirty="0" smtClean="0">
                <a:solidFill>
                  <a:srgbClr val="0070C0"/>
                </a:solidFill>
                <a:latin typeface="Algerian" pitchFamily="82" charset="0"/>
              </a:rPr>
            </a:br>
            <a:r>
              <a:rPr lang="en-US" sz="2000" dirty="0" smtClean="0">
                <a:solidFill>
                  <a:srgbClr val="0070C0"/>
                </a:solidFill>
                <a:latin typeface="Algerian" pitchFamily="82" charset="0"/>
              </a:rPr>
              <a:t> </a:t>
            </a:r>
            <a:r>
              <a:rPr lang="en-US" sz="2000" u="sng" dirty="0" smtClean="0">
                <a:solidFill>
                  <a:srgbClr val="0070C0"/>
                </a:solidFill>
                <a:latin typeface="Algerian" pitchFamily="82" charset="0"/>
              </a:rPr>
              <a:t>And the temple of God was opened in heaven, and there was seen in his temple the ark of his testament:</a:t>
            </a:r>
            <a:r>
              <a:rPr lang="en-US" sz="2000" dirty="0" smtClean="0"/>
              <a:t> and there were lightnings, and voices, and thunderings, and an earthquake, and great hail.”</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0000"/>
                </a:solidFill>
                <a:latin typeface="Algerian" pitchFamily="82" charset="0"/>
              </a:rPr>
              <a:t>The Sanctuary and the ark in Heaven</a:t>
            </a:r>
            <a:endParaRPr lang="en-US" u="sng" dirty="0">
              <a:solidFill>
                <a:srgbClr val="FF0000"/>
              </a:solidFill>
              <a:latin typeface="Algerian" pitchFamily="82" charset="0"/>
            </a:endParaRPr>
          </a:p>
        </p:txBody>
      </p:sp>
      <p:sp>
        <p:nvSpPr>
          <p:cNvPr id="3" name="Content Placeholder 2"/>
          <p:cNvSpPr>
            <a:spLocks noGrp="1"/>
          </p:cNvSpPr>
          <p:nvPr>
            <p:ph idx="1"/>
          </p:nvPr>
        </p:nvSpPr>
        <p:spPr/>
        <p:txBody>
          <a:bodyPr>
            <a:noAutofit/>
          </a:bodyPr>
          <a:lstStyle/>
          <a:p>
            <a:r>
              <a:rPr lang="en-US" sz="2000" u="sng" dirty="0" smtClean="0"/>
              <a:t>“The temple of God was opened in heaven, and there was seen in His temple the ark of His testament." Revelation 11:19. The ark of God's testament is in the holy of holies, the second apartment of the sanctuary. In the ministration of the earthly tabernacle, which served "unto the example and shadow of heavenly things," this apartment was opened only upon the great Day of Atonement for the cleansing of the sanctuary. Therefore the announcement that the temple of God was opened in heaven and the ark of His testament was seen points to the opening of the most holy place of the heavenly sanctuary in 1844 </a:t>
            </a:r>
            <a:r>
              <a:rPr lang="en-US" sz="2000" dirty="0" smtClean="0"/>
              <a:t>as Christ entered there to perform the closing work of the atonement. Those who by faith followed their great High Priest as He entered upon His ministry in the most holy place, beheld the ark of His testament.” Great Controversy, page 433 </a:t>
            </a:r>
          </a:p>
          <a:p>
            <a:r>
              <a:rPr lang="en-US" sz="2000" u="sng" dirty="0" smtClean="0">
                <a:solidFill>
                  <a:srgbClr val="FF0000"/>
                </a:solidFill>
                <a:latin typeface="Algerian" pitchFamily="82" charset="0"/>
              </a:rPr>
              <a:t> The opening of the temple in heaven is a clear reference to 1844 and the beginning of the Investigative Judgment.  </a:t>
            </a:r>
            <a:endParaRPr lang="en-US" sz="2000" u="sng" dirty="0">
              <a:solidFill>
                <a:srgbClr val="FF0000"/>
              </a:solidFill>
              <a:latin typeface="Algerian" pitchFamily="82"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latin typeface="Algerian" pitchFamily="82" charset="0"/>
              </a:rPr>
              <a:t>How Fitting!!</a:t>
            </a:r>
            <a:endParaRPr lang="en-US" u="sng" dirty="0">
              <a:solidFill>
                <a:srgbClr val="FF0000"/>
              </a:solidFill>
              <a:latin typeface="Algerian" pitchFamily="82" charset="0"/>
            </a:endParaRPr>
          </a:p>
        </p:txBody>
      </p:sp>
      <p:sp>
        <p:nvSpPr>
          <p:cNvPr id="3" name="Content Placeholder 2"/>
          <p:cNvSpPr>
            <a:spLocks noGrp="1"/>
          </p:cNvSpPr>
          <p:nvPr>
            <p:ph idx="1"/>
          </p:nvPr>
        </p:nvSpPr>
        <p:spPr/>
        <p:txBody>
          <a:bodyPr>
            <a:normAutofit lnSpcReduction="10000"/>
          </a:bodyPr>
          <a:lstStyle/>
          <a:p>
            <a:r>
              <a:rPr lang="en-US" dirty="0" smtClean="0"/>
              <a:t>The seventh trumpet fits perfectly into our understanding of the trumpets being warnings and judgments.  The last trumpet brings us down to the final judgment of all mankind, commencing in 1844 and ending when Christ throws down the censer at the close of probation.  Judgments, though long deferred, still come.  God’s strange act, a fathomless patience exhausted, yet judgment will fall for the </a:t>
            </a:r>
            <a:r>
              <a:rPr lang="en-US" smtClean="0"/>
              <a:t>trumpets tell us so!!</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latin typeface="Bernard MT Condensed" pitchFamily="18" charset="0"/>
              </a:rPr>
              <a:t>The Feast of Trumpets</a:t>
            </a:r>
            <a:endParaRPr lang="en-US" dirty="0">
              <a:solidFill>
                <a:schemeClr val="accent6">
                  <a:lumMod val="75000"/>
                </a:schemeClr>
              </a:solidFill>
              <a:latin typeface="Bernard MT Condensed" pitchFamily="18" charset="0"/>
            </a:endParaRPr>
          </a:p>
        </p:txBody>
      </p:sp>
      <p:sp>
        <p:nvSpPr>
          <p:cNvPr id="3" name="Content Placeholder 2"/>
          <p:cNvSpPr>
            <a:spLocks noGrp="1"/>
          </p:cNvSpPr>
          <p:nvPr>
            <p:ph sz="half" idx="1"/>
          </p:nvPr>
        </p:nvSpPr>
        <p:spPr/>
        <p:txBody>
          <a:bodyPr>
            <a:normAutofit fontScale="85000" lnSpcReduction="20000"/>
          </a:bodyPr>
          <a:lstStyle/>
          <a:p>
            <a:r>
              <a:rPr lang="en-US" dirty="0" smtClean="0"/>
              <a:t>Leviticus 23:24-27 “…In the seventh day of the month, the first day of the month, shall ye have a sabbath, a memorial of blowing of  trumpets, an holy convocation…Also on the tenth day of the seventh month shall be a day of atonement……… ” </a:t>
            </a:r>
            <a:r>
              <a:rPr lang="en-US" dirty="0" smtClean="0">
                <a:solidFill>
                  <a:srgbClr val="FF0000"/>
                </a:solidFill>
                <a:latin typeface="Algerian" pitchFamily="82" charset="0"/>
              </a:rPr>
              <a:t>The feast of trumpets was a warning blast to prepare for the Judgment Day ,coming 10 days later.</a:t>
            </a:r>
            <a:endParaRPr lang="en-US" dirty="0">
              <a:solidFill>
                <a:srgbClr val="FF0000"/>
              </a:solidFill>
              <a:latin typeface="Algerian" pitchFamily="82" charset="0"/>
            </a:endParaRPr>
          </a:p>
        </p:txBody>
      </p:sp>
      <p:pic>
        <p:nvPicPr>
          <p:cNvPr id="2050" name="Picture 2"/>
          <p:cNvPicPr>
            <a:picLocks noGrp="1" noChangeAspect="1" noChangeArrowheads="1"/>
          </p:cNvPicPr>
          <p:nvPr>
            <p:ph sz="half" idx="2"/>
          </p:nvPr>
        </p:nvPicPr>
        <p:blipFill>
          <a:blip r:embed="rId2"/>
          <a:srcRect/>
          <a:stretch>
            <a:fillRect/>
          </a:stretch>
        </p:blipFill>
        <p:spPr bwMode="auto">
          <a:xfrm>
            <a:off x="4572001" y="1447800"/>
            <a:ext cx="4343400" cy="48006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latin typeface="Algerian" pitchFamily="82" charset="0"/>
              </a:rPr>
              <a:t>At Jericho</a:t>
            </a:r>
            <a:endParaRPr lang="en-US" u="sng" dirty="0">
              <a:solidFill>
                <a:schemeClr val="tx2"/>
              </a:solidFill>
              <a:latin typeface="Algerian" pitchFamily="82" charset="0"/>
            </a:endParaRPr>
          </a:p>
        </p:txBody>
      </p:sp>
      <p:sp>
        <p:nvSpPr>
          <p:cNvPr id="3" name="Content Placeholder 2"/>
          <p:cNvSpPr>
            <a:spLocks noGrp="1"/>
          </p:cNvSpPr>
          <p:nvPr>
            <p:ph sz="half" idx="1"/>
          </p:nvPr>
        </p:nvSpPr>
        <p:spPr/>
        <p:txBody>
          <a:bodyPr>
            <a:normAutofit fontScale="92500" lnSpcReduction="10000"/>
          </a:bodyPr>
          <a:lstStyle/>
          <a:p>
            <a:r>
              <a:rPr lang="en-US" dirty="0" smtClean="0"/>
              <a:t>Joshua 6:3-5 “…And seven priests shall bear before the ark seven trumpets of ram’s horns…and the priests shall blow with the trumpets…”</a:t>
            </a:r>
          </a:p>
          <a:p>
            <a:r>
              <a:rPr lang="en-US" dirty="0" smtClean="0">
                <a:solidFill>
                  <a:srgbClr val="FF0000"/>
                </a:solidFill>
                <a:latin typeface="Algerian" pitchFamily="82" charset="0"/>
              </a:rPr>
              <a:t>The trumpet blasts were a warning to the people of Jericho that judgment was about to fall.</a:t>
            </a:r>
            <a:endParaRPr lang="en-US" dirty="0">
              <a:solidFill>
                <a:srgbClr val="FF0000"/>
              </a:solidFill>
              <a:latin typeface="Algerian" pitchFamily="82" charset="0"/>
            </a:endParaRPr>
          </a:p>
        </p:txBody>
      </p:sp>
      <p:pic>
        <p:nvPicPr>
          <p:cNvPr id="3074" name="Picture 2"/>
          <p:cNvPicPr>
            <a:picLocks noGrp="1" noChangeAspect="1" noChangeArrowheads="1"/>
          </p:cNvPicPr>
          <p:nvPr>
            <p:ph sz="half" idx="2"/>
          </p:nvPr>
        </p:nvPicPr>
        <p:blipFill>
          <a:blip r:embed="rId2"/>
          <a:srcRect/>
          <a:stretch>
            <a:fillRect/>
          </a:stretch>
        </p:blipFill>
        <p:spPr bwMode="auto">
          <a:xfrm>
            <a:off x="4572000" y="1295400"/>
            <a:ext cx="4419599" cy="51054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Bernard MT Condensed" pitchFamily="18" charset="0"/>
              </a:rPr>
              <a:t>Gideon and the Midianites</a:t>
            </a:r>
            <a:endParaRPr lang="en-US" dirty="0">
              <a:solidFill>
                <a:srgbClr val="00B050"/>
              </a:solidFill>
              <a:latin typeface="Bernard MT Condensed" pitchFamily="18" charset="0"/>
            </a:endParaRPr>
          </a:p>
        </p:txBody>
      </p:sp>
      <p:sp>
        <p:nvSpPr>
          <p:cNvPr id="3" name="Content Placeholder 2"/>
          <p:cNvSpPr>
            <a:spLocks noGrp="1"/>
          </p:cNvSpPr>
          <p:nvPr>
            <p:ph sz="half" idx="1"/>
          </p:nvPr>
        </p:nvSpPr>
        <p:spPr/>
        <p:txBody>
          <a:bodyPr/>
          <a:lstStyle/>
          <a:p>
            <a:r>
              <a:rPr lang="en-US" dirty="0" smtClean="0"/>
              <a:t>Judges 7:16-21 “…and he put a trumpet into every man’s hand…And the three companies blew the trumpets…”</a:t>
            </a:r>
          </a:p>
          <a:p>
            <a:r>
              <a:rPr lang="en-US" dirty="0" smtClean="0">
                <a:solidFill>
                  <a:srgbClr val="FF0000"/>
                </a:solidFill>
                <a:latin typeface="Algerian" pitchFamily="82" charset="0"/>
              </a:rPr>
              <a:t>The blowing of the trumpets meant  warning/judgment to the soldiers of Midian</a:t>
            </a:r>
            <a:r>
              <a:rPr lang="en-US" dirty="0" smtClean="0"/>
              <a:t>.</a:t>
            </a:r>
            <a:endParaRPr lang="en-US" dirty="0"/>
          </a:p>
        </p:txBody>
      </p:sp>
      <p:pic>
        <p:nvPicPr>
          <p:cNvPr id="4098" name="Picture 2"/>
          <p:cNvPicPr>
            <a:picLocks noGrp="1" noChangeAspect="1" noChangeArrowheads="1"/>
          </p:cNvPicPr>
          <p:nvPr>
            <p:ph sz="half" idx="2"/>
          </p:nvPr>
        </p:nvPicPr>
        <p:blipFill>
          <a:blip r:embed="rId2"/>
          <a:srcRect/>
          <a:stretch>
            <a:fillRect/>
          </a:stretch>
        </p:blipFill>
        <p:spPr bwMode="auto">
          <a:xfrm>
            <a:off x="4676076" y="1600200"/>
            <a:ext cx="3982847" cy="452596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accent6">
                    <a:lumMod val="75000"/>
                  </a:schemeClr>
                </a:solidFill>
                <a:latin typeface="Algerian" pitchFamily="82" charset="0"/>
              </a:rPr>
              <a:t>The Watchman on the walls of Zion</a:t>
            </a:r>
            <a:endParaRPr lang="en-US" u="sng" dirty="0">
              <a:solidFill>
                <a:schemeClr val="accent6">
                  <a:lumMod val="75000"/>
                </a:schemeClr>
              </a:solidFill>
              <a:latin typeface="Algerian" pitchFamily="82" charset="0"/>
            </a:endParaRPr>
          </a:p>
        </p:txBody>
      </p:sp>
      <p:sp>
        <p:nvSpPr>
          <p:cNvPr id="3" name="Content Placeholder 2"/>
          <p:cNvSpPr>
            <a:spLocks noGrp="1"/>
          </p:cNvSpPr>
          <p:nvPr>
            <p:ph sz="half" idx="1"/>
          </p:nvPr>
        </p:nvSpPr>
        <p:spPr/>
        <p:txBody>
          <a:bodyPr>
            <a:normAutofit fontScale="92500" lnSpcReduction="20000"/>
          </a:bodyPr>
          <a:lstStyle/>
          <a:p>
            <a:r>
              <a:rPr lang="en-US" dirty="0" smtClean="0"/>
              <a:t>Ezekiel 33:1-7 “…If when he(the watchman) seeth the sword come upon the land, he blow the trumpet, and warn the people;  then whosoever heareth  the sound of the trumpet, and taketh not warning…”  </a:t>
            </a:r>
            <a:r>
              <a:rPr lang="en-US" dirty="0" smtClean="0">
                <a:solidFill>
                  <a:srgbClr val="FF0000"/>
                </a:solidFill>
                <a:latin typeface="Algerian" pitchFamily="82" charset="0"/>
              </a:rPr>
              <a:t>The trumpet was a warning blast that judgment/trouble was coming</a:t>
            </a:r>
            <a:endParaRPr lang="en-US" dirty="0">
              <a:solidFill>
                <a:srgbClr val="FF0000"/>
              </a:solidFill>
              <a:latin typeface="Algerian" pitchFamily="82" charset="0"/>
            </a:endParaRPr>
          </a:p>
        </p:txBody>
      </p:sp>
      <p:pic>
        <p:nvPicPr>
          <p:cNvPr id="5122" name="Picture 2"/>
          <p:cNvPicPr>
            <a:picLocks noGrp="1" noChangeAspect="1" noChangeArrowheads="1"/>
          </p:cNvPicPr>
          <p:nvPr>
            <p:ph sz="half" idx="2"/>
          </p:nvPr>
        </p:nvPicPr>
        <p:blipFill>
          <a:blip r:embed="rId2"/>
          <a:srcRect/>
          <a:stretch>
            <a:fillRect/>
          </a:stretch>
        </p:blipFill>
        <p:spPr bwMode="auto">
          <a:xfrm>
            <a:off x="4572000" y="1524000"/>
            <a:ext cx="4572000" cy="53340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0000"/>
                </a:solidFill>
                <a:latin typeface="Algerian" pitchFamily="82" charset="0"/>
              </a:rPr>
              <a:t>The Trumpet symbol is clear</a:t>
            </a:r>
            <a:endParaRPr lang="en-US" u="sng" dirty="0">
              <a:solidFill>
                <a:srgbClr val="FF0000"/>
              </a:solidFill>
              <a:latin typeface="Algerian" pitchFamily="82" charset="0"/>
            </a:endParaRPr>
          </a:p>
        </p:txBody>
      </p:sp>
      <p:sp>
        <p:nvSpPr>
          <p:cNvPr id="3" name="Content Placeholder 2"/>
          <p:cNvSpPr>
            <a:spLocks noGrp="1"/>
          </p:cNvSpPr>
          <p:nvPr>
            <p:ph idx="1"/>
          </p:nvPr>
        </p:nvSpPr>
        <p:spPr/>
        <p:txBody>
          <a:bodyPr>
            <a:normAutofit fontScale="92500" lnSpcReduction="10000"/>
          </a:bodyPr>
          <a:lstStyle/>
          <a:p>
            <a:r>
              <a:rPr lang="en-US" dirty="0" smtClean="0"/>
              <a:t>The trumpet represents warnings/judgments.  This fits perfectly with what follows in Revelation 8:3-5. “And another angel came…and there was given him much incense, that he should offer it with the prayers of the saints…And the angel took the censer, and filled it with fire of the altar, and cast it to the earth.”  </a:t>
            </a:r>
            <a:r>
              <a:rPr lang="en-US" dirty="0" smtClean="0">
                <a:solidFill>
                  <a:srgbClr val="FF0000"/>
                </a:solidFill>
                <a:latin typeface="Algerian" pitchFamily="82" charset="0"/>
              </a:rPr>
              <a:t> While the angel offers incense, there is mediation, but when he casts the censer to the earth, judgment has begun!</a:t>
            </a:r>
            <a:endParaRPr lang="en-US" dirty="0">
              <a:solidFill>
                <a:srgbClr val="FF0000"/>
              </a:solidFill>
              <a:latin typeface="Algerian" pitchFamily="8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latin typeface="Bernard MT Condensed" pitchFamily="18" charset="0"/>
              </a:rPr>
              <a:t>Ellen White and the Trumpets</a:t>
            </a:r>
            <a:endParaRPr lang="en-US" u="sng" dirty="0">
              <a:solidFill>
                <a:srgbClr val="0070C0"/>
              </a:solidFill>
              <a:latin typeface="Bernard MT Condensed" pitchFamily="18" charset="0"/>
            </a:endParaRPr>
          </a:p>
        </p:txBody>
      </p:sp>
      <p:sp>
        <p:nvSpPr>
          <p:cNvPr id="3" name="Content Placeholder 2"/>
          <p:cNvSpPr>
            <a:spLocks noGrp="1"/>
          </p:cNvSpPr>
          <p:nvPr>
            <p:ph sz="half" idx="1"/>
          </p:nvPr>
        </p:nvSpPr>
        <p:spPr/>
        <p:txBody>
          <a:bodyPr>
            <a:noAutofit/>
          </a:bodyPr>
          <a:lstStyle/>
          <a:p>
            <a:r>
              <a:rPr lang="en-US" sz="1200" dirty="0" smtClean="0">
                <a:solidFill>
                  <a:srgbClr val="002060"/>
                </a:solidFill>
                <a:latin typeface="Arial Rounded MT Bold" pitchFamily="34" charset="0"/>
                <a:cs typeface="Aharoni" pitchFamily="2" charset="-79"/>
              </a:rPr>
              <a:t>In the year 1840 another remarkable fulfillment of prophecy excited widespread interest. Two years before, Josiah Litch, one of the leading ministers preaching the second advent, </a:t>
            </a:r>
            <a:r>
              <a:rPr lang="en-US" sz="1200" u="sng" dirty="0" smtClean="0">
                <a:solidFill>
                  <a:srgbClr val="002060"/>
                </a:solidFill>
                <a:latin typeface="Arial Rounded MT Bold" pitchFamily="34" charset="0"/>
                <a:cs typeface="Aharoni" pitchFamily="2" charset="-79"/>
              </a:rPr>
              <a:t>published an exposition of Revelation 9, predicting the fall of the Ottoman Empire. </a:t>
            </a:r>
            <a:r>
              <a:rPr lang="en-US" sz="1200" dirty="0" smtClean="0">
                <a:solidFill>
                  <a:srgbClr val="002060"/>
                </a:solidFill>
                <a:latin typeface="Arial Rounded MT Bold" pitchFamily="34" charset="0"/>
                <a:cs typeface="Aharoni" pitchFamily="2" charset="-79"/>
              </a:rPr>
              <a:t>According to his calculations, this power was to be overthrown "in A.D. 1840, sometime in the month of August;" and only a few days previous to its accomplishment he wrote: "Allowing the first period, 150 years, to have been exactly fulfilled before Deacozes ascended the throne by permission of the Turks, and that the 391 years, fifteen days, commenced at the close of the first period, it will end on the 11th of August, 1840, when the Ottoman power </a:t>
            </a:r>
          </a:p>
          <a:p>
            <a:r>
              <a:rPr lang="en-US" sz="1200" dirty="0" smtClean="0">
                <a:solidFill>
                  <a:srgbClr val="002060"/>
                </a:solidFill>
                <a:latin typeface="Arial Rounded MT Bold" pitchFamily="34" charset="0"/>
                <a:cs typeface="Aharoni" pitchFamily="2" charset="-79"/>
              </a:rPr>
              <a:t>in Constantinople may be expected to be broken. And this, I believe, will be found to be the case."--Josiah Litch, in Signs of the Times, and Expositor of Prophecy, Aug. 1, 1840. </a:t>
            </a:r>
          </a:p>
          <a:p>
            <a:r>
              <a:rPr lang="en-US" sz="1200" dirty="0" smtClean="0">
                <a:solidFill>
                  <a:srgbClr val="002060"/>
                </a:solidFill>
                <a:latin typeface="Arial Rounded MT Bold" pitchFamily="34" charset="0"/>
                <a:cs typeface="Aharoni" pitchFamily="2" charset="-79"/>
              </a:rPr>
              <a:t>At the very time specified, Turkey, through her ambassadors, accepted the protection of the allied powers of Europe, and thus placed herself under the control of Christian nations. </a:t>
            </a:r>
            <a:r>
              <a:rPr lang="en-US" sz="1200" u="sng" dirty="0" smtClean="0">
                <a:solidFill>
                  <a:srgbClr val="002060"/>
                </a:solidFill>
                <a:latin typeface="Arial Rounded MT Bold" pitchFamily="34" charset="0"/>
                <a:cs typeface="Aharoni" pitchFamily="2" charset="-79"/>
              </a:rPr>
              <a:t>The event exactly fulfilled the prediction. </a:t>
            </a:r>
            <a:r>
              <a:rPr lang="en-US" sz="1200" dirty="0" smtClean="0">
                <a:solidFill>
                  <a:srgbClr val="002060"/>
                </a:solidFill>
                <a:latin typeface="Arial Rounded MT Bold" pitchFamily="34" charset="0"/>
                <a:cs typeface="Aharoni" pitchFamily="2" charset="-79"/>
              </a:rPr>
              <a:t>(See Appendix.)  GC, pages 334,335</a:t>
            </a:r>
          </a:p>
          <a:p>
            <a:endParaRPr lang="en-US" sz="1200" dirty="0">
              <a:solidFill>
                <a:srgbClr val="002060"/>
              </a:solidFill>
              <a:latin typeface="Arial Rounded MT Bold" pitchFamily="34" charset="0"/>
              <a:cs typeface="Aharoni" pitchFamily="2" charset="-79"/>
            </a:endParaRPr>
          </a:p>
        </p:txBody>
      </p:sp>
      <p:sp>
        <p:nvSpPr>
          <p:cNvPr id="4" name="Content Placeholder 3"/>
          <p:cNvSpPr>
            <a:spLocks noGrp="1"/>
          </p:cNvSpPr>
          <p:nvPr>
            <p:ph sz="half" idx="2"/>
          </p:nvPr>
        </p:nvSpPr>
        <p:spPr/>
        <p:txBody>
          <a:bodyPr>
            <a:normAutofit lnSpcReduction="10000"/>
          </a:bodyPr>
          <a:lstStyle/>
          <a:p>
            <a:r>
              <a:rPr lang="en-US" dirty="0" smtClean="0">
                <a:solidFill>
                  <a:srgbClr val="FF0000"/>
                </a:solidFill>
                <a:latin typeface="Aharoni" pitchFamily="2" charset="-79"/>
                <a:cs typeface="Aharoni" pitchFamily="2" charset="-79"/>
              </a:rPr>
              <a:t>“Solemn events </a:t>
            </a:r>
            <a:r>
              <a:rPr lang="en-US" u="sng" dirty="0" smtClean="0">
                <a:solidFill>
                  <a:srgbClr val="FF0000"/>
                </a:solidFill>
                <a:latin typeface="Aharoni" pitchFamily="2" charset="-79"/>
                <a:cs typeface="Aharoni" pitchFamily="2" charset="-79"/>
              </a:rPr>
              <a:t>before us </a:t>
            </a:r>
            <a:r>
              <a:rPr lang="en-US" dirty="0" smtClean="0">
                <a:solidFill>
                  <a:srgbClr val="FF0000"/>
                </a:solidFill>
                <a:latin typeface="Aharoni" pitchFamily="2" charset="-79"/>
                <a:cs typeface="Aharoni" pitchFamily="2" charset="-79"/>
              </a:rPr>
              <a:t>are yet to transpire.  </a:t>
            </a:r>
            <a:r>
              <a:rPr lang="en-US" u="sng" dirty="0" smtClean="0">
                <a:solidFill>
                  <a:srgbClr val="FF0000"/>
                </a:solidFill>
                <a:latin typeface="Aharoni" pitchFamily="2" charset="-79"/>
                <a:cs typeface="Aharoni" pitchFamily="2" charset="-79"/>
              </a:rPr>
              <a:t>Trumpet after trumpet is to be sounded , vial after vial </a:t>
            </a:r>
            <a:r>
              <a:rPr lang="en-US" dirty="0" smtClean="0">
                <a:solidFill>
                  <a:srgbClr val="FF0000"/>
                </a:solidFill>
                <a:latin typeface="Aharoni" pitchFamily="2" charset="-79"/>
                <a:cs typeface="Aharoni" pitchFamily="2" charset="-79"/>
              </a:rPr>
              <a:t>poured out one after another upon the inhabitants of the earth.” 3Selected Messages, page 426</a:t>
            </a:r>
            <a:endParaRPr lang="en-US" dirty="0">
              <a:solidFill>
                <a:srgbClr val="FF0000"/>
              </a:solidFill>
              <a:latin typeface="Aharoni" pitchFamily="2" charset="-79"/>
              <a:cs typeface="Aharoni" pitchFamily="2" charset="-79"/>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3533</Words>
  <Application>Microsoft Office PowerPoint</Application>
  <PresentationFormat>On-screen Show (4:3)</PresentationFormat>
  <Paragraphs>103</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The Seven Trumpets</vt:lpstr>
      <vt:lpstr>Revelation 8:2</vt:lpstr>
      <vt:lpstr>The Trumpet- very significant in Israel</vt:lpstr>
      <vt:lpstr>The Feast of Trumpets</vt:lpstr>
      <vt:lpstr>At Jericho</vt:lpstr>
      <vt:lpstr>Gideon and the Midianites</vt:lpstr>
      <vt:lpstr>The Watchman on the walls of Zion</vt:lpstr>
      <vt:lpstr>The Trumpet symbol is clear</vt:lpstr>
      <vt:lpstr>Ellen White and the Trumpets</vt:lpstr>
      <vt:lpstr>My Conclusion</vt:lpstr>
      <vt:lpstr>Trumpets/Plagues Similar</vt:lpstr>
      <vt:lpstr>Trumpet/Plague Number 2</vt:lpstr>
      <vt:lpstr>Trumpet/Plague number 3</vt:lpstr>
      <vt:lpstr>Trumpet/Plague Number 4</vt:lpstr>
      <vt:lpstr>Trumpet/Plague Number 5</vt:lpstr>
      <vt:lpstr>Trumpet/Plague Number 6</vt:lpstr>
      <vt:lpstr>Trumpet/Plague Number 7</vt:lpstr>
      <vt:lpstr>What does all this mean?</vt:lpstr>
      <vt:lpstr>The Key Symbol in the First Trumpet</vt:lpstr>
      <vt:lpstr>The First Trumpet</vt:lpstr>
      <vt:lpstr>The Second Trumpet</vt:lpstr>
      <vt:lpstr>Application of Second Trumpet</vt:lpstr>
      <vt:lpstr>Trumpet Three</vt:lpstr>
      <vt:lpstr>Meaning of Third Trumpet</vt:lpstr>
      <vt:lpstr>Application of Trumpet Three</vt:lpstr>
      <vt:lpstr>The Fourth Trumpet</vt:lpstr>
      <vt:lpstr>Application of Trumpet Four</vt:lpstr>
      <vt:lpstr>Trumpets 5 and 6</vt:lpstr>
      <vt:lpstr>Josiah Litch Comments</vt:lpstr>
      <vt:lpstr>Notes on the 5th and 6th Trumpet</vt:lpstr>
      <vt:lpstr>391 years, 15 days</vt:lpstr>
      <vt:lpstr>Yes, it did!</vt:lpstr>
      <vt:lpstr>Application of the 5th and 6th trumpets</vt:lpstr>
      <vt:lpstr>The 7th Trumpet</vt:lpstr>
      <vt:lpstr>The Sanctuary and the ark in Heaven</vt:lpstr>
      <vt:lpstr>How Fitting!!</vt:lpstr>
      <vt:lpstr>Slide 37</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Trumpets</dc:title>
  <dc:creator>Dad</dc:creator>
  <cp:lastModifiedBy>Dad</cp:lastModifiedBy>
  <cp:revision>43</cp:revision>
  <dcterms:created xsi:type="dcterms:W3CDTF">2008-08-15T16:05:42Z</dcterms:created>
  <dcterms:modified xsi:type="dcterms:W3CDTF">2009-01-03T13:12:40Z</dcterms:modified>
</cp:coreProperties>
</file>