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2" r:id="rId7"/>
    <p:sldId id="277" r:id="rId8"/>
    <p:sldId id="260" r:id="rId9"/>
    <p:sldId id="263" r:id="rId10"/>
    <p:sldId id="264" r:id="rId11"/>
    <p:sldId id="274" r:id="rId12"/>
    <p:sldId id="265" r:id="rId13"/>
    <p:sldId id="266" r:id="rId14"/>
    <p:sldId id="267" r:id="rId15"/>
    <p:sldId id="272" r:id="rId16"/>
    <p:sldId id="261" r:id="rId17"/>
    <p:sldId id="269" r:id="rId18"/>
    <p:sldId id="268" r:id="rId19"/>
    <p:sldId id="275" r:id="rId20"/>
    <p:sldId id="270" r:id="rId21"/>
    <p:sldId id="271"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150F4E-B914-42EA-A474-EDBD8E41E881}" type="doc">
      <dgm:prSet loTypeId="urn:microsoft.com/office/officeart/2005/8/layout/radial2" loCatId="relationship" qsTypeId="urn:microsoft.com/office/officeart/2005/8/quickstyle/simple1" qsCatId="simple" csTypeId="urn:microsoft.com/office/officeart/2005/8/colors/accent1_2" csCatId="accent1"/>
      <dgm:spPr/>
      <dgm:t>
        <a:bodyPr/>
        <a:lstStyle/>
        <a:p>
          <a:endParaRPr lang="en-US"/>
        </a:p>
      </dgm:t>
    </dgm:pt>
    <dgm:pt modelId="{83D02430-09DA-408F-8D26-8226E96F9864}">
      <dgm:prSet/>
      <dgm:spPr/>
      <dgm:t>
        <a:bodyPr/>
        <a:lstStyle/>
        <a:p>
          <a:pPr rtl="0"/>
          <a:r>
            <a:rPr lang="en-US" smtClean="0"/>
            <a:t>triednproven@gmail.com</a:t>
          </a:r>
          <a:endParaRPr lang="en-US"/>
        </a:p>
      </dgm:t>
    </dgm:pt>
    <dgm:pt modelId="{B72688F5-E45A-4D86-9F44-9071FEF37EF8}" type="parTrans" cxnId="{AC531986-5F7F-46F6-9FB8-657363C509CC}">
      <dgm:prSet/>
      <dgm:spPr/>
      <dgm:t>
        <a:bodyPr/>
        <a:lstStyle/>
        <a:p>
          <a:endParaRPr lang="en-US"/>
        </a:p>
      </dgm:t>
    </dgm:pt>
    <dgm:pt modelId="{E2DCDFDD-E765-4EF4-A844-1171CB3B771A}" type="sibTrans" cxnId="{AC531986-5F7F-46F6-9FB8-657363C509CC}">
      <dgm:prSet/>
      <dgm:spPr/>
      <dgm:t>
        <a:bodyPr/>
        <a:lstStyle/>
        <a:p>
          <a:endParaRPr lang="en-US"/>
        </a:p>
      </dgm:t>
    </dgm:pt>
    <dgm:pt modelId="{7C361B3F-3CEC-4E31-8745-3A26375673F2}" type="pres">
      <dgm:prSet presAssocID="{94150F4E-B914-42EA-A474-EDBD8E41E881}" presName="composite" presStyleCnt="0">
        <dgm:presLayoutVars>
          <dgm:chMax val="5"/>
          <dgm:dir/>
          <dgm:animLvl val="ctr"/>
          <dgm:resizeHandles val="exact"/>
        </dgm:presLayoutVars>
      </dgm:prSet>
      <dgm:spPr/>
      <dgm:t>
        <a:bodyPr/>
        <a:lstStyle/>
        <a:p>
          <a:endParaRPr lang="en-US"/>
        </a:p>
      </dgm:t>
    </dgm:pt>
    <dgm:pt modelId="{759A23C4-1425-4ABA-BF4F-7215E20CC37C}" type="pres">
      <dgm:prSet presAssocID="{94150F4E-B914-42EA-A474-EDBD8E41E881}" presName="cycle" presStyleCnt="0"/>
      <dgm:spPr/>
    </dgm:pt>
    <dgm:pt modelId="{B332CD3B-5629-4363-99D9-95AF5FB8D65D}" type="pres">
      <dgm:prSet presAssocID="{94150F4E-B914-42EA-A474-EDBD8E41E881}" presName="centerShape" presStyleCnt="0"/>
      <dgm:spPr/>
    </dgm:pt>
    <dgm:pt modelId="{6257B85D-48F4-43D6-B4BE-A5463169DC1E}" type="pres">
      <dgm:prSet presAssocID="{94150F4E-B914-42EA-A474-EDBD8E41E881}" presName="connSite" presStyleLbl="node1" presStyleIdx="0" presStyleCnt="2"/>
      <dgm:spPr/>
    </dgm:pt>
    <dgm:pt modelId="{E4B24A13-F3C3-4B99-AC0F-0F941AAF4B36}" type="pres">
      <dgm:prSet presAssocID="{94150F4E-B914-42EA-A474-EDBD8E41E881}" presName="visible" presStyleLbl="node1" presStyleIdx="0" presStyleCnt="2"/>
      <dgm:spPr/>
    </dgm:pt>
    <dgm:pt modelId="{37BD47A2-F8E3-4316-A6F8-365293D1B37C}" type="pres">
      <dgm:prSet presAssocID="{B72688F5-E45A-4D86-9F44-9071FEF37EF8}" presName="Name25" presStyleLbl="parChTrans1D1" presStyleIdx="0" presStyleCnt="1"/>
      <dgm:spPr/>
      <dgm:t>
        <a:bodyPr/>
        <a:lstStyle/>
        <a:p>
          <a:endParaRPr lang="en-US"/>
        </a:p>
      </dgm:t>
    </dgm:pt>
    <dgm:pt modelId="{9B300C97-A7E7-49B0-9E85-9EB9C933C35F}" type="pres">
      <dgm:prSet presAssocID="{83D02430-09DA-408F-8D26-8226E96F9864}" presName="node" presStyleCnt="0"/>
      <dgm:spPr/>
    </dgm:pt>
    <dgm:pt modelId="{3080E388-E0C3-4DCC-8471-D4E990B55387}" type="pres">
      <dgm:prSet presAssocID="{83D02430-09DA-408F-8D26-8226E96F9864}" presName="parentNode" presStyleLbl="node1" presStyleIdx="1" presStyleCnt="2">
        <dgm:presLayoutVars>
          <dgm:chMax val="1"/>
          <dgm:bulletEnabled val="1"/>
        </dgm:presLayoutVars>
      </dgm:prSet>
      <dgm:spPr/>
      <dgm:t>
        <a:bodyPr/>
        <a:lstStyle/>
        <a:p>
          <a:endParaRPr lang="en-US"/>
        </a:p>
      </dgm:t>
    </dgm:pt>
    <dgm:pt modelId="{6AE55E4D-3D3B-400A-B0EE-274EF24120BF}" type="pres">
      <dgm:prSet presAssocID="{83D02430-09DA-408F-8D26-8226E96F9864}" presName="childNode" presStyleLbl="revTx" presStyleIdx="0" presStyleCnt="0">
        <dgm:presLayoutVars>
          <dgm:bulletEnabled val="1"/>
        </dgm:presLayoutVars>
      </dgm:prSet>
      <dgm:spPr/>
    </dgm:pt>
  </dgm:ptLst>
  <dgm:cxnLst>
    <dgm:cxn modelId="{AC531986-5F7F-46F6-9FB8-657363C509CC}" srcId="{94150F4E-B914-42EA-A474-EDBD8E41E881}" destId="{83D02430-09DA-408F-8D26-8226E96F9864}" srcOrd="0" destOrd="0" parTransId="{B72688F5-E45A-4D86-9F44-9071FEF37EF8}" sibTransId="{E2DCDFDD-E765-4EF4-A844-1171CB3B771A}"/>
    <dgm:cxn modelId="{32F18D13-7F03-4DD4-A623-34030D7CEB8B}" type="presOf" srcId="{B72688F5-E45A-4D86-9F44-9071FEF37EF8}" destId="{37BD47A2-F8E3-4316-A6F8-365293D1B37C}" srcOrd="0" destOrd="0" presId="urn:microsoft.com/office/officeart/2005/8/layout/radial2"/>
    <dgm:cxn modelId="{3F05A303-A88A-4089-9CB8-5826833A28EE}" type="presOf" srcId="{94150F4E-B914-42EA-A474-EDBD8E41E881}" destId="{7C361B3F-3CEC-4E31-8745-3A26375673F2}" srcOrd="0" destOrd="0" presId="urn:microsoft.com/office/officeart/2005/8/layout/radial2"/>
    <dgm:cxn modelId="{04F833CF-7D59-491B-BC39-AB29320F580C}" type="presOf" srcId="{83D02430-09DA-408F-8D26-8226E96F9864}" destId="{3080E388-E0C3-4DCC-8471-D4E990B55387}" srcOrd="0" destOrd="0" presId="urn:microsoft.com/office/officeart/2005/8/layout/radial2"/>
    <dgm:cxn modelId="{F89FC4D1-7CE7-4146-A616-D68ACE0D58F7}" type="presParOf" srcId="{7C361B3F-3CEC-4E31-8745-3A26375673F2}" destId="{759A23C4-1425-4ABA-BF4F-7215E20CC37C}" srcOrd="0" destOrd="0" presId="urn:microsoft.com/office/officeart/2005/8/layout/radial2"/>
    <dgm:cxn modelId="{DCADD37D-483D-416F-A111-016B98A2B320}" type="presParOf" srcId="{759A23C4-1425-4ABA-BF4F-7215E20CC37C}" destId="{B332CD3B-5629-4363-99D9-95AF5FB8D65D}" srcOrd="0" destOrd="0" presId="urn:microsoft.com/office/officeart/2005/8/layout/radial2"/>
    <dgm:cxn modelId="{6797DE69-FB21-41AA-93AB-7D01002E2C97}" type="presParOf" srcId="{B332CD3B-5629-4363-99D9-95AF5FB8D65D}" destId="{6257B85D-48F4-43D6-B4BE-A5463169DC1E}" srcOrd="0" destOrd="0" presId="urn:microsoft.com/office/officeart/2005/8/layout/radial2"/>
    <dgm:cxn modelId="{CCB906B8-C3CE-48BD-A244-F596C0BB71BF}" type="presParOf" srcId="{B332CD3B-5629-4363-99D9-95AF5FB8D65D}" destId="{E4B24A13-F3C3-4B99-AC0F-0F941AAF4B36}" srcOrd="1" destOrd="0" presId="urn:microsoft.com/office/officeart/2005/8/layout/radial2"/>
    <dgm:cxn modelId="{65604875-9174-453E-A897-4536B3EC85CF}" type="presParOf" srcId="{759A23C4-1425-4ABA-BF4F-7215E20CC37C}" destId="{37BD47A2-F8E3-4316-A6F8-365293D1B37C}" srcOrd="1" destOrd="0" presId="urn:microsoft.com/office/officeart/2005/8/layout/radial2"/>
    <dgm:cxn modelId="{BE549BAE-E1C7-47EC-87E9-C6383173F5D5}" type="presParOf" srcId="{759A23C4-1425-4ABA-BF4F-7215E20CC37C}" destId="{9B300C97-A7E7-49B0-9E85-9EB9C933C35F}" srcOrd="2" destOrd="0" presId="urn:microsoft.com/office/officeart/2005/8/layout/radial2"/>
    <dgm:cxn modelId="{4F8CA220-E0E8-4708-8370-BEE7F9BC3A4D}" type="presParOf" srcId="{9B300C97-A7E7-49B0-9E85-9EB9C933C35F}" destId="{3080E388-E0C3-4DCC-8471-D4E990B55387}" srcOrd="0" destOrd="0" presId="urn:microsoft.com/office/officeart/2005/8/layout/radial2"/>
    <dgm:cxn modelId="{C7B3B9BF-AC93-45AF-B3C7-3DEE490CE580}" type="presParOf" srcId="{9B300C97-A7E7-49B0-9E85-9EB9C933C35F}" destId="{6AE55E4D-3D3B-400A-B0EE-274EF24120B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D47A2-F8E3-4316-A6F8-365293D1B37C}">
      <dsp:nvSpPr>
        <dsp:cNvPr id="0" name=""/>
        <dsp:cNvSpPr/>
      </dsp:nvSpPr>
      <dsp:spPr>
        <a:xfrm>
          <a:off x="314197" y="171833"/>
          <a:ext cx="1697865" cy="25664"/>
        </a:xfrm>
        <a:custGeom>
          <a:avLst/>
          <a:gdLst/>
          <a:ahLst/>
          <a:cxnLst/>
          <a:rect l="0" t="0" r="0" b="0"/>
          <a:pathLst>
            <a:path>
              <a:moveTo>
                <a:pt x="0" y="12832"/>
              </a:moveTo>
              <a:lnTo>
                <a:pt x="1697865" y="128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B24A13-F3C3-4B99-AC0F-0F941AAF4B36}">
      <dsp:nvSpPr>
        <dsp:cNvPr id="0" name=""/>
        <dsp:cNvSpPr/>
      </dsp:nvSpPr>
      <dsp:spPr>
        <a:xfrm>
          <a:off x="521" y="150"/>
          <a:ext cx="369031" cy="3690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80E388-E0C3-4DCC-8471-D4E990B55387}">
      <dsp:nvSpPr>
        <dsp:cNvPr id="0" name=""/>
        <dsp:cNvSpPr/>
      </dsp:nvSpPr>
      <dsp:spPr>
        <a:xfrm>
          <a:off x="2012063" y="73956"/>
          <a:ext cx="221418" cy="2214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0">
            <a:lnSpc>
              <a:spcPct val="90000"/>
            </a:lnSpc>
            <a:spcBef>
              <a:spcPct val="0"/>
            </a:spcBef>
            <a:spcAft>
              <a:spcPct val="35000"/>
            </a:spcAft>
          </a:pPr>
          <a:r>
            <a:rPr lang="en-US" sz="500" kern="1200" smtClean="0"/>
            <a:t>triednproven@gmail.com</a:t>
          </a:r>
          <a:endParaRPr lang="en-US" sz="500" kern="1200"/>
        </a:p>
      </dsp:txBody>
      <dsp:txXfrm>
        <a:off x="2044489" y="106382"/>
        <a:ext cx="156566" cy="15656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FB846A-6186-45E0-A2B2-3297E9CC8EE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410536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B846A-6186-45E0-A2B2-3297E9CC8EE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354107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B846A-6186-45E0-A2B2-3297E9CC8EE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72322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B846A-6186-45E0-A2B2-3297E9CC8EE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68695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FB846A-6186-45E0-A2B2-3297E9CC8EE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312191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FB846A-6186-45E0-A2B2-3297E9CC8EE5}"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115046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FB846A-6186-45E0-A2B2-3297E9CC8EE5}"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49615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B846A-6186-45E0-A2B2-3297E9CC8EE5}"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423388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B846A-6186-45E0-A2B2-3297E9CC8EE5}" type="datetimeFigureOut">
              <a:rPr lang="en-US" smtClean="0"/>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283987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B846A-6186-45E0-A2B2-3297E9CC8EE5}"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166687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B846A-6186-45E0-A2B2-3297E9CC8EE5}"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83A62-51A9-4703-B7AE-F908027AA9D3}" type="slidenum">
              <a:rPr lang="en-US" smtClean="0"/>
              <a:t>‹#›</a:t>
            </a:fld>
            <a:endParaRPr lang="en-US"/>
          </a:p>
        </p:txBody>
      </p:sp>
    </p:spTree>
    <p:extLst>
      <p:ext uri="{BB962C8B-B14F-4D97-AF65-F5344CB8AC3E}">
        <p14:creationId xmlns:p14="http://schemas.microsoft.com/office/powerpoint/2010/main" val="355765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B846A-6186-45E0-A2B2-3297E9CC8EE5}" type="datetimeFigureOut">
              <a:rPr lang="en-US" smtClean="0"/>
              <a:t>5/29/2019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83A62-51A9-4703-B7AE-F908027AA9D3}" type="slidenum">
              <a:rPr lang="en-US" smtClean="0"/>
              <a:t>‹#›</a:t>
            </a:fld>
            <a:endParaRPr lang="en-US"/>
          </a:p>
        </p:txBody>
      </p:sp>
    </p:spTree>
    <p:extLst>
      <p:ext uri="{BB962C8B-B14F-4D97-AF65-F5344CB8AC3E}">
        <p14:creationId xmlns:p14="http://schemas.microsoft.com/office/powerpoint/2010/main" val="292390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900" y="1122363"/>
            <a:ext cx="13131800" cy="2387600"/>
          </a:xfrm>
        </p:spPr>
        <p:txBody>
          <a:bodyPr/>
          <a:lstStyle/>
          <a:p>
            <a:r>
              <a:rPr lang="en-US" b="1" i="1" u="sng" dirty="0" smtClean="0">
                <a:solidFill>
                  <a:srgbClr val="0070C0"/>
                </a:solidFill>
              </a:rPr>
              <a:t>Dr. John Christopher and </a:t>
            </a:r>
            <a:r>
              <a:rPr lang="en-US" b="1" i="1" u="sng" dirty="0">
                <a:solidFill>
                  <a:srgbClr val="0070C0"/>
                </a:solidFill>
              </a:rPr>
              <a:t>Alfredo Darrington Bowman </a:t>
            </a:r>
            <a:endParaRPr lang="en-US" b="1" i="1" u="sng" dirty="0">
              <a:solidFill>
                <a:srgbClr val="0070C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1463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a:bodyPr>
          <a:lstStyle/>
          <a:p>
            <a:r>
              <a:rPr lang="en-US" sz="3000" dirty="0" smtClean="0"/>
              <a:t>Christopher believed in the use of yoga for the cure of cancer.  Yoga has its origins </a:t>
            </a:r>
            <a:r>
              <a:rPr lang="en-US" sz="3000" dirty="0"/>
              <a:t>in Hinduism. Modern yoga's relationship to Hinduism is complex and contested; some Christians have rejected it on the grounds that it is covertly Hindu, while the "Take Back Yoga" campaign attempted to insist that it was necessarily connected to Hinduism. Yoga has however evolved in many directions in modern times, and people are using it with different combinations of techniques for multiple purposes.</a:t>
            </a:r>
          </a:p>
        </p:txBody>
      </p:sp>
      <p:pic>
        <p:nvPicPr>
          <p:cNvPr id="5" name="Content Placeholder 4"/>
          <p:cNvPicPr>
            <a:picLocks noGrp="1" noChangeAspect="1"/>
          </p:cNvPicPr>
          <p:nvPr>
            <p:ph sz="half" idx="2"/>
          </p:nvPr>
        </p:nvPicPr>
        <p:blipFill>
          <a:blip r:embed="rId2"/>
          <a:stretch>
            <a:fillRect/>
          </a:stretch>
        </p:blipFill>
        <p:spPr>
          <a:xfrm>
            <a:off x="6070600" y="0"/>
            <a:ext cx="6121400" cy="6857999"/>
          </a:xfrm>
          <a:prstGeom prst="rect">
            <a:avLst/>
          </a:prstGeom>
        </p:spPr>
      </p:pic>
    </p:spTree>
    <p:extLst>
      <p:ext uri="{BB962C8B-B14F-4D97-AF65-F5344CB8AC3E}">
        <p14:creationId xmlns:p14="http://schemas.microsoft.com/office/powerpoint/2010/main" val="281902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342900"/>
            <a:ext cx="12192000" cy="6515099"/>
          </a:xfrm>
        </p:spPr>
        <p:txBody>
          <a:bodyPr>
            <a:normAutofit lnSpcReduction="10000"/>
          </a:bodyPr>
          <a:lstStyle/>
          <a:p>
            <a:r>
              <a:rPr lang="en-US" dirty="0" smtClean="0"/>
              <a:t>“Satan </a:t>
            </a:r>
            <a:r>
              <a:rPr lang="en-US" dirty="0"/>
              <a:t>will work in a most subtle manner to introduce human inventions clothed</a:t>
            </a:r>
          </a:p>
          <a:p>
            <a:r>
              <a:rPr lang="en-US" dirty="0"/>
              <a:t>with angel garments. But the light from the Word is shining amid the moral</a:t>
            </a:r>
          </a:p>
          <a:p>
            <a:r>
              <a:rPr lang="en-US" dirty="0"/>
              <a:t>darkness; and the Bible will never be superseded by miraculous manifestations</a:t>
            </a:r>
            <a:r>
              <a:rPr lang="en-US" dirty="0" smtClean="0"/>
              <a:t>. </a:t>
            </a:r>
            <a:r>
              <a:rPr lang="en-US" dirty="0"/>
              <a:t>Through satanic delusions, wonderful </a:t>
            </a:r>
            <a:r>
              <a:rPr lang="en-US" dirty="0" smtClean="0"/>
              <a:t>miracles, the </a:t>
            </a:r>
            <a:r>
              <a:rPr lang="en-US" dirty="0"/>
              <a:t>claims of human agents will be urged. Beware of all </a:t>
            </a:r>
            <a:r>
              <a:rPr lang="en-US" dirty="0" smtClean="0"/>
              <a:t>this. Christ </a:t>
            </a:r>
            <a:r>
              <a:rPr lang="en-US" dirty="0"/>
              <a:t>has given warning, so that none need accept falsehood for truth. </a:t>
            </a:r>
            <a:r>
              <a:rPr lang="en-US" dirty="0" smtClean="0"/>
              <a:t>The only </a:t>
            </a:r>
            <a:r>
              <a:rPr lang="en-US" dirty="0"/>
              <a:t>channel through which the Spirit operates is that of the truth.... Our faith </a:t>
            </a:r>
            <a:r>
              <a:rPr lang="en-US" dirty="0" smtClean="0"/>
              <a:t>and hope </a:t>
            </a:r>
            <a:r>
              <a:rPr lang="en-US" dirty="0"/>
              <a:t>are founded, not in feeling, but in God.—Letter 12, 1894.</a:t>
            </a:r>
          </a:p>
          <a:p>
            <a:r>
              <a:rPr lang="en-US" b="1" i="1" u="sng" dirty="0">
                <a:solidFill>
                  <a:srgbClr val="0070C0"/>
                </a:solidFill>
              </a:rPr>
              <a:t>When the Miracle Worker Disregards God’s Law</a:t>
            </a:r>
          </a:p>
          <a:p>
            <a:r>
              <a:rPr lang="en-US" dirty="0" smtClean="0"/>
              <a:t>“We </a:t>
            </a:r>
            <a:r>
              <a:rPr lang="en-US" dirty="0"/>
              <a:t>must not trust the claims of men. They may, as Christ represents, profess to</a:t>
            </a:r>
          </a:p>
          <a:p>
            <a:r>
              <a:rPr lang="en-US" dirty="0"/>
              <a:t>work miracles in healing the sick. Is this marvelous, when just behind them stands</a:t>
            </a:r>
          </a:p>
          <a:p>
            <a:r>
              <a:rPr lang="en-US" dirty="0"/>
              <a:t>the great deceiver, the miracle worker who will yet bring down fire from heaven in</a:t>
            </a:r>
          </a:p>
          <a:p>
            <a:r>
              <a:rPr lang="en-US" dirty="0"/>
              <a:t>the sight of men</a:t>
            </a:r>
            <a:r>
              <a:rPr lang="en-US" dirty="0" smtClean="0"/>
              <a:t>?”  2 SM, pgs. 48,49</a:t>
            </a:r>
            <a:endParaRPr lang="en-US" dirty="0"/>
          </a:p>
          <a:p>
            <a:endParaRPr lang="en-US" dirty="0"/>
          </a:p>
        </p:txBody>
      </p:sp>
    </p:spTree>
    <p:extLst>
      <p:ext uri="{BB962C8B-B14F-4D97-AF65-F5344CB8AC3E}">
        <p14:creationId xmlns:p14="http://schemas.microsoft.com/office/powerpoint/2010/main" val="63866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lstStyle/>
          <a:p>
            <a:r>
              <a:rPr lang="en-US" sz="4800" dirty="0"/>
              <a:t>“Pure air, sunlight, abstemiousness, rest, exercise, proper diet, the use of water, </a:t>
            </a:r>
            <a:r>
              <a:rPr lang="en-US" sz="4800" b="1" i="1" u="sng" dirty="0">
                <a:solidFill>
                  <a:srgbClr val="C00000"/>
                </a:solidFill>
              </a:rPr>
              <a:t>trust in Divine power—these are the true remedies.”—</a:t>
            </a:r>
            <a:r>
              <a:rPr lang="en-US" sz="4800" dirty="0"/>
              <a:t>Ellen G. White, Ministry of Healing, p. 127</a:t>
            </a:r>
          </a:p>
          <a:p>
            <a:endParaRPr lang="en-US" dirty="0"/>
          </a:p>
        </p:txBody>
      </p:sp>
    </p:spTree>
    <p:extLst>
      <p:ext uri="{BB962C8B-B14F-4D97-AF65-F5344CB8AC3E}">
        <p14:creationId xmlns:p14="http://schemas.microsoft.com/office/powerpoint/2010/main" val="3960967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500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Dollar Remains!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2"/>
            <a:ext cx="12192000" cy="6222998"/>
          </a:xfrm>
        </p:spPr>
        <p:txBody>
          <a:bodyPr>
            <a:normAutofit/>
          </a:bodyPr>
          <a:lstStyle/>
          <a:p>
            <a:r>
              <a:rPr lang="en-US" sz="4400" dirty="0" smtClean="0"/>
              <a:t>Dr. Christopher promoted exercise, the drinking of water, and a good, wholesome, plant based diet.  On these things; wherein he is in harmony with the SOP and the LORD, then we can appreciate what he said.  However, where he steps outside Inspiration on other things; namely the use of cayenne and yoga and other things; then we draw a line. Let us study and know what the real dollar bill is so that we can compare everything to what Inspiration says!  To do otherwise is very dangerous!</a:t>
            </a:r>
            <a:endParaRPr lang="en-US" sz="4400" dirty="0"/>
          </a:p>
        </p:txBody>
      </p:sp>
    </p:spTree>
    <p:extLst>
      <p:ext uri="{BB962C8B-B14F-4D97-AF65-F5344CB8AC3E}">
        <p14:creationId xmlns:p14="http://schemas.microsoft.com/office/powerpoint/2010/main" val="2794363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1"/>
            <a:ext cx="5334000" cy="774699"/>
          </a:xfrm>
        </p:spPr>
        <p:txBody>
          <a:bodyPr>
            <a:normAutofit/>
          </a:bodyPr>
          <a:lstStyle/>
          <a:p>
            <a:r>
              <a:rPr lang="en-US" dirty="0" smtClean="0"/>
              <a:t>        </a:t>
            </a:r>
            <a:r>
              <a:rPr lang="en-US" dirty="0" smtClean="0"/>
              <a:t>  </a:t>
            </a:r>
            <a:r>
              <a:rPr lang="en-US" b="1" i="1" u="sng" dirty="0" smtClean="0">
                <a:solidFill>
                  <a:srgbClr val="FF0000"/>
                </a:solidFill>
              </a:rPr>
              <a:t>Alfredo Bowman</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35000"/>
            <a:ext cx="6019800" cy="6223000"/>
          </a:xfrm>
        </p:spPr>
        <p:txBody>
          <a:bodyPr>
            <a:normAutofit/>
          </a:bodyPr>
          <a:lstStyle/>
          <a:p>
            <a:r>
              <a:rPr lang="en-US" sz="3600" dirty="0"/>
              <a:t>Alfredo Darrington Bowman (26 November 1933 – 6 August 2016</a:t>
            </a:r>
            <a:r>
              <a:rPr lang="en-US" sz="3600" dirty="0" smtClean="0"/>
              <a:t>) </a:t>
            </a:r>
            <a:r>
              <a:rPr lang="en-US" sz="3600" dirty="0"/>
              <a:t>better known as Dr. Sebi</a:t>
            </a:r>
            <a:r>
              <a:rPr lang="en-US" sz="3600" dirty="0" smtClean="0"/>
              <a:t>, </a:t>
            </a:r>
            <a:r>
              <a:rPr lang="en-US" sz="3600" dirty="0"/>
              <a:t>was a Honduran herbalist and self-proclaimed healer</a:t>
            </a:r>
            <a:r>
              <a:rPr lang="en-US" sz="3600" dirty="0" smtClean="0"/>
              <a:t>. </a:t>
            </a:r>
            <a:r>
              <a:rPr lang="en-US" sz="3600" dirty="0"/>
              <a:t>Bowman claimed to cure all disease with herbs and a unique vegan diet based on various pseudoscience claims. His diet was based on the discredited alkaline diet</a:t>
            </a:r>
            <a:r>
              <a:rPr lang="en-US" sz="3600" dirty="0" smtClean="0"/>
              <a:t>.</a:t>
            </a:r>
            <a:endParaRPr lang="en-US" sz="3600" dirty="0"/>
          </a:p>
        </p:txBody>
      </p:sp>
    </p:spTree>
    <p:extLst>
      <p:ext uri="{BB962C8B-B14F-4D97-AF65-F5344CB8AC3E}">
        <p14:creationId xmlns:p14="http://schemas.microsoft.com/office/powerpoint/2010/main" val="3037391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fontScale="90000"/>
          </a:bodyPr>
          <a:lstStyle/>
          <a:p>
            <a:r>
              <a:rPr lang="en-US" dirty="0" smtClean="0"/>
              <a:t/>
            </a:r>
            <a:br>
              <a:rPr lang="en-US" dirty="0" smtClean="0"/>
            </a:br>
            <a:r>
              <a:rPr lang="en-US" dirty="0" smtClean="0"/>
              <a:t>                          </a:t>
            </a:r>
            <a:r>
              <a:rPr lang="en-US" b="1" i="1" u="sng" dirty="0" smtClean="0">
                <a:solidFill>
                  <a:srgbClr val="0070C0"/>
                </a:solidFill>
              </a:rPr>
              <a:t>Dr</a:t>
            </a:r>
            <a:r>
              <a:rPr lang="en-US" b="1" i="1" u="sng" dirty="0">
                <a:solidFill>
                  <a:srgbClr val="0070C0"/>
                </a:solidFill>
              </a:rPr>
              <a:t>. </a:t>
            </a:r>
            <a:r>
              <a:rPr lang="en-US" b="1" i="1" u="sng" dirty="0" smtClean="0">
                <a:solidFill>
                  <a:srgbClr val="0070C0"/>
                </a:solidFill>
              </a:rPr>
              <a:t>Sebi   1933-2016</a:t>
            </a:r>
            <a:r>
              <a:rPr lang="en-US" b="1" i="1" u="sng" dirty="0">
                <a:solidFill>
                  <a:srgbClr val="0070C0"/>
                </a:solidFill>
              </a:rPr>
              <a:t/>
            </a:r>
            <a:br>
              <a:rPr lang="en-US" b="1" i="1" u="sng" dirty="0">
                <a:solidFill>
                  <a:srgbClr val="0070C0"/>
                </a:solidFill>
              </a:rPr>
            </a:br>
            <a:endParaRPr lang="en-US" b="1" i="1" u="sng" dirty="0">
              <a:solidFill>
                <a:srgbClr val="0070C0"/>
              </a:solidFill>
            </a:endParaRPr>
          </a:p>
        </p:txBody>
      </p:sp>
      <p:sp>
        <p:nvSpPr>
          <p:cNvPr id="3" name="Content Placeholder 2"/>
          <p:cNvSpPr>
            <a:spLocks noGrp="1"/>
          </p:cNvSpPr>
          <p:nvPr>
            <p:ph idx="1"/>
          </p:nvPr>
        </p:nvSpPr>
        <p:spPr>
          <a:xfrm>
            <a:off x="0" y="622300"/>
            <a:ext cx="12192000" cy="6235700"/>
          </a:xfrm>
        </p:spPr>
        <p:txBody>
          <a:bodyPr>
            <a:normAutofit/>
          </a:bodyPr>
          <a:lstStyle/>
          <a:p>
            <a:pPr marL="0" indent="0">
              <a:buNone/>
            </a:pPr>
            <a:r>
              <a:rPr lang="en-US" sz="4400" b="1" i="1" u="sng" dirty="0" smtClean="0"/>
              <a:t>Notable </a:t>
            </a:r>
            <a:r>
              <a:rPr lang="en-US" sz="4400" b="1" i="1" u="sng" dirty="0"/>
              <a:t>accomplishments</a:t>
            </a:r>
          </a:p>
          <a:p>
            <a:pPr marL="0" indent="0">
              <a:buNone/>
            </a:pPr>
            <a:r>
              <a:rPr lang="en-US" sz="4400" dirty="0" smtClean="0"/>
              <a:t>Treated </a:t>
            </a:r>
            <a:r>
              <a:rPr lang="en-US" sz="4400" dirty="0"/>
              <a:t>celebrities such as Lisa “Left Eye” Lopez, Michael Jackson, Brother </a:t>
            </a:r>
            <a:r>
              <a:rPr lang="en-US" sz="4400" dirty="0" smtClean="0"/>
              <a:t>Polight.</a:t>
            </a:r>
            <a:endParaRPr lang="en-US" sz="4400" dirty="0"/>
          </a:p>
          <a:p>
            <a:pPr marL="0" indent="0">
              <a:buNone/>
            </a:pPr>
            <a:r>
              <a:rPr lang="en-US" sz="4400" dirty="0" smtClean="0"/>
              <a:t>Married </a:t>
            </a:r>
            <a:r>
              <a:rPr lang="en-US" sz="4400" dirty="0"/>
              <a:t>five women having as many as three wives at one </a:t>
            </a:r>
            <a:r>
              <a:rPr lang="en-US" sz="4400" dirty="0" smtClean="0"/>
              <a:t>time.</a:t>
            </a:r>
            <a:endParaRPr lang="en-US" sz="4400" dirty="0"/>
          </a:p>
          <a:p>
            <a:pPr marL="0" indent="0">
              <a:buNone/>
            </a:pPr>
            <a:r>
              <a:rPr lang="en-US" sz="4400" dirty="0" smtClean="0"/>
              <a:t>Fathered </a:t>
            </a:r>
            <a:r>
              <a:rPr lang="en-US" sz="4400" dirty="0"/>
              <a:t>seventeen </a:t>
            </a:r>
            <a:r>
              <a:rPr lang="en-US" sz="4400" dirty="0" smtClean="0"/>
              <a:t>children.</a:t>
            </a:r>
          </a:p>
          <a:p>
            <a:pPr marL="0" indent="0">
              <a:buNone/>
            </a:pPr>
            <a:r>
              <a:rPr lang="en-US" sz="4400" dirty="0" smtClean="0"/>
              <a:t>Had </a:t>
            </a:r>
            <a:r>
              <a:rPr lang="en-US" sz="4400" dirty="0"/>
              <a:t>homeopathic health clinics in Los Angeles, New York, and </a:t>
            </a:r>
            <a:r>
              <a:rPr lang="en-US" sz="4400" dirty="0" smtClean="0"/>
              <a:t>Honduras.</a:t>
            </a:r>
          </a:p>
          <a:p>
            <a:pPr marL="0" indent="0">
              <a:buNone/>
            </a:pPr>
            <a:r>
              <a:rPr lang="en-US" sz="4400" dirty="0" smtClean="0"/>
              <a:t>He had no religious faith.</a:t>
            </a:r>
            <a:endParaRPr lang="en-US" sz="4400" dirty="0"/>
          </a:p>
          <a:p>
            <a:endParaRPr lang="en-US" sz="4400" dirty="0"/>
          </a:p>
          <a:p>
            <a:endParaRPr lang="en-US" sz="4400" dirty="0"/>
          </a:p>
        </p:txBody>
      </p:sp>
      <p:pic>
        <p:nvPicPr>
          <p:cNvPr id="4" name="Picture 3"/>
          <p:cNvPicPr>
            <a:picLocks noChangeAspect="1"/>
          </p:cNvPicPr>
          <p:nvPr/>
        </p:nvPicPr>
        <p:blipFill>
          <a:blip r:embed="rId2"/>
          <a:stretch>
            <a:fillRect/>
          </a:stretch>
        </p:blipFill>
        <p:spPr>
          <a:xfrm flipV="1">
            <a:off x="728007" y="-325120"/>
            <a:ext cx="10735986" cy="45719"/>
          </a:xfrm>
          <a:prstGeom prst="rect">
            <a:avLst/>
          </a:prstGeom>
        </p:spPr>
      </p:pic>
    </p:spTree>
    <p:extLst>
      <p:ext uri="{BB962C8B-B14F-4D97-AF65-F5344CB8AC3E}">
        <p14:creationId xmlns:p14="http://schemas.microsoft.com/office/powerpoint/2010/main" val="1433497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4100"/>
          </a:xfrm>
        </p:spPr>
        <p:txBody>
          <a:bodyPr>
            <a:normAutofit/>
          </a:bodyPr>
          <a:lstStyle/>
          <a:p>
            <a:r>
              <a:rPr lang="en-US" dirty="0" smtClean="0"/>
              <a:t>                      </a:t>
            </a:r>
            <a:r>
              <a:rPr lang="en-US" b="1" i="1" u="sng" dirty="0" smtClean="0">
                <a:solidFill>
                  <a:srgbClr val="0070C0"/>
                </a:solidFill>
              </a:rPr>
              <a:t>Bowman’s Background</a:t>
            </a:r>
            <a:endParaRPr lang="en-US" b="1" i="1" u="sng" dirty="0">
              <a:solidFill>
                <a:srgbClr val="0070C0"/>
              </a:solidFill>
            </a:endParaRPr>
          </a:p>
        </p:txBody>
      </p:sp>
      <p:sp>
        <p:nvSpPr>
          <p:cNvPr id="3" name="Content Placeholder 2"/>
          <p:cNvSpPr>
            <a:spLocks noGrp="1"/>
          </p:cNvSpPr>
          <p:nvPr>
            <p:ph idx="1"/>
          </p:nvPr>
        </p:nvSpPr>
        <p:spPr>
          <a:xfrm>
            <a:off x="0" y="1054102"/>
            <a:ext cx="12192000" cy="5803898"/>
          </a:xfrm>
        </p:spPr>
        <p:txBody>
          <a:bodyPr>
            <a:normAutofit fontScale="92500" lnSpcReduction="20000"/>
          </a:bodyPr>
          <a:lstStyle/>
          <a:p>
            <a:r>
              <a:rPr lang="en-US" dirty="0" smtClean="0"/>
              <a:t>“Dr. Sebi is a pathologist, herbalist, biochemist, and naturalist. He has studied and personally observed herbs in North America, Central and South America, Africa, and the Caribbean, and has developed a unique approach and methodology to healing the human body with herbs that is firmly rooted in over 30 years of </a:t>
            </a:r>
            <a:r>
              <a:rPr lang="en-US" dirty="0" smtClean="0"/>
              <a:t>experience. Dr</a:t>
            </a:r>
            <a:r>
              <a:rPr lang="en-US" dirty="0" smtClean="0"/>
              <a:t>. Sebi was born Alfredo Bowman on November 26, 1933, in the village of Ilanga in Spanish Honduras. Dr. Sebi is a self-educated man. He took cues on being obedient to the procession of life from his beloved grandmother, “Mama Hay.” His early days of play and observation by the river and in the forest, coupled with guidance from his grandmother, afforded Sebi the foundation to be obedient to the Truth in his later </a:t>
            </a:r>
            <a:r>
              <a:rPr lang="en-US" dirty="0" smtClean="0"/>
              <a:t>life. </a:t>
            </a:r>
            <a:r>
              <a:rPr lang="en-US" dirty="0" err="1" smtClean="0"/>
              <a:t>Sebi</a:t>
            </a:r>
            <a:r>
              <a:rPr lang="en-US" dirty="0" smtClean="0"/>
              <a:t> </a:t>
            </a:r>
            <a:r>
              <a:rPr lang="en-US" dirty="0" smtClean="0"/>
              <a:t>came to the United States as a self-educated man who was diagnosed with asthma, diabetes, impotency, and obesity. After unsuccessful treatments with conventional doctors and traditional western medicine, Sebi was lead to an herbalist in Mexico. Finding great healing success from all his ailments, he began creating natural vegetation cell food compounds geared for inter-cellular cleansing and the revitalization of all the cells that make up the human body. Dr. Sebi has dedicated over 30 years of his life to develop a unique methodology that he could only obtain through years of empirical </a:t>
            </a:r>
            <a:r>
              <a:rPr lang="en-US" dirty="0" smtClean="0"/>
              <a:t>knowledge. Inspired </a:t>
            </a:r>
            <a:r>
              <a:rPr lang="en-US" dirty="0" smtClean="0"/>
              <a:t>by the personal healing experience and knowledge he gained, he began sharing the compounds with others, which gave birth to Dr. </a:t>
            </a:r>
            <a:r>
              <a:rPr lang="en-US" dirty="0" err="1" smtClean="0"/>
              <a:t>Sebi’s</a:t>
            </a:r>
            <a:r>
              <a:rPr lang="en-US" dirty="0" smtClean="0"/>
              <a:t> Cell Food.” Wikipedia</a:t>
            </a:r>
            <a:endParaRPr lang="en-US" dirty="0"/>
          </a:p>
        </p:txBody>
      </p:sp>
    </p:spTree>
    <p:extLst>
      <p:ext uri="{BB962C8B-B14F-4D97-AF65-F5344CB8AC3E}">
        <p14:creationId xmlns:p14="http://schemas.microsoft.com/office/powerpoint/2010/main" val="2165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endParaRPr lang="en-US" dirty="0"/>
          </a:p>
        </p:txBody>
      </p:sp>
      <p:sp>
        <p:nvSpPr>
          <p:cNvPr id="3" name="Content Placeholder 2"/>
          <p:cNvSpPr>
            <a:spLocks noGrp="1"/>
          </p:cNvSpPr>
          <p:nvPr>
            <p:ph idx="1"/>
          </p:nvPr>
        </p:nvSpPr>
        <p:spPr>
          <a:xfrm>
            <a:off x="0" y="609600"/>
            <a:ext cx="12192000" cy="6248399"/>
          </a:xfrm>
        </p:spPr>
        <p:txBody>
          <a:bodyPr>
            <a:normAutofit lnSpcReduction="10000"/>
          </a:bodyPr>
          <a:lstStyle/>
          <a:p>
            <a:r>
              <a:rPr lang="en-US" dirty="0" smtClean="0"/>
              <a:t>“This </a:t>
            </a:r>
            <a:r>
              <a:rPr lang="en-US" dirty="0"/>
              <a:t>diet is a vegan or whole food plant-based plan. </a:t>
            </a:r>
            <a:r>
              <a:rPr lang="en-US" b="1" i="1" u="sng" dirty="0"/>
              <a:t>While having an organic, largely raw diet seems unappetizing, </a:t>
            </a:r>
            <a:r>
              <a:rPr lang="en-US" dirty="0"/>
              <a:t>your body slowly gets used to it as it cleanses your cells of toxins, leading to the cure of </a:t>
            </a:r>
            <a:r>
              <a:rPr lang="en-US" dirty="0" smtClean="0"/>
              <a:t>disease. This </a:t>
            </a:r>
            <a:r>
              <a:rPr lang="en-US" dirty="0"/>
              <a:t>is an alkaline diet, which means it can be combined with herbs to help with the cleansing and healing of the body. Traditional healing herbs include burdock root, dandelion, and </a:t>
            </a:r>
            <a:r>
              <a:rPr lang="en-US" dirty="0" smtClean="0"/>
              <a:t>sarsaparilla. This </a:t>
            </a:r>
            <a:r>
              <a:rPr lang="en-US" dirty="0"/>
              <a:t>diet also restricts consumers from man-made food and hybrids as it is strictly vegan. Baba Sebi considers alkaline foods to be “electric foods” because they do so much good for your body. Electric foods include live and raw foods that are part of the following six categories:</a:t>
            </a:r>
          </a:p>
          <a:p>
            <a:pPr marL="0" indent="0">
              <a:buNone/>
            </a:pPr>
            <a:r>
              <a:rPr lang="en-US" dirty="0" smtClean="0"/>
              <a:t>    Live, Raw ,Dead ,Hybrid ,Genetically modified ,Drugs</a:t>
            </a:r>
            <a:endParaRPr lang="en-US" dirty="0"/>
          </a:p>
          <a:p>
            <a:r>
              <a:rPr lang="en-US" b="1" i="1" u="sng" dirty="0"/>
              <a:t>This plan requires consumers to avoid all seedless fruits, weather resistant crops such as corn, and anything with added vitamins or </a:t>
            </a:r>
            <a:r>
              <a:rPr lang="en-US" b="1" i="1" u="sng" dirty="0" smtClean="0"/>
              <a:t>minerals.</a:t>
            </a:r>
            <a:r>
              <a:rPr lang="en-US" dirty="0" smtClean="0"/>
              <a:t> Foods </a:t>
            </a:r>
            <a:r>
              <a:rPr lang="en-US" dirty="0"/>
              <a:t>that are recommended include ripe fruit, </a:t>
            </a:r>
            <a:r>
              <a:rPr lang="en-US" b="1" i="1" u="sng" dirty="0"/>
              <a:t>no starchy vegetables, </a:t>
            </a:r>
            <a:r>
              <a:rPr lang="en-US" b="1" i="1" dirty="0"/>
              <a:t>raw nuts and butter and grains.</a:t>
            </a:r>
            <a:r>
              <a:rPr lang="en-US" dirty="0"/>
              <a:t> Leafy greens, quinoa, rye, or </a:t>
            </a:r>
            <a:r>
              <a:rPr lang="en-US" dirty="0" err="1"/>
              <a:t>Kamut</a:t>
            </a:r>
            <a:r>
              <a:rPr lang="en-US" dirty="0"/>
              <a:t> will play a large role in this </a:t>
            </a:r>
            <a:r>
              <a:rPr lang="en-US" dirty="0" smtClean="0"/>
              <a:t>diet. Acidic </a:t>
            </a:r>
            <a:r>
              <a:rPr lang="en-US" dirty="0"/>
              <a:t>foods such as meat, poultry, seafood, or products containing yeast, alcohol, sugar, iodized salt, or anything that is fried bring negative effects to the human body.” /www.blackhealthwealth.com/dr-sebi-diet/  </a:t>
            </a:r>
          </a:p>
        </p:txBody>
      </p:sp>
    </p:spTree>
    <p:extLst>
      <p:ext uri="{BB962C8B-B14F-4D97-AF65-F5344CB8AC3E}">
        <p14:creationId xmlns:p14="http://schemas.microsoft.com/office/powerpoint/2010/main" val="3122646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900" y="1"/>
            <a:ext cx="10452100" cy="952499"/>
          </a:xfrm>
        </p:spPr>
        <p:txBody>
          <a:bodyPr/>
          <a:lstStyle/>
          <a:p>
            <a:r>
              <a:rPr lang="en-US" dirty="0" smtClean="0"/>
              <a:t> </a:t>
            </a:r>
            <a:r>
              <a:rPr lang="en-US" b="1" i="1" u="sng" dirty="0" smtClean="0">
                <a:solidFill>
                  <a:srgbClr val="FF0000"/>
                </a:solidFill>
              </a:rPr>
              <a:t>Sebi Knows Better than the Lord!</a:t>
            </a:r>
            <a:endParaRPr lang="en-US" b="1" i="1" u="sng" dirty="0">
              <a:solidFill>
                <a:srgbClr val="FF0000"/>
              </a:solidFill>
            </a:endParaRPr>
          </a:p>
        </p:txBody>
      </p:sp>
      <p:sp>
        <p:nvSpPr>
          <p:cNvPr id="3" name="Content Placeholder 2"/>
          <p:cNvSpPr>
            <a:spLocks noGrp="1"/>
          </p:cNvSpPr>
          <p:nvPr>
            <p:ph sz="half" idx="1"/>
          </p:nvPr>
        </p:nvSpPr>
        <p:spPr>
          <a:xfrm>
            <a:off x="0" y="774702"/>
            <a:ext cx="6172200" cy="6083298"/>
          </a:xfrm>
        </p:spPr>
        <p:txBody>
          <a:bodyPr>
            <a:normAutofit/>
          </a:bodyPr>
          <a:lstStyle/>
          <a:p>
            <a:r>
              <a:rPr lang="en-US" sz="3200" dirty="0" smtClean="0"/>
              <a:t>Seedless fruits Sebi </a:t>
            </a:r>
            <a:r>
              <a:rPr lang="en-US" sz="3200" dirty="0"/>
              <a:t>disdains </a:t>
            </a:r>
            <a:r>
              <a:rPr lang="en-US" sz="3200" dirty="0" smtClean="0"/>
              <a:t>are </a:t>
            </a:r>
            <a:r>
              <a:rPr lang="en-US" sz="3200" b="1" i="1" u="sng" dirty="0"/>
              <a:t>watermelons, tomatoes</a:t>
            </a:r>
            <a:r>
              <a:rPr lang="en-US" sz="3200" b="1" i="1" u="sng" dirty="0" smtClean="0"/>
              <a:t>, </a:t>
            </a:r>
            <a:r>
              <a:rPr lang="en-US" sz="3200" b="1" i="1" u="sng" dirty="0"/>
              <a:t>grapes </a:t>
            </a:r>
            <a:r>
              <a:rPr lang="en-US" sz="3200" b="1" i="1" u="sng" dirty="0" smtClean="0"/>
              <a:t> </a:t>
            </a:r>
            <a:r>
              <a:rPr lang="en-US" sz="3200" b="1" i="1" u="sng" dirty="0"/>
              <a:t>and bananas. Additionally, there are numerous seedless citrus fruits, such as oranges, lemons and limes</a:t>
            </a:r>
            <a:r>
              <a:rPr lang="en-US" sz="3200" b="1" i="1" u="sng" dirty="0" smtClean="0"/>
              <a:t>.</a:t>
            </a:r>
          </a:p>
          <a:p>
            <a:r>
              <a:rPr lang="en-US" sz="3200" dirty="0"/>
              <a:t>There are two different categories of vegetables: </a:t>
            </a:r>
            <a:r>
              <a:rPr lang="en-US" sz="3200" b="1" i="1" u="sng" dirty="0"/>
              <a:t>starchy vegetables, such as potatoes, corn, and peas, </a:t>
            </a:r>
            <a:r>
              <a:rPr lang="en-US" sz="3200" dirty="0"/>
              <a:t>and non-starchy vegetables, such as broccoli, peppers, and kale</a:t>
            </a:r>
            <a:r>
              <a:rPr lang="en-US" sz="3200" dirty="0" smtClean="0"/>
              <a:t>.  Sebi does not agree with starchy vegetables.</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45200" y="774701"/>
            <a:ext cx="6146800" cy="6083298"/>
          </a:xfrm>
          <a:prstGeom prst="rect">
            <a:avLst/>
          </a:prstGeom>
        </p:spPr>
      </p:pic>
    </p:spTree>
    <p:extLst>
      <p:ext uri="{BB962C8B-B14F-4D97-AF65-F5344CB8AC3E}">
        <p14:creationId xmlns:p14="http://schemas.microsoft.com/office/powerpoint/2010/main" val="188121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800"/>
          </a:xfrm>
        </p:spPr>
        <p:txBody>
          <a:bodyPr>
            <a:normAutofit fontScale="90000"/>
          </a:bodyPr>
          <a:lstStyle/>
          <a:p>
            <a:r>
              <a:rPr lang="en-US" dirty="0" smtClean="0"/>
              <a:t>                                 </a:t>
            </a:r>
            <a:r>
              <a:rPr lang="en-US" b="1" i="1" u="sng" dirty="0" smtClean="0">
                <a:solidFill>
                  <a:srgbClr val="0070C0"/>
                </a:solidFill>
              </a:rPr>
              <a:t>Be Watchful</a:t>
            </a:r>
            <a:endParaRPr lang="en-US" b="1" i="1" u="sng" dirty="0">
              <a:solidFill>
                <a:srgbClr val="0070C0"/>
              </a:solidFill>
            </a:endParaRPr>
          </a:p>
        </p:txBody>
      </p:sp>
      <p:sp>
        <p:nvSpPr>
          <p:cNvPr id="3" name="Content Placeholder 2"/>
          <p:cNvSpPr>
            <a:spLocks noGrp="1"/>
          </p:cNvSpPr>
          <p:nvPr>
            <p:ph idx="1"/>
          </p:nvPr>
        </p:nvSpPr>
        <p:spPr>
          <a:xfrm>
            <a:off x="0" y="685800"/>
            <a:ext cx="12280900" cy="6172199"/>
          </a:xfrm>
        </p:spPr>
        <p:txBody>
          <a:bodyPr>
            <a:normAutofit lnSpcReduction="10000"/>
          </a:bodyPr>
          <a:lstStyle/>
          <a:p>
            <a:pPr marL="0" indent="0">
              <a:buNone/>
            </a:pPr>
            <a:r>
              <a:rPr lang="en-US" dirty="0"/>
              <a:t> </a:t>
            </a:r>
            <a:r>
              <a:rPr lang="en-US" dirty="0" smtClean="0"/>
              <a:t>   “Evil </a:t>
            </a:r>
            <a:r>
              <a:rPr lang="en-US" dirty="0"/>
              <a:t>spirits are actively </a:t>
            </a:r>
            <a:r>
              <a:rPr lang="en-US" dirty="0" smtClean="0"/>
              <a:t>engaged in </a:t>
            </a:r>
            <a:r>
              <a:rPr lang="en-US" dirty="0"/>
              <a:t>seeking to control the minds of human beings. Men are binding up in </a:t>
            </a:r>
            <a:r>
              <a:rPr lang="en-US" dirty="0" smtClean="0"/>
              <a:t>bundles, ready </a:t>
            </a:r>
            <a:r>
              <a:rPr lang="en-US" dirty="0"/>
              <a:t>to be consumed by the fires of the last days. Those who discard Christ </a:t>
            </a:r>
            <a:r>
              <a:rPr lang="en-US" dirty="0" smtClean="0"/>
              <a:t>and His </a:t>
            </a:r>
            <a:r>
              <a:rPr lang="en-US" dirty="0"/>
              <a:t>righteousness will accept the sophistry that is flooding the world. Christians </a:t>
            </a:r>
            <a:r>
              <a:rPr lang="en-US" dirty="0" smtClean="0"/>
              <a:t>are to </a:t>
            </a:r>
            <a:r>
              <a:rPr lang="en-US" dirty="0"/>
              <a:t>be sober and vigilant, steadfastly resisting their adversary the devil, who is </a:t>
            </a:r>
            <a:r>
              <a:rPr lang="en-US" dirty="0" smtClean="0"/>
              <a:t>going about </a:t>
            </a:r>
            <a:r>
              <a:rPr lang="en-US" dirty="0"/>
              <a:t>as a roaring lion, seeking whom he may devour. Men under the influence </a:t>
            </a:r>
            <a:r>
              <a:rPr lang="en-US" dirty="0" smtClean="0"/>
              <a:t>of evil </a:t>
            </a:r>
            <a:r>
              <a:rPr lang="en-US" dirty="0"/>
              <a:t>spirits will work miracles</a:t>
            </a:r>
            <a:r>
              <a:rPr lang="en-US" dirty="0" smtClean="0"/>
              <a:t>....We </a:t>
            </a:r>
            <a:r>
              <a:rPr lang="en-US" dirty="0"/>
              <a:t>need not be deceived. Wonderful scenes, with which Satan will be </a:t>
            </a:r>
            <a:r>
              <a:rPr lang="en-US" dirty="0" smtClean="0"/>
              <a:t>closely connected</a:t>
            </a:r>
            <a:r>
              <a:rPr lang="en-US" dirty="0"/>
              <a:t>, will soon take place. God’s Word declares that Satan will work </a:t>
            </a:r>
            <a:r>
              <a:rPr lang="en-US" dirty="0" smtClean="0"/>
              <a:t>miracles. He </a:t>
            </a:r>
            <a:r>
              <a:rPr lang="en-US" dirty="0"/>
              <a:t>will make people sick, and then will suddenly remove from them his </a:t>
            </a:r>
            <a:r>
              <a:rPr lang="en-US" dirty="0" smtClean="0"/>
              <a:t>satanic power</a:t>
            </a:r>
            <a:r>
              <a:rPr lang="en-US" dirty="0"/>
              <a:t>. They will then be regarded as healed. These works of apparent healing </a:t>
            </a:r>
            <a:r>
              <a:rPr lang="en-US" dirty="0" smtClean="0"/>
              <a:t>will bring </a:t>
            </a:r>
            <a:r>
              <a:rPr lang="en-US" dirty="0"/>
              <a:t>Seventh-day Adventists to the test</a:t>
            </a:r>
            <a:r>
              <a:rPr lang="en-US" dirty="0" smtClean="0"/>
              <a:t>....If </a:t>
            </a:r>
            <a:r>
              <a:rPr lang="en-US" dirty="0"/>
              <a:t>those through whom cures are performed, are disposed, on account </a:t>
            </a:r>
            <a:r>
              <a:rPr lang="en-US" dirty="0" smtClean="0"/>
              <a:t>of these </a:t>
            </a:r>
            <a:r>
              <a:rPr lang="en-US" dirty="0"/>
              <a:t>manifestations, to excuse their neglect of the law of God, and continue </a:t>
            </a:r>
            <a:r>
              <a:rPr lang="en-US" dirty="0" smtClean="0"/>
              <a:t>in disobedience</a:t>
            </a:r>
            <a:r>
              <a:rPr lang="en-US" dirty="0"/>
              <a:t>, though they have power to any and every extent, it does not </a:t>
            </a:r>
            <a:r>
              <a:rPr lang="en-US" dirty="0" smtClean="0"/>
              <a:t>follow that </a:t>
            </a:r>
            <a:r>
              <a:rPr lang="en-US" dirty="0"/>
              <a:t>they have the great power of God. On the contrary, it is the </a:t>
            </a:r>
            <a:r>
              <a:rPr lang="en-US" dirty="0" smtClean="0"/>
              <a:t>miracle-working power </a:t>
            </a:r>
            <a:r>
              <a:rPr lang="en-US" dirty="0"/>
              <a:t>of the great deceiver. He is a transgressor of the moral law, and employs </a:t>
            </a:r>
            <a:r>
              <a:rPr lang="en-US" dirty="0" smtClean="0"/>
              <a:t>every device </a:t>
            </a:r>
            <a:r>
              <a:rPr lang="en-US" dirty="0"/>
              <a:t>that he can master to blind men to its true </a:t>
            </a:r>
            <a:r>
              <a:rPr lang="en-US" dirty="0" smtClean="0"/>
              <a:t>character. “  Maranatha, pg. 148</a:t>
            </a:r>
            <a:endParaRPr lang="en-US" dirty="0"/>
          </a:p>
        </p:txBody>
      </p:sp>
    </p:spTree>
    <p:extLst>
      <p:ext uri="{BB962C8B-B14F-4D97-AF65-F5344CB8AC3E}">
        <p14:creationId xmlns:p14="http://schemas.microsoft.com/office/powerpoint/2010/main" val="293037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6000"/>
          </a:xfrm>
        </p:spPr>
        <p:txBody>
          <a:bodyPr>
            <a:normAutofit/>
          </a:bodyPr>
          <a:lstStyle/>
          <a:p>
            <a:r>
              <a:rPr lang="en-US" dirty="0" smtClean="0"/>
              <a:t>            </a:t>
            </a:r>
            <a:r>
              <a:rPr lang="en-US" b="1" i="1" u="sng" dirty="0" smtClean="0">
                <a:solidFill>
                  <a:srgbClr val="FF0000"/>
                </a:solidFill>
              </a:rPr>
              <a:t>NOOO  CONNECTION with  Kellogg!  </a:t>
            </a:r>
            <a:endParaRPr lang="en-US" b="1" i="1" u="sng" dirty="0">
              <a:solidFill>
                <a:srgbClr val="FF0000"/>
              </a:solidFill>
            </a:endParaRPr>
          </a:p>
        </p:txBody>
      </p:sp>
      <p:sp>
        <p:nvSpPr>
          <p:cNvPr id="3" name="Content Placeholder 2"/>
          <p:cNvSpPr>
            <a:spLocks noGrp="1"/>
          </p:cNvSpPr>
          <p:nvPr>
            <p:ph idx="1"/>
          </p:nvPr>
        </p:nvSpPr>
        <p:spPr>
          <a:xfrm>
            <a:off x="0" y="723900"/>
            <a:ext cx="12192000" cy="6134099"/>
          </a:xfrm>
        </p:spPr>
        <p:txBody>
          <a:bodyPr>
            <a:normAutofit lnSpcReduction="10000"/>
          </a:bodyPr>
          <a:lstStyle/>
          <a:p>
            <a:r>
              <a:rPr lang="en-US" dirty="0" smtClean="0"/>
              <a:t>John Raymond Christopher (1909–February 6, 1983) was an American herbalist called "Dr. Christopher" who was a Utah Naturopathic Physician. He was known for his numerous lectures and publications on herbs and natural healing, including School of Natural Healing. He developed over 50 herbal formulas used worldwide, and founded The School of Natural Healing in Springville, Utah. Christopher was born to European parents. He was left in a Salt Lake City, Utah orphanage and adopted by Leander and Melissa Christopher. Born with advanced rheumatoid arthritis, he endured excruciating pain as a child, and sometimes walked with a cane or used a wheelchair. He also developed hardening of the arteries, and a nearly fatal case of croup. Doctors of his day stated he would never reach the age of thirty. As a child, he showed interest in being a doctor who would heal people with natural remedies. In 1945 he was drafted into the military and was stationed at Fort Lewis, where he was allowed to experiment with herbs. After his military service he moved to Canada, and studied at Dominion Herbal College in Vancouver where he obtained his degree in Naturopathy. He later studied at the now defunct Iowa's Institute of Drugless Therapy and the now defunct Los Angeles Herbal Institute.”  Wikipedia</a:t>
            </a:r>
            <a:endParaRPr lang="en-US" dirty="0"/>
          </a:p>
        </p:txBody>
      </p:sp>
      <p:graphicFrame>
        <p:nvGraphicFramePr>
          <p:cNvPr id="5" name="Diagram 4"/>
          <p:cNvGraphicFramePr/>
          <p:nvPr/>
        </p:nvGraphicFramePr>
        <p:xfrm>
          <a:off x="4801863" y="3244334"/>
          <a:ext cx="2588273"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6342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1" y="0"/>
            <a:ext cx="6426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lnSpcReduction="10000"/>
          </a:bodyPr>
          <a:lstStyle/>
          <a:p>
            <a:endParaRPr lang="en-US" dirty="0"/>
          </a:p>
          <a:p>
            <a:r>
              <a:rPr lang="en-US" dirty="0" smtClean="0"/>
              <a:t>“For </a:t>
            </a:r>
            <a:r>
              <a:rPr lang="en-US" dirty="0"/>
              <a:t>months my principle diet has been vermicelli and canned tomatoes, </a:t>
            </a:r>
            <a:r>
              <a:rPr lang="en-US" b="1" i="1" u="sng" dirty="0"/>
              <a:t>cooked </a:t>
            </a:r>
            <a:r>
              <a:rPr lang="en-US" b="1" i="1" u="sng" dirty="0" smtClean="0"/>
              <a:t>together. </a:t>
            </a:r>
            <a:r>
              <a:rPr lang="en-US" dirty="0" smtClean="0"/>
              <a:t>This </a:t>
            </a:r>
            <a:r>
              <a:rPr lang="en-US" dirty="0"/>
              <a:t>I eat with zwieback. Then I have also stewed fruit of some kind and sometimes </a:t>
            </a:r>
            <a:r>
              <a:rPr lang="en-US" dirty="0" smtClean="0"/>
              <a:t>lemon pie</a:t>
            </a:r>
            <a:r>
              <a:rPr lang="en-US" dirty="0"/>
              <a:t>. </a:t>
            </a:r>
            <a:r>
              <a:rPr lang="en-US" b="1" i="1" u="sng" dirty="0"/>
              <a:t>Dried corn, cooked with milk or a little cream, </a:t>
            </a:r>
            <a:r>
              <a:rPr lang="en-US" dirty="0"/>
              <a:t>is another dish that I sometimes use</a:t>
            </a:r>
            <a:r>
              <a:rPr lang="en-US" dirty="0" smtClean="0"/>
              <a:t>.“ Testimony </a:t>
            </a:r>
            <a:r>
              <a:rPr lang="en-US" dirty="0"/>
              <a:t>Studies on Diet and Foods 139</a:t>
            </a:r>
            <a:r>
              <a:rPr lang="en-US" dirty="0" smtClean="0"/>
              <a:t>.</a:t>
            </a:r>
          </a:p>
          <a:p>
            <a:r>
              <a:rPr lang="en-US" dirty="0"/>
              <a:t> Ellen White, however, recommended the use of both raw and cooked foods. She emphasized that some foods needed to be thoroughly cooked. Her writings make it abundantly clear that in her household they baked or boiled the potatoes and beans, cooked their grains and baked their bread thoroughly.</a:t>
            </a:r>
          </a:p>
        </p:txBody>
      </p:sp>
    </p:spTree>
    <p:extLst>
      <p:ext uri="{BB962C8B-B14F-4D97-AF65-F5344CB8AC3E}">
        <p14:creationId xmlns:p14="http://schemas.microsoft.com/office/powerpoint/2010/main" val="1375535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2499"/>
          </a:xfrm>
        </p:spPr>
        <p:txBody>
          <a:bodyPr/>
          <a:lstStyle/>
          <a:p>
            <a:r>
              <a:rPr lang="en-US" b="1" i="1" u="sng" dirty="0" smtClean="0">
                <a:solidFill>
                  <a:srgbClr val="0070C0"/>
                </a:solidFill>
              </a:rPr>
              <a:t>      Recommend </a:t>
            </a:r>
            <a:r>
              <a:rPr lang="en-US" b="1" i="1" u="sng" dirty="0">
                <a:solidFill>
                  <a:srgbClr val="0070C0"/>
                </a:solidFill>
              </a:rPr>
              <a:t>and Forbade </a:t>
            </a:r>
            <a:r>
              <a:rPr lang="en-US" b="1" i="1" u="sng" dirty="0" smtClean="0">
                <a:solidFill>
                  <a:srgbClr val="0070C0"/>
                </a:solidFill>
              </a:rPr>
              <a:t>List </a:t>
            </a:r>
            <a:r>
              <a:rPr lang="en-US" b="1" i="1" u="sng" dirty="0">
                <a:solidFill>
                  <a:srgbClr val="0070C0"/>
                </a:solidFill>
              </a:rPr>
              <a:t>of Foods </a:t>
            </a:r>
            <a:r>
              <a:rPr lang="en-US" b="1" i="1" u="sng" dirty="0" smtClean="0">
                <a:solidFill>
                  <a:srgbClr val="0070C0"/>
                </a:solidFill>
              </a:rPr>
              <a:t>by </a:t>
            </a:r>
            <a:r>
              <a:rPr lang="en-US" b="1" i="1" u="sng" dirty="0">
                <a:solidFill>
                  <a:srgbClr val="0070C0"/>
                </a:solidFill>
              </a:rPr>
              <a:t>Dr. Sebi</a:t>
            </a:r>
          </a:p>
        </p:txBody>
      </p:sp>
      <p:sp>
        <p:nvSpPr>
          <p:cNvPr id="3" name="Content Placeholder 2"/>
          <p:cNvSpPr>
            <a:spLocks noGrp="1"/>
          </p:cNvSpPr>
          <p:nvPr>
            <p:ph idx="1"/>
          </p:nvPr>
        </p:nvSpPr>
        <p:spPr>
          <a:xfrm>
            <a:off x="0" y="787400"/>
            <a:ext cx="12192000" cy="6070599"/>
          </a:xfrm>
        </p:spPr>
        <p:txBody>
          <a:bodyPr>
            <a:noAutofit/>
          </a:bodyPr>
          <a:lstStyle/>
          <a:p>
            <a:pPr marL="0" indent="0">
              <a:buNone/>
            </a:pPr>
            <a:r>
              <a:rPr lang="en-US" sz="4000" b="1" i="1" u="sng" dirty="0" smtClean="0">
                <a:solidFill>
                  <a:srgbClr val="FF0000"/>
                </a:solidFill>
              </a:rPr>
              <a:t>RECOMMENDED</a:t>
            </a:r>
            <a:endParaRPr lang="en-US" sz="4000" b="1" i="1" u="sng" dirty="0">
              <a:solidFill>
                <a:srgbClr val="FF0000"/>
              </a:solidFill>
            </a:endParaRPr>
          </a:p>
          <a:p>
            <a:r>
              <a:rPr lang="en-US" sz="4000" dirty="0"/>
              <a:t>Sea Moss, Mushrooms, </a:t>
            </a:r>
            <a:r>
              <a:rPr lang="en-US" sz="4000" dirty="0" err="1"/>
              <a:t>Nopal</a:t>
            </a:r>
            <a:r>
              <a:rPr lang="en-US" sz="4000" dirty="0"/>
              <a:t>, Amaranth, </a:t>
            </a:r>
            <a:r>
              <a:rPr lang="en-US" sz="4000" dirty="0" err="1"/>
              <a:t>Fonio</a:t>
            </a:r>
            <a:r>
              <a:rPr lang="en-US" sz="4000" dirty="0"/>
              <a:t>, Quinoa, Spelt Pasta, Almonds, Sarsaparilla, </a:t>
            </a:r>
            <a:r>
              <a:rPr lang="en-US" sz="4000" dirty="0" err="1"/>
              <a:t>Moringa</a:t>
            </a:r>
            <a:r>
              <a:rPr lang="en-US" sz="4000" dirty="0"/>
              <a:t>, Red Clover, Burdock, Yellow Dock, Marijuana</a:t>
            </a:r>
          </a:p>
          <a:p>
            <a:pPr marL="0" indent="0">
              <a:buNone/>
            </a:pPr>
            <a:r>
              <a:rPr lang="en-US" sz="4000" dirty="0"/>
              <a:t> </a:t>
            </a:r>
            <a:r>
              <a:rPr lang="en-US" sz="4000" b="1" i="1" u="sng" dirty="0" smtClean="0">
                <a:solidFill>
                  <a:srgbClr val="0070C0"/>
                </a:solidFill>
              </a:rPr>
              <a:t>FORBADE</a:t>
            </a:r>
            <a:endParaRPr lang="en-US" sz="4000" b="1" i="1" u="sng" dirty="0">
              <a:solidFill>
                <a:srgbClr val="0070C0"/>
              </a:solidFill>
            </a:endParaRPr>
          </a:p>
          <a:p>
            <a:r>
              <a:rPr lang="en-US" sz="4000" dirty="0"/>
              <a:t>Aloe, Vera, </a:t>
            </a:r>
            <a:r>
              <a:rPr lang="en-US" sz="4000" b="1" i="1" u="sng" dirty="0"/>
              <a:t>Tofu</a:t>
            </a:r>
            <a:r>
              <a:rPr lang="en-US" sz="4000" dirty="0"/>
              <a:t>, Peppermint, Dairy, Meat, </a:t>
            </a:r>
            <a:r>
              <a:rPr lang="en-US" sz="4000" b="1" i="1" u="sng" dirty="0"/>
              <a:t>Rice, Corn, Comfrey, Cassava, Spinach, Carrot, Licorice Root,</a:t>
            </a:r>
            <a:r>
              <a:rPr lang="en-US" sz="4000" dirty="0"/>
              <a:t> Eggs, Tobacco</a:t>
            </a:r>
          </a:p>
          <a:p>
            <a:r>
              <a:rPr lang="en-US" sz="4000" dirty="0"/>
              <a:t> </a:t>
            </a:r>
          </a:p>
        </p:txBody>
      </p:sp>
    </p:spTree>
    <p:extLst>
      <p:ext uri="{BB962C8B-B14F-4D97-AF65-F5344CB8AC3E}">
        <p14:creationId xmlns:p14="http://schemas.microsoft.com/office/powerpoint/2010/main" val="2200870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FF0000"/>
                </a:solidFill>
              </a:rPr>
              <a:t>God Says One Thing and Sebi Says Another</a:t>
            </a:r>
            <a:endParaRPr lang="en-US" b="1" i="1" u="sng" dirty="0">
              <a:solidFill>
                <a:srgbClr val="FF0000"/>
              </a:solidFill>
            </a:endParaRPr>
          </a:p>
        </p:txBody>
      </p:sp>
      <p:sp>
        <p:nvSpPr>
          <p:cNvPr id="3" name="Content Placeholder 2"/>
          <p:cNvSpPr>
            <a:spLocks noGrp="1"/>
          </p:cNvSpPr>
          <p:nvPr>
            <p:ph sz="half" idx="1"/>
          </p:nvPr>
        </p:nvSpPr>
        <p:spPr>
          <a:xfrm>
            <a:off x="0" y="622300"/>
            <a:ext cx="6019800" cy="6235700"/>
          </a:xfrm>
        </p:spPr>
        <p:txBody>
          <a:bodyPr>
            <a:normAutofit/>
          </a:bodyPr>
          <a:lstStyle/>
          <a:p>
            <a:r>
              <a:rPr lang="en-US" sz="4400" dirty="0" smtClean="0"/>
              <a:t>The Lord gave us the delicious foods of spinach, carrots, and soybeans for tofu.  Dr.  Sebi says these foods are not good.  Well, what are we going to do?  Follow Sebi and his foolishness or follow the Lord?  Pretty simple!!</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6019801" y="622300"/>
            <a:ext cx="6172200" cy="6235700"/>
          </a:xfrm>
          <a:prstGeom prst="rect">
            <a:avLst/>
          </a:prstGeom>
        </p:spPr>
      </p:pic>
    </p:spTree>
    <p:extLst>
      <p:ext uri="{BB962C8B-B14F-4D97-AF65-F5344CB8AC3E}">
        <p14:creationId xmlns:p14="http://schemas.microsoft.com/office/powerpoint/2010/main" val="176130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1699"/>
          </a:xfrm>
        </p:spPr>
        <p:txBody>
          <a:bodyPr>
            <a:normAutofit/>
          </a:bodyPr>
          <a:lstStyle/>
          <a:p>
            <a:r>
              <a:rPr lang="en-US" dirty="0" smtClean="0"/>
              <a:t>       </a:t>
            </a:r>
            <a:r>
              <a:rPr lang="en-US" b="1" i="1" u="sng" dirty="0" smtClean="0">
                <a:solidFill>
                  <a:srgbClr val="0070C0"/>
                </a:solidFill>
              </a:rPr>
              <a:t>Christopher Born Around Kellogg’s DisFellowship</a:t>
            </a:r>
            <a:endParaRPr lang="en-US" b="1" i="1" u="sng" dirty="0">
              <a:solidFill>
                <a:srgbClr val="0070C0"/>
              </a:solidFill>
            </a:endParaRPr>
          </a:p>
        </p:txBody>
      </p:sp>
      <p:sp>
        <p:nvSpPr>
          <p:cNvPr id="3" name="Content Placeholder 2"/>
          <p:cNvSpPr>
            <a:spLocks noGrp="1"/>
          </p:cNvSpPr>
          <p:nvPr>
            <p:ph idx="1"/>
          </p:nvPr>
        </p:nvSpPr>
        <p:spPr>
          <a:xfrm>
            <a:off x="0" y="762000"/>
            <a:ext cx="12192000" cy="6095999"/>
          </a:xfrm>
        </p:spPr>
        <p:txBody>
          <a:bodyPr>
            <a:normAutofit fontScale="92500"/>
          </a:bodyPr>
          <a:lstStyle/>
          <a:p>
            <a:r>
              <a:rPr lang="en-US" dirty="0" smtClean="0"/>
              <a:t>John Harvey Kellogg, M.D. (February 26, 1852 – December 14, 1943) was an American medical doctor, nutritionist, inventor, health activist, and businessman. He was the director of the Battle Creek Sanitarium in Battle Creek, Michigan. The sanitarium was founded by members of the Seventh-day Adventist Church. It combined aspects of a European spa, a hydrotherapy institution, a hospital and a high-class hotel. Kellogg treated both the rich and famous and the poor who could not afford other hospitals. Disagreements with other members of the church led to a major schism within the denomination: Kellogg was disfellowshipped in 1907, but continued to follow many Adventist beliefs and directed the sanitarium until his death in 1943. Kellogg also helped to establish the American Medical Missionary College in 1895. The College operated independently until 1910, when it merged with Illinois State University. Kellogg was a major leader in progressive health reform, particularly in the second phase of the clean living movement.[1][2] He wrote extensively on science and health. His approach to "biologic living" combined scientific knowledge with Adventist beliefs, promoting health reform, temperance and sexual abstinence. His promotion of developing anaphrodisic foods was based on these beliefs.[3]”  Wikipedia</a:t>
            </a:r>
            <a:endParaRPr lang="en-US" dirty="0"/>
          </a:p>
        </p:txBody>
      </p:sp>
    </p:spTree>
    <p:extLst>
      <p:ext uri="{BB962C8B-B14F-4D97-AF65-F5344CB8AC3E}">
        <p14:creationId xmlns:p14="http://schemas.microsoft.com/office/powerpoint/2010/main" val="67224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700"/>
          </a:xfrm>
        </p:spPr>
        <p:txBody>
          <a:bodyPr>
            <a:normAutofit/>
          </a:bodyPr>
          <a:lstStyle/>
          <a:p>
            <a:r>
              <a:rPr lang="en-US" dirty="0" smtClean="0"/>
              <a:t>            </a:t>
            </a:r>
            <a:r>
              <a:rPr lang="en-US" b="1" i="1" u="sng" dirty="0" smtClean="0">
                <a:solidFill>
                  <a:srgbClr val="FF0000"/>
                </a:solidFill>
              </a:rPr>
              <a:t>No Connection Between the two men!!!!!</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774702"/>
            <a:ext cx="6388100" cy="6083298"/>
          </a:xfrm>
          <a:prstGeom prst="rect">
            <a:avLst/>
          </a:prstGeom>
        </p:spPr>
      </p:pic>
      <p:pic>
        <p:nvPicPr>
          <p:cNvPr id="6" name="Content Placeholder 5"/>
          <p:cNvPicPr>
            <a:picLocks noGrp="1" noChangeAspect="1"/>
          </p:cNvPicPr>
          <p:nvPr>
            <p:ph sz="half" idx="2"/>
          </p:nvPr>
        </p:nvPicPr>
        <p:blipFill>
          <a:blip r:embed="rId3"/>
          <a:stretch>
            <a:fillRect/>
          </a:stretch>
        </p:blipFill>
        <p:spPr>
          <a:xfrm>
            <a:off x="6388100" y="774701"/>
            <a:ext cx="5803900" cy="6083299"/>
          </a:xfrm>
          <a:prstGeom prst="rect">
            <a:avLst/>
          </a:prstGeom>
        </p:spPr>
      </p:pic>
    </p:spTree>
    <p:extLst>
      <p:ext uri="{BB962C8B-B14F-4D97-AF65-F5344CB8AC3E}">
        <p14:creationId xmlns:p14="http://schemas.microsoft.com/office/powerpoint/2010/main" val="359955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p:cNvSpPr>
            <a:spLocks noGrp="1"/>
          </p:cNvSpPr>
          <p:nvPr>
            <p:ph sz="half" idx="2"/>
          </p:nvPr>
        </p:nvSpPr>
        <p:spPr>
          <a:xfrm>
            <a:off x="6172200" y="-139700"/>
            <a:ext cx="6019800" cy="6997700"/>
          </a:xfrm>
        </p:spPr>
        <p:txBody>
          <a:bodyPr>
            <a:noAutofit/>
          </a:bodyPr>
          <a:lstStyle/>
          <a:p>
            <a:r>
              <a:rPr lang="en-US" sz="4000" dirty="0" smtClean="0"/>
              <a:t>Kellogg was in to pantheistic teaching that God was in everything.  This idea comes from eastern religions like Hinduism.  Christopher was in to yoga which also comes from eastern religions.  This the two men had in common!  Kellogg was the alpha of apostasy; Christopher isn’t far behind!!!</a:t>
            </a:r>
            <a:endParaRPr lang="en-US" sz="4000" dirty="0"/>
          </a:p>
        </p:txBody>
      </p:sp>
    </p:spTree>
    <p:extLst>
      <p:ext uri="{BB962C8B-B14F-4D97-AF65-F5344CB8AC3E}">
        <p14:creationId xmlns:p14="http://schemas.microsoft.com/office/powerpoint/2010/main" val="22420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t>                  </a:t>
            </a:r>
            <a:r>
              <a:rPr lang="en-US" b="1" i="1" u="sng" dirty="0" smtClean="0">
                <a:solidFill>
                  <a:srgbClr val="0070C0"/>
                </a:solidFill>
              </a:rPr>
              <a:t>Dr. Christopher on Cayenne</a:t>
            </a:r>
            <a:endParaRPr lang="en-US" b="1" i="1" u="sng" dirty="0">
              <a:solidFill>
                <a:srgbClr val="0070C0"/>
              </a:solidFill>
            </a:endParaRPr>
          </a:p>
        </p:txBody>
      </p:sp>
      <p:sp>
        <p:nvSpPr>
          <p:cNvPr id="3" name="Content Placeholder 2"/>
          <p:cNvSpPr>
            <a:spLocks noGrp="1"/>
          </p:cNvSpPr>
          <p:nvPr>
            <p:ph idx="1"/>
          </p:nvPr>
        </p:nvSpPr>
        <p:spPr>
          <a:xfrm>
            <a:off x="0" y="698500"/>
            <a:ext cx="12192000" cy="6159499"/>
          </a:xfrm>
        </p:spPr>
        <p:txBody>
          <a:bodyPr>
            <a:normAutofit fontScale="85000" lnSpcReduction="20000"/>
          </a:bodyPr>
          <a:lstStyle/>
          <a:p>
            <a:endParaRPr lang="en-US" dirty="0" smtClean="0"/>
          </a:p>
          <a:p>
            <a:r>
              <a:rPr lang="en-US" dirty="0" smtClean="0"/>
              <a:t>Cayenne is one of God’s wonderful herbal creations that never ceases to amaze! Lecturing recently [1970s], we heard the following </a:t>
            </a:r>
            <a:r>
              <a:rPr lang="en-US" dirty="0" smtClean="0"/>
              <a:t>story:</a:t>
            </a:r>
            <a:r>
              <a:rPr lang="en-US" dirty="0"/>
              <a:t> </a:t>
            </a:r>
            <a:r>
              <a:rPr lang="en-US" dirty="0" smtClean="0"/>
              <a:t>However</a:t>
            </a:r>
            <a:r>
              <a:rPr lang="en-US" dirty="0" smtClean="0"/>
              <a:t>, Dr. Christopher needed to be converted to the use of Cayenne. When he was attending the Herbal College in Canada, the teacher announced that they were going to study Cayenne. “Why Cayenne?” asked Dr. Christopher. “It will burn the lining out of the stomach</a:t>
            </a:r>
            <a:r>
              <a:rPr lang="en-US" dirty="0" smtClean="0"/>
              <a:t>.” “</a:t>
            </a:r>
            <a:r>
              <a:rPr lang="en-US" dirty="0" smtClean="0"/>
              <a:t>Where did you get your information,” asked the teacher, Dr. </a:t>
            </a:r>
            <a:r>
              <a:rPr lang="en-US" dirty="0" err="1" smtClean="0"/>
              <a:t>Nowell</a:t>
            </a:r>
            <a:r>
              <a:rPr lang="en-US" dirty="0" smtClean="0"/>
              <a:t>. “Oh, my mother told me,” answered Dr. </a:t>
            </a:r>
            <a:r>
              <a:rPr lang="en-US" dirty="0" smtClean="0"/>
              <a:t>Christopher. Everybody </a:t>
            </a:r>
            <a:r>
              <a:rPr lang="en-US" dirty="0" smtClean="0"/>
              <a:t>in the class laughed-except the teacher and Dr. Christopher. Dr. </a:t>
            </a:r>
            <a:r>
              <a:rPr lang="en-US" dirty="0" err="1" smtClean="0"/>
              <a:t>Nowell</a:t>
            </a:r>
            <a:r>
              <a:rPr lang="en-US" dirty="0" smtClean="0"/>
              <a:t> took Dr. Christopher around Vancouver and introduced him to over a dozen people whose lives had been saved with Cayenne: people with heart troubles, ulcers, asthma, and many other ailments. Wherever they went, the people were full of gratitude for being taught about Cayenne, and from then on Dr. Christopher was sold on </a:t>
            </a:r>
            <a:r>
              <a:rPr lang="en-US" dirty="0" smtClean="0"/>
              <a:t>it. While </a:t>
            </a:r>
            <a:r>
              <a:rPr lang="en-US" dirty="0" smtClean="0"/>
              <a:t>Dr. Christopher was working in the business world, he was taking Cayenne, and on one business trip, he was traveling with an athlete, a man who had a black belt in karate and who was, in Dr. Christopher's words, “a husky little guy.” Yet he came from a family with a history of high blood pressure, and his uncle had died of varicosity. He was under the care of a doctor at the time. Every morning, Dr. Christopher would take a spoonful of Cayenne in a glassful of water, followed by a few tablespoons of wheat germ oil. The young man wanted to know what Dr. Christopher was taking and wanted to try some. “You're probably too chicken,” Dr. Christopher told him! This reverse psychology worked, Dr. Christopher noticed that his Cayenne was disappearing gradually. When they returned from the trip, the man continued taking Cayenne, one teaspoonful three times a day. </a:t>
            </a:r>
            <a:r>
              <a:rPr lang="en-US" b="1" i="1" u="sng" dirty="0" smtClean="0">
                <a:solidFill>
                  <a:srgbClr val="FF0000"/>
                </a:solidFill>
              </a:rPr>
              <a:t>The doctor was astonished at the young man's next checkup - after a lifetime of high blood pressure, he now had a clean bill of health.</a:t>
            </a:r>
            <a:endParaRPr lang="en-US" b="1" i="1" u="sng" dirty="0">
              <a:solidFill>
                <a:srgbClr val="FF0000"/>
              </a:solidFill>
            </a:endParaRPr>
          </a:p>
        </p:txBody>
      </p:sp>
    </p:spTree>
    <p:extLst>
      <p:ext uri="{BB962C8B-B14F-4D97-AF65-F5344CB8AC3E}">
        <p14:creationId xmlns:p14="http://schemas.microsoft.com/office/powerpoint/2010/main" val="422357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rPr>
              <a:t>God’s Remedy for High Blood Pressure!</a:t>
            </a:r>
            <a:endParaRPr lang="en-US" b="1" i="1" u="sng" dirty="0">
              <a:solidFill>
                <a:srgbClr val="FF0000"/>
              </a:solidFill>
            </a:endParaRPr>
          </a:p>
        </p:txBody>
      </p:sp>
      <p:sp>
        <p:nvSpPr>
          <p:cNvPr id="3" name="Content Placeholder 2"/>
          <p:cNvSpPr>
            <a:spLocks noGrp="1"/>
          </p:cNvSpPr>
          <p:nvPr>
            <p:ph sz="half" idx="1"/>
          </p:nvPr>
        </p:nvSpPr>
        <p:spPr>
          <a:xfrm>
            <a:off x="0" y="711200"/>
            <a:ext cx="6172200" cy="6146800"/>
          </a:xfrm>
        </p:spPr>
        <p:txBody>
          <a:bodyPr>
            <a:normAutofit/>
          </a:bodyPr>
          <a:lstStyle/>
          <a:p>
            <a:r>
              <a:rPr lang="en-US" sz="4000" b="1" i="1" u="sng" dirty="0">
                <a:solidFill>
                  <a:srgbClr val="0070C0"/>
                </a:solidFill>
              </a:rPr>
              <a:t>Regular exercise can help you:</a:t>
            </a:r>
          </a:p>
          <a:p>
            <a:r>
              <a:rPr lang="en-US" sz="4000" dirty="0"/>
              <a:t>•Burn calories</a:t>
            </a:r>
          </a:p>
          <a:p>
            <a:r>
              <a:rPr lang="en-US" sz="4000" dirty="0"/>
              <a:t>•Lower your blood pressure</a:t>
            </a:r>
          </a:p>
          <a:p>
            <a:r>
              <a:rPr lang="en-US" sz="4000" dirty="0"/>
              <a:t>•Reduce LDL "bad" cholesterol</a:t>
            </a:r>
          </a:p>
          <a:p>
            <a:r>
              <a:rPr lang="en-US" sz="4000" dirty="0"/>
              <a:t>•Boost your HDL "good" cholesterol</a:t>
            </a:r>
          </a:p>
          <a:p>
            <a:endParaRPr lang="en-US" sz="4000" dirty="0"/>
          </a:p>
        </p:txBody>
      </p:sp>
      <p:pic>
        <p:nvPicPr>
          <p:cNvPr id="5" name="Content Placeholder 4"/>
          <p:cNvPicPr>
            <a:picLocks noGrp="1" noChangeAspect="1"/>
          </p:cNvPicPr>
          <p:nvPr>
            <p:ph sz="half" idx="2"/>
          </p:nvPr>
        </p:nvPicPr>
        <p:blipFill>
          <a:blip r:embed="rId2"/>
          <a:stretch>
            <a:fillRect/>
          </a:stretch>
        </p:blipFill>
        <p:spPr>
          <a:xfrm>
            <a:off x="5702300" y="711200"/>
            <a:ext cx="6489700" cy="6146799"/>
          </a:xfrm>
          <a:prstGeom prst="rect">
            <a:avLst/>
          </a:prstGeom>
        </p:spPr>
      </p:pic>
    </p:spTree>
    <p:extLst>
      <p:ext uri="{BB962C8B-B14F-4D97-AF65-F5344CB8AC3E}">
        <p14:creationId xmlns:p14="http://schemas.microsoft.com/office/powerpoint/2010/main" val="118129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58420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Ellen White on Cayenne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84201"/>
            <a:ext cx="6019800" cy="6273800"/>
          </a:xfrm>
        </p:spPr>
        <p:txBody>
          <a:bodyPr>
            <a:normAutofit fontScale="77500" lnSpcReduction="20000"/>
          </a:bodyPr>
          <a:lstStyle/>
          <a:p>
            <a:r>
              <a:rPr lang="en-US" dirty="0"/>
              <a:t>559. Some have so indulged their taste, that unless they have the very article of food it calls for, they find no pleasure in eating. If condiments and spiced foods are placed before them</a:t>
            </a:r>
            <a:r>
              <a:rPr lang="en-US" b="1" i="1" u="sng" dirty="0"/>
              <a:t>, they make the stomach work by applying this fiery whip; for it has been so treated that it will not acknowledge unstimulating food.</a:t>
            </a:r>
            <a:r>
              <a:rPr lang="en-US" dirty="0"/>
              <a:t>—Letter 53, 1898 560. Luxurious dishes are placed before the children,—spiced foods, rich gravies, cakes, and pastries. This highly seasoned food irritates the stomach, and causes a craving for still stronger stimulants. Not only is the appetite tempted with unsuitable food, of which the children are allowed to eat freely at their meals, but they are permitted to eat between meals; and by the time they are twelve or fourteen years of age, they are often confirmed dyspeptics. You have perhaps seen a picture of the stomach of one who is addicted to strong drink. A similar condition is produced under the irritating influence of fiery spices. With the stomach in such a state, there is a craving for something more to meet the demands of the appetite, something stronger, and still stronger.—Christian Temperance and Bible Hygiene, 17, 1890</a:t>
            </a:r>
          </a:p>
        </p:txBody>
      </p:sp>
      <p:pic>
        <p:nvPicPr>
          <p:cNvPr id="5" name="Content Placeholder 4"/>
          <p:cNvPicPr>
            <a:picLocks noGrp="1" noChangeAspect="1"/>
          </p:cNvPicPr>
          <p:nvPr>
            <p:ph sz="half" idx="2"/>
          </p:nvPr>
        </p:nvPicPr>
        <p:blipFill>
          <a:blip r:embed="rId2"/>
          <a:stretch>
            <a:fillRect/>
          </a:stretch>
        </p:blipFill>
        <p:spPr>
          <a:xfrm>
            <a:off x="6019800" y="584201"/>
            <a:ext cx="6172200" cy="6273799"/>
          </a:xfrm>
          <a:prstGeom prst="rect">
            <a:avLst/>
          </a:prstGeom>
        </p:spPr>
      </p:pic>
    </p:spTree>
    <p:extLst>
      <p:ext uri="{BB962C8B-B14F-4D97-AF65-F5344CB8AC3E}">
        <p14:creationId xmlns:p14="http://schemas.microsoft.com/office/powerpoint/2010/main" val="150535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2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Christopher’s Herbal Legacy on Cancer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84200"/>
            <a:ext cx="12192000" cy="6273799"/>
          </a:xfrm>
        </p:spPr>
        <p:txBody>
          <a:bodyPr>
            <a:noAutofit/>
          </a:bodyPr>
          <a:lstStyle/>
          <a:p>
            <a:r>
              <a:rPr lang="en-US" sz="3600" dirty="0"/>
              <a:t>“The title of this DVD would indicate that the Yoga practice included within, would be a specific program for individuals who actually have cancer, or are recovering and healing from cancer. While it is an amazing practice for those healing from cancer, I found it to be a great yoga practice for those who are required to sit at a desk all day, and are in need of a way to increase circulation. It is also extremely beneficial for the elderly, individuals who are wheelchair bound, those who are in need of building strength and flexibility after an accident, or someone looking for an oxygenating and strength building practice, but is not quite ready to hop on a yoga mat</a:t>
            </a:r>
            <a:r>
              <a:rPr lang="en-US" sz="3600" dirty="0" smtClean="0"/>
              <a:t>.” November </a:t>
            </a:r>
            <a:r>
              <a:rPr lang="en-US" sz="3600" dirty="0"/>
              <a:t>24th, 2014Compassionate Yoga for Cancer Care with Jenny </a:t>
            </a:r>
            <a:r>
              <a:rPr lang="en-US" sz="3600" dirty="0" smtClean="0"/>
              <a:t>Mayor, Christopher’s Herbal Legacy</a:t>
            </a:r>
            <a:endParaRPr lang="en-US" sz="3600" dirty="0"/>
          </a:p>
        </p:txBody>
      </p:sp>
    </p:spTree>
    <p:extLst>
      <p:ext uri="{BB962C8B-B14F-4D97-AF65-F5344CB8AC3E}">
        <p14:creationId xmlns:p14="http://schemas.microsoft.com/office/powerpoint/2010/main" val="2207170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3046</Words>
  <Application>Microsoft Office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Office Theme</vt:lpstr>
      <vt:lpstr>Dr. John Christopher and Alfredo Darrington Bowman </vt:lpstr>
      <vt:lpstr>            NOOO  CONNECTION with  Kellogg!  </vt:lpstr>
      <vt:lpstr>       Christopher Born Around Kellogg’s DisFellowship</vt:lpstr>
      <vt:lpstr>            No Connection Between the two men!!!!!</vt:lpstr>
      <vt:lpstr>PowerPoint Presentation</vt:lpstr>
      <vt:lpstr>                  Dr. Christopher on Cayenne</vt:lpstr>
      <vt:lpstr>      God’s Remedy for High Blood Pressure!</vt:lpstr>
      <vt:lpstr>                    Ellen White on Cayenne</vt:lpstr>
      <vt:lpstr>      Christopher’s Herbal Legacy on Cancer</vt:lpstr>
      <vt:lpstr>PowerPoint Presentation</vt:lpstr>
      <vt:lpstr>PowerPoint Presentation</vt:lpstr>
      <vt:lpstr>PowerPoint Presentation</vt:lpstr>
      <vt:lpstr>                        The Dollar Remains!</vt:lpstr>
      <vt:lpstr>          Alfredo Bowman</vt:lpstr>
      <vt:lpstr>                           Dr. Sebi   1933-2016 </vt:lpstr>
      <vt:lpstr>                      Bowman’s Background</vt:lpstr>
      <vt:lpstr>PowerPoint Presentation</vt:lpstr>
      <vt:lpstr> Sebi Knows Better than the Lord!</vt:lpstr>
      <vt:lpstr>                                 Be Watchful</vt:lpstr>
      <vt:lpstr>PowerPoint Presentation</vt:lpstr>
      <vt:lpstr>      Recommend and Forbade List of Foods by Dr. Sebi</vt:lpstr>
      <vt:lpstr>      God Says One Thing and Sebi Says Another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John Christopher and Dr. Cebe</dc:title>
  <dc:creator>All Public</dc:creator>
  <cp:lastModifiedBy>All Public</cp:lastModifiedBy>
  <cp:revision>25</cp:revision>
  <dcterms:created xsi:type="dcterms:W3CDTF">2019-05-20T19:37:24Z</dcterms:created>
  <dcterms:modified xsi:type="dcterms:W3CDTF">2019-05-29T19:07:10Z</dcterms:modified>
</cp:coreProperties>
</file>