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74" r:id="rId4"/>
    <p:sldId id="275"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F20104-F011-4541-8844-D4212B34ABB1}"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A98D9-4542-4FAD-BB6D-3355761950F3}" type="slidenum">
              <a:rPr lang="en-US" smtClean="0"/>
              <a:t>‹#›</a:t>
            </a:fld>
            <a:endParaRPr lang="en-US"/>
          </a:p>
        </p:txBody>
      </p:sp>
    </p:spTree>
    <p:extLst>
      <p:ext uri="{BB962C8B-B14F-4D97-AF65-F5344CB8AC3E}">
        <p14:creationId xmlns:p14="http://schemas.microsoft.com/office/powerpoint/2010/main" val="3951141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F20104-F011-4541-8844-D4212B34ABB1}"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A98D9-4542-4FAD-BB6D-3355761950F3}" type="slidenum">
              <a:rPr lang="en-US" smtClean="0"/>
              <a:t>‹#›</a:t>
            </a:fld>
            <a:endParaRPr lang="en-US"/>
          </a:p>
        </p:txBody>
      </p:sp>
    </p:spTree>
    <p:extLst>
      <p:ext uri="{BB962C8B-B14F-4D97-AF65-F5344CB8AC3E}">
        <p14:creationId xmlns:p14="http://schemas.microsoft.com/office/powerpoint/2010/main" val="356313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F20104-F011-4541-8844-D4212B34ABB1}"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A98D9-4542-4FAD-BB6D-3355761950F3}" type="slidenum">
              <a:rPr lang="en-US" smtClean="0"/>
              <a:t>‹#›</a:t>
            </a:fld>
            <a:endParaRPr lang="en-US"/>
          </a:p>
        </p:txBody>
      </p:sp>
    </p:spTree>
    <p:extLst>
      <p:ext uri="{BB962C8B-B14F-4D97-AF65-F5344CB8AC3E}">
        <p14:creationId xmlns:p14="http://schemas.microsoft.com/office/powerpoint/2010/main" val="3953308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F20104-F011-4541-8844-D4212B34ABB1}"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A98D9-4542-4FAD-BB6D-3355761950F3}" type="slidenum">
              <a:rPr lang="en-US" smtClean="0"/>
              <a:t>‹#›</a:t>
            </a:fld>
            <a:endParaRPr lang="en-US"/>
          </a:p>
        </p:txBody>
      </p:sp>
    </p:spTree>
    <p:extLst>
      <p:ext uri="{BB962C8B-B14F-4D97-AF65-F5344CB8AC3E}">
        <p14:creationId xmlns:p14="http://schemas.microsoft.com/office/powerpoint/2010/main" val="3916758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F20104-F011-4541-8844-D4212B34ABB1}"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A98D9-4542-4FAD-BB6D-3355761950F3}" type="slidenum">
              <a:rPr lang="en-US" smtClean="0"/>
              <a:t>‹#›</a:t>
            </a:fld>
            <a:endParaRPr lang="en-US"/>
          </a:p>
        </p:txBody>
      </p:sp>
    </p:spTree>
    <p:extLst>
      <p:ext uri="{BB962C8B-B14F-4D97-AF65-F5344CB8AC3E}">
        <p14:creationId xmlns:p14="http://schemas.microsoft.com/office/powerpoint/2010/main" val="1410580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F20104-F011-4541-8844-D4212B34ABB1}" type="datetimeFigureOut">
              <a:rPr lang="en-US" smtClean="0"/>
              <a:t>5/19/2017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FA98D9-4542-4FAD-BB6D-3355761950F3}" type="slidenum">
              <a:rPr lang="en-US" smtClean="0"/>
              <a:t>‹#›</a:t>
            </a:fld>
            <a:endParaRPr lang="en-US"/>
          </a:p>
        </p:txBody>
      </p:sp>
    </p:spTree>
    <p:extLst>
      <p:ext uri="{BB962C8B-B14F-4D97-AF65-F5344CB8AC3E}">
        <p14:creationId xmlns:p14="http://schemas.microsoft.com/office/powerpoint/2010/main" val="1592305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F20104-F011-4541-8844-D4212B34ABB1}" type="datetimeFigureOut">
              <a:rPr lang="en-US" smtClean="0"/>
              <a:t>5/19/2017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FA98D9-4542-4FAD-BB6D-3355761950F3}" type="slidenum">
              <a:rPr lang="en-US" smtClean="0"/>
              <a:t>‹#›</a:t>
            </a:fld>
            <a:endParaRPr lang="en-US"/>
          </a:p>
        </p:txBody>
      </p:sp>
    </p:spTree>
    <p:extLst>
      <p:ext uri="{BB962C8B-B14F-4D97-AF65-F5344CB8AC3E}">
        <p14:creationId xmlns:p14="http://schemas.microsoft.com/office/powerpoint/2010/main" val="779398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F20104-F011-4541-8844-D4212B34ABB1}" type="datetimeFigureOut">
              <a:rPr lang="en-US" smtClean="0"/>
              <a:t>5/19/2017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FA98D9-4542-4FAD-BB6D-3355761950F3}" type="slidenum">
              <a:rPr lang="en-US" smtClean="0"/>
              <a:t>‹#›</a:t>
            </a:fld>
            <a:endParaRPr lang="en-US"/>
          </a:p>
        </p:txBody>
      </p:sp>
    </p:spTree>
    <p:extLst>
      <p:ext uri="{BB962C8B-B14F-4D97-AF65-F5344CB8AC3E}">
        <p14:creationId xmlns:p14="http://schemas.microsoft.com/office/powerpoint/2010/main" val="3597555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F20104-F011-4541-8844-D4212B34ABB1}" type="datetimeFigureOut">
              <a:rPr lang="en-US" smtClean="0"/>
              <a:t>5/19/2017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FA98D9-4542-4FAD-BB6D-3355761950F3}" type="slidenum">
              <a:rPr lang="en-US" smtClean="0"/>
              <a:t>‹#›</a:t>
            </a:fld>
            <a:endParaRPr lang="en-US"/>
          </a:p>
        </p:txBody>
      </p:sp>
    </p:spTree>
    <p:extLst>
      <p:ext uri="{BB962C8B-B14F-4D97-AF65-F5344CB8AC3E}">
        <p14:creationId xmlns:p14="http://schemas.microsoft.com/office/powerpoint/2010/main" val="2827036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F20104-F011-4541-8844-D4212B34ABB1}" type="datetimeFigureOut">
              <a:rPr lang="en-US" smtClean="0"/>
              <a:t>5/19/2017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FA98D9-4542-4FAD-BB6D-3355761950F3}" type="slidenum">
              <a:rPr lang="en-US" smtClean="0"/>
              <a:t>‹#›</a:t>
            </a:fld>
            <a:endParaRPr lang="en-US"/>
          </a:p>
        </p:txBody>
      </p:sp>
    </p:spTree>
    <p:extLst>
      <p:ext uri="{BB962C8B-B14F-4D97-AF65-F5344CB8AC3E}">
        <p14:creationId xmlns:p14="http://schemas.microsoft.com/office/powerpoint/2010/main" val="510480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F20104-F011-4541-8844-D4212B34ABB1}" type="datetimeFigureOut">
              <a:rPr lang="en-US" smtClean="0"/>
              <a:t>5/19/2017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FA98D9-4542-4FAD-BB6D-3355761950F3}" type="slidenum">
              <a:rPr lang="en-US" smtClean="0"/>
              <a:t>‹#›</a:t>
            </a:fld>
            <a:endParaRPr lang="en-US"/>
          </a:p>
        </p:txBody>
      </p:sp>
    </p:spTree>
    <p:extLst>
      <p:ext uri="{BB962C8B-B14F-4D97-AF65-F5344CB8AC3E}">
        <p14:creationId xmlns:p14="http://schemas.microsoft.com/office/powerpoint/2010/main" val="1550215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F20104-F011-4541-8844-D4212B34ABB1}" type="datetimeFigureOut">
              <a:rPr lang="en-US" smtClean="0"/>
              <a:t>5/19/2017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FA98D9-4542-4FAD-BB6D-3355761950F3}" type="slidenum">
              <a:rPr lang="en-US" smtClean="0"/>
              <a:t>‹#›</a:t>
            </a:fld>
            <a:endParaRPr lang="en-US"/>
          </a:p>
        </p:txBody>
      </p:sp>
    </p:spTree>
    <p:extLst>
      <p:ext uri="{BB962C8B-B14F-4D97-AF65-F5344CB8AC3E}">
        <p14:creationId xmlns:p14="http://schemas.microsoft.com/office/powerpoint/2010/main" val="1810666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p:spPr>
        <p:txBody>
          <a:bodyPr/>
          <a:lstStyle/>
          <a:p>
            <a:r>
              <a:rPr lang="en-US" b="1" i="1" u="sng" dirty="0" smtClean="0">
                <a:solidFill>
                  <a:srgbClr val="0070C0"/>
                </a:solidFill>
              </a:rPr>
              <a:t>The Quarry: Chiseling Necessary!</a:t>
            </a:r>
            <a:endParaRPr lang="en-US" b="1" i="1" u="sng" dirty="0">
              <a:solidFill>
                <a:srgbClr val="0070C0"/>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54891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b="1" i="1" u="sng" dirty="0" smtClean="0">
                <a:solidFill>
                  <a:srgbClr val="FF0000"/>
                </a:solidFill>
              </a:rPr>
              <a:t>Keep Digging!</a:t>
            </a:r>
            <a:endParaRPr lang="en-US" b="1" i="1" u="sng" dirty="0">
              <a:solidFill>
                <a:srgbClr val="FF0000"/>
              </a:solidFill>
            </a:endParaRPr>
          </a:p>
        </p:txBody>
      </p:sp>
      <p:sp>
        <p:nvSpPr>
          <p:cNvPr id="3" name="Content Placeholder 2"/>
          <p:cNvSpPr>
            <a:spLocks noGrp="1"/>
          </p:cNvSpPr>
          <p:nvPr>
            <p:ph idx="1"/>
          </p:nvPr>
        </p:nvSpPr>
        <p:spPr>
          <a:xfrm>
            <a:off x="0" y="533400"/>
            <a:ext cx="9144000" cy="6400800"/>
          </a:xfrm>
        </p:spPr>
        <p:txBody>
          <a:bodyPr>
            <a:normAutofit fontScale="62500" lnSpcReduction="20000"/>
          </a:bodyPr>
          <a:lstStyle/>
          <a:p>
            <a:r>
              <a:rPr lang="en-US" dirty="0" smtClean="0"/>
              <a:t>“ Inspiration faithfully records the faults of good men, those who were distinguished by the favor of God; indeed, their faults are more fully presented than their virtues. This has been a subject of wonder to many, and has given the infidel occasion to scoff at the Bible. But it is one of the strongest evidences of the truth of Scripture, that facts are not glossed over, nor the sins of its chief characters suppressed. The minds of men are so subject to prejudice that it is not possible for human histories to be absolutely impartial. Had the Bible been written by uninspired persons, it would no doubt have presented the character of its honored men in a more flattering light. But as it is, we have a correct record of their experiences.</a:t>
            </a:r>
          </a:p>
          <a:p>
            <a:endParaRPr lang="en-US" dirty="0" smtClean="0"/>
          </a:p>
          <a:p>
            <a:r>
              <a:rPr lang="en-US" dirty="0" smtClean="0"/>
              <a:t>Men whom God favored, and to whom He entrusted great responsibilities, were sometimes overcome by temptation and committed sin, even as we at the present day strive, waver, and frequently fall into error. Their lives, with all their faults and follies, are open before us, both for our encouragement and warning. If they had been represented as without fault, we, with our sinful nature, might despair at our own mistakes and failures. But seeing where others struggled through discouragements like our own, where they fell under temptations as we have done, and yet took heart again and conquered through the grace of God, we are encouraged in our striving after righteousness. As they, though sometimes beaten back, recovered their ground, and were blessed of God, so we too may be overcomers in the strength of Jesus. On the other hand, the record of their lives may serve as a warning to us. It shows that God will by no means clear the guilty. He sees sin in His most favored ones, and He deals with it in them even more strictly than in those who have less light and responsibility. “  PP, pg. 238</a:t>
            </a:r>
            <a:endParaRPr lang="en-US" dirty="0"/>
          </a:p>
        </p:txBody>
      </p:sp>
    </p:spTree>
    <p:extLst>
      <p:ext uri="{BB962C8B-B14F-4D97-AF65-F5344CB8AC3E}">
        <p14:creationId xmlns:p14="http://schemas.microsoft.com/office/powerpoint/2010/main" val="4167895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7030A0"/>
                </a:solidFill>
                <a:latin typeface="Algerian" panose="04020705040A02060702" pitchFamily="82" charset="0"/>
              </a:rPr>
              <a:t>The Lord Understands!</a:t>
            </a:r>
            <a:endParaRPr lang="en-US" b="1" i="1" u="sng" dirty="0">
              <a:solidFill>
                <a:srgbClr val="7030A0"/>
              </a:solidFill>
              <a:latin typeface="Algerian" panose="04020705040A02060702" pitchFamily="82" charset="0"/>
            </a:endParaRPr>
          </a:p>
        </p:txBody>
      </p:sp>
      <p:sp>
        <p:nvSpPr>
          <p:cNvPr id="3" name="Content Placeholder 2"/>
          <p:cNvSpPr>
            <a:spLocks noGrp="1"/>
          </p:cNvSpPr>
          <p:nvPr>
            <p:ph sz="half" idx="1"/>
          </p:nvPr>
        </p:nvSpPr>
        <p:spPr>
          <a:xfrm>
            <a:off x="0" y="762000"/>
            <a:ext cx="4495800" cy="6096000"/>
          </a:xfrm>
        </p:spPr>
        <p:txBody>
          <a:bodyPr>
            <a:normAutofit lnSpcReduction="10000"/>
          </a:bodyPr>
          <a:lstStyle/>
          <a:p>
            <a:r>
              <a:rPr lang="en-US" dirty="0" smtClean="0"/>
              <a:t>“I will make mention of Rahab and Babylon to them that know me: behold Philistia, and Tyre, with Ethiopia; this man was born there.  And of Zion it shall be said, This and that man was born in her: and the highest himself shall establish her. The LORD shall count, when he writeth up the people, that this man was born there. Selah.”  Ps. 87:4-6</a:t>
            </a:r>
            <a:endParaRPr lang="en-US" dirty="0"/>
          </a:p>
        </p:txBody>
      </p:sp>
      <p:pic>
        <p:nvPicPr>
          <p:cNvPr id="5122"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95800" y="762000"/>
            <a:ext cx="4648199"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2029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fontScale="90000"/>
          </a:bodyPr>
          <a:lstStyle/>
          <a:p>
            <a:r>
              <a:rPr lang="en-US" b="1" i="1" u="sng" dirty="0" smtClean="0">
                <a:solidFill>
                  <a:srgbClr val="92D050"/>
                </a:solidFill>
                <a:latin typeface="Aharoni" panose="02010803020104030203" pitchFamily="2" charset="-79"/>
                <a:cs typeface="Aharoni" panose="02010803020104030203" pitchFamily="2" charset="-79"/>
              </a:rPr>
              <a:t>Before Rueben Was Ever Born!</a:t>
            </a:r>
            <a:endParaRPr lang="en-US" b="1" i="1" u="sng" dirty="0">
              <a:solidFill>
                <a:srgbClr val="92D050"/>
              </a:solidFill>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0" y="685800"/>
            <a:ext cx="9144000" cy="6172200"/>
          </a:xfrm>
        </p:spPr>
        <p:txBody>
          <a:bodyPr/>
          <a:lstStyle/>
          <a:p>
            <a:r>
              <a:rPr lang="en-US" dirty="0" smtClean="0"/>
              <a:t>Horrible influences were already ready to destroy the home before the first child screamed!  Jacob had agreed to work 7 years for the hand of Rachel, his cousin.  Of course, Rachel was the younger daughter of Jacob’s Uncle Laban and custom said that the eldest daughter, Leah, less attractive and vivacious as her sister, should be married first.  Laban devised a cunning plan, to which Leah agreed, to marry her to Jacob!  This resulted in such tragedy, cold indifference, and sorrow.  From this horrible beginning would come the 12 tribes of Jacob!  Wow!!!!!</a:t>
            </a:r>
            <a:endParaRPr lang="en-US" dirty="0"/>
          </a:p>
        </p:txBody>
      </p:sp>
    </p:spTree>
    <p:extLst>
      <p:ext uri="{BB962C8B-B14F-4D97-AF65-F5344CB8AC3E}">
        <p14:creationId xmlns:p14="http://schemas.microsoft.com/office/powerpoint/2010/main" val="2995943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b="1" i="1" u="sng" dirty="0" smtClean="0">
                <a:solidFill>
                  <a:srgbClr val="FF0000"/>
                </a:solidFill>
              </a:rPr>
              <a:t>Never Forgiven, Never Acknowledged!</a:t>
            </a:r>
            <a:endParaRPr lang="en-US" b="1" i="1" u="sng" dirty="0">
              <a:solidFill>
                <a:srgbClr val="FF0000"/>
              </a:solidFill>
            </a:endParaRPr>
          </a:p>
        </p:txBody>
      </p:sp>
      <p:sp>
        <p:nvSpPr>
          <p:cNvPr id="4" name="Content Placeholder 3"/>
          <p:cNvSpPr>
            <a:spLocks noGrp="1"/>
          </p:cNvSpPr>
          <p:nvPr>
            <p:ph sz="half" idx="2"/>
          </p:nvPr>
        </p:nvSpPr>
        <p:spPr>
          <a:xfrm>
            <a:off x="4648200" y="685800"/>
            <a:ext cx="4495800" cy="6172200"/>
          </a:xfrm>
        </p:spPr>
        <p:txBody>
          <a:bodyPr/>
          <a:lstStyle/>
          <a:p>
            <a:r>
              <a:rPr lang="en-US" dirty="0" smtClean="0"/>
              <a:t>AS cold indifference ate away at the household of Jacob, as bitter jealousy and cruel heartache never abated, the sons of Jacob learned such terrible lessons from their parents.  Tragically, this never let up either.  As the last lingering shadows began to overtake the great patriarch Israel, even then he could not and would not acknowledge Leah!</a:t>
            </a:r>
            <a:endParaRPr lang="en-US" dirty="0"/>
          </a:p>
        </p:txBody>
      </p:sp>
      <p:pic>
        <p:nvPicPr>
          <p:cNvPr id="6146"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685800"/>
            <a:ext cx="4648199" cy="6172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3058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0" y="274638"/>
            <a:ext cx="3810000" cy="1143000"/>
          </a:xfrm>
        </p:spPr>
        <p:txBody>
          <a:bodyPr/>
          <a:lstStyle/>
          <a:p>
            <a:endParaRPr lang="en-US" dirty="0"/>
          </a:p>
        </p:txBody>
      </p:sp>
      <p:sp>
        <p:nvSpPr>
          <p:cNvPr id="3" name="Content Placeholder 2"/>
          <p:cNvSpPr>
            <a:spLocks noGrp="1"/>
          </p:cNvSpPr>
          <p:nvPr>
            <p:ph sz="half" idx="1"/>
          </p:nvPr>
        </p:nvSpPr>
        <p:spPr>
          <a:xfrm>
            <a:off x="0" y="0"/>
            <a:ext cx="4572000" cy="6858000"/>
          </a:xfrm>
        </p:spPr>
        <p:txBody>
          <a:bodyPr>
            <a:normAutofit fontScale="92500" lnSpcReduction="10000"/>
          </a:bodyPr>
          <a:lstStyle/>
          <a:p>
            <a:r>
              <a:rPr lang="en-US" dirty="0" smtClean="0"/>
              <a:t>“And he charged them, and said unto them, I am to be gathered unto my people: bury me with my fathers in the cave that is in the field of Ephron the Hittite, In the cave that is in the field of Machpelah, which is before Mamre, in the land of Canaan, which Abraham bought with the field of Ephron the Hittite for a possession of a burying place. There they buried Abraham and Sarah his wife; there they buried Isaac and Rebekah his wife; and there I buried Leah.”  Gen. 49:29-31</a:t>
            </a:r>
            <a:endParaRPr lang="en-US" dirty="0"/>
          </a:p>
        </p:txBody>
      </p:sp>
      <p:pic>
        <p:nvPicPr>
          <p:cNvPr id="7170"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95800" y="0"/>
            <a:ext cx="4648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9489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i="1" u="sng" dirty="0" smtClean="0">
                <a:solidFill>
                  <a:srgbClr val="FF0000"/>
                </a:solidFill>
              </a:rPr>
              <a:t>She Had 6 Children</a:t>
            </a:r>
            <a:endParaRPr lang="en-US" b="1" i="1" u="sng" dirty="0">
              <a:solidFill>
                <a:srgbClr val="FF0000"/>
              </a:solidFill>
            </a:endParaRPr>
          </a:p>
        </p:txBody>
      </p:sp>
      <p:sp>
        <p:nvSpPr>
          <p:cNvPr id="3" name="Content Placeholder 2"/>
          <p:cNvSpPr>
            <a:spLocks noGrp="1"/>
          </p:cNvSpPr>
          <p:nvPr>
            <p:ph sz="half" idx="1"/>
          </p:nvPr>
        </p:nvSpPr>
        <p:spPr>
          <a:xfrm>
            <a:off x="0" y="609600"/>
            <a:ext cx="4495800" cy="6248400"/>
          </a:xfrm>
        </p:spPr>
        <p:txBody>
          <a:bodyPr>
            <a:normAutofit fontScale="77500" lnSpcReduction="20000"/>
          </a:bodyPr>
          <a:lstStyle/>
          <a:p>
            <a:r>
              <a:rPr lang="en-US" dirty="0" smtClean="0"/>
              <a:t>“And Leah conceived, and bare a son, and she called his name Reuben: for she said, Surely the LORD hath looked upon my affliction; now therefore my husband will love me.  And she conceived again, and bare a son; and said, Because the LORD hath heard that I was hated, he hath therefore given me this son also: and she called his name Simeon.  And she conceived again, and bare a son; and said, Now this time will my husband be joined unto me, because I have born him three sons: therefore was his name called Levi.  And she conceived again, and bare a son: and she said, Now will I praise the LORD: therefore she called his name Judah; and left bearing.”  Gen. 29:32-35</a:t>
            </a:r>
            <a:endParaRPr lang="en-US" dirty="0"/>
          </a:p>
        </p:txBody>
      </p:sp>
      <p:pic>
        <p:nvPicPr>
          <p:cNvPr id="8194"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19600" y="609600"/>
            <a:ext cx="4724400" cy="6248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6072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FF0000"/>
                </a:solidFill>
              </a:rPr>
              <a:t>Rachel Cannot Bear!!</a:t>
            </a:r>
            <a:endParaRPr lang="en-US" b="1" i="1" u="sng" dirty="0">
              <a:solidFill>
                <a:srgbClr val="FF0000"/>
              </a:solidFill>
            </a:endParaRPr>
          </a:p>
        </p:txBody>
      </p:sp>
      <p:sp>
        <p:nvSpPr>
          <p:cNvPr id="3" name="Content Placeholder 2"/>
          <p:cNvSpPr>
            <a:spLocks noGrp="1"/>
          </p:cNvSpPr>
          <p:nvPr>
            <p:ph idx="1"/>
          </p:nvPr>
        </p:nvSpPr>
        <p:spPr>
          <a:xfrm>
            <a:off x="0" y="762000"/>
            <a:ext cx="9144000" cy="6096000"/>
          </a:xfrm>
        </p:spPr>
        <p:txBody>
          <a:bodyPr>
            <a:normAutofit lnSpcReduction="10000"/>
          </a:bodyPr>
          <a:lstStyle/>
          <a:p>
            <a:r>
              <a:rPr lang="en-US" dirty="0" smtClean="0"/>
              <a:t>“And Reuben went in the days of wheat harvest, and found mandrakes in the field, and brought them unto his mother Leah. Then Rachel said to Leah, Give me, I pray thee, of thy son's mandrakes. And she said unto her, Is it a small matter that thou hast taken my husband? and wouldest thou take away my son's mandrakes also? And Rachel said, Therefore he shall lie with thee to night for thy son's mandrakes. And Jacob came out of the field in the evening, and Leah went out to meet him, and said, Thou must come in unto me; for surely I have hired thee with my son's mandrakes. And he lay with her that night.”  Gen. 30:14-16</a:t>
            </a:r>
            <a:endParaRPr lang="en-US" dirty="0"/>
          </a:p>
        </p:txBody>
      </p:sp>
    </p:spTree>
    <p:extLst>
      <p:ext uri="{BB962C8B-B14F-4D97-AF65-F5344CB8AC3E}">
        <p14:creationId xmlns:p14="http://schemas.microsoft.com/office/powerpoint/2010/main" val="645719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FF0000"/>
                </a:solidFill>
              </a:rPr>
              <a:t>Leah Can, Rachel Can’t!</a:t>
            </a:r>
            <a:endParaRPr lang="en-US" b="1" i="1" u="sng" dirty="0">
              <a:solidFill>
                <a:srgbClr val="FF0000"/>
              </a:solidFill>
            </a:endParaRPr>
          </a:p>
        </p:txBody>
      </p:sp>
      <p:sp>
        <p:nvSpPr>
          <p:cNvPr id="4" name="Content Placeholder 3"/>
          <p:cNvSpPr>
            <a:spLocks noGrp="1"/>
          </p:cNvSpPr>
          <p:nvPr>
            <p:ph sz="half" idx="2"/>
          </p:nvPr>
        </p:nvSpPr>
        <p:spPr>
          <a:xfrm>
            <a:off x="4648200" y="685800"/>
            <a:ext cx="4495800" cy="6172200"/>
          </a:xfrm>
        </p:spPr>
        <p:txBody>
          <a:bodyPr/>
          <a:lstStyle/>
          <a:p>
            <a:r>
              <a:rPr lang="en-US" dirty="0" smtClean="0"/>
              <a:t>Leah has 6, Rachel can’t bear.  Bring on the servant wives; throw in some mandrakes and Jacob IS PROSTITUTED FOR A NIGHT! </a:t>
            </a:r>
          </a:p>
          <a:p>
            <a:r>
              <a:rPr lang="en-US" dirty="0" smtClean="0"/>
              <a:t>Throw in a coat of many colors for the beloved, finally, son of Rachel, have the angry, unloved brothers sell him as a slave, and you have a recipe for disaster! </a:t>
            </a:r>
            <a:endParaRPr lang="en-US" dirty="0"/>
          </a:p>
        </p:txBody>
      </p:sp>
      <p:pic>
        <p:nvPicPr>
          <p:cNvPr id="9218"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762000"/>
            <a:ext cx="50292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97457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FF0000"/>
                </a:solidFill>
              </a:rPr>
              <a:t>There they Are!</a:t>
            </a:r>
            <a:endParaRPr lang="en-US" b="1" i="1" u="sng" dirty="0">
              <a:solidFill>
                <a:srgbClr val="FF0000"/>
              </a:solidFill>
            </a:endParaRPr>
          </a:p>
        </p:txBody>
      </p:sp>
      <p:sp>
        <p:nvSpPr>
          <p:cNvPr id="3" name="Content Placeholder 2"/>
          <p:cNvSpPr>
            <a:spLocks noGrp="1"/>
          </p:cNvSpPr>
          <p:nvPr>
            <p:ph idx="1"/>
          </p:nvPr>
        </p:nvSpPr>
        <p:spPr>
          <a:xfrm>
            <a:off x="0" y="762000"/>
            <a:ext cx="9144000" cy="6096000"/>
          </a:xfrm>
        </p:spPr>
        <p:txBody>
          <a:bodyPr>
            <a:normAutofit fontScale="92500" lnSpcReduction="20000"/>
          </a:bodyPr>
          <a:lstStyle/>
          <a:p>
            <a:r>
              <a:rPr lang="en-US" dirty="0" smtClean="0"/>
              <a:t>“And I heard the number of them which were sealed: and there were sealed an hundred and forty and four thousand of all the tribes of the children of Israel. Of the tribe of Juda were sealed twelve thousand. Of the tribe of Reuben were sealed twelve thousand. Of the tribe of Gad were sealed twelve thousand.  Of the tribe of Aser were sealed twelve thousand. Of the tribe of Nepthalim were sealed twelve thousand. Of the tribe of Manasseh were sealed twelve thousand. Of the tribe of Simeon were sealed twelve thousand. Of the tribe of Levi were sealed twelve thousand. Of the tribe of Issachar were sealed twelve thousand. Of the tribe of Zabulon were sealed twelve thousand. Of the tribe of Joseph were sealed twelve thousand. Of the tribe of Benjamin were sealed twelve thousand.”  Rev. 7:4-8</a:t>
            </a:r>
            <a:endParaRPr lang="en-US" dirty="0"/>
          </a:p>
        </p:txBody>
      </p:sp>
    </p:spTree>
    <p:extLst>
      <p:ext uri="{BB962C8B-B14F-4D97-AF65-F5344CB8AC3E}">
        <p14:creationId xmlns:p14="http://schemas.microsoft.com/office/powerpoint/2010/main" val="28739955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0070C0"/>
                </a:solidFill>
              </a:rPr>
              <a:t>And There they ARE!!!</a:t>
            </a:r>
            <a:endParaRPr lang="en-US" b="1" i="1" u="sng" dirty="0">
              <a:solidFill>
                <a:srgbClr val="0070C0"/>
              </a:solidFill>
            </a:endParaRPr>
          </a:p>
        </p:txBody>
      </p:sp>
      <p:sp>
        <p:nvSpPr>
          <p:cNvPr id="3" name="Content Placeholder 2"/>
          <p:cNvSpPr>
            <a:spLocks noGrp="1"/>
          </p:cNvSpPr>
          <p:nvPr>
            <p:ph sz="half" idx="1"/>
          </p:nvPr>
        </p:nvSpPr>
        <p:spPr>
          <a:xfrm>
            <a:off x="0" y="762000"/>
            <a:ext cx="4495800" cy="6096000"/>
          </a:xfrm>
        </p:spPr>
        <p:txBody>
          <a:bodyPr>
            <a:normAutofit fontScale="92500" lnSpcReduction="20000"/>
          </a:bodyPr>
          <a:lstStyle/>
          <a:p>
            <a:r>
              <a:rPr lang="en-US" dirty="0" smtClean="0"/>
              <a:t>“And he carried me away in the spirit to a great and high mountain, and shewed me that great city, the holy Jerusalem, descending out of heaven from God, Having the glory of God: and her light was like unto a stone most precious, even like a jasper stone, clear as crystal; And had a wall great and high, and had twelve gates, and at the gates twelve angels, and names written thereon, which are the names of the twelve tribes of the children of Israel:”  Rev. 21:10-12</a:t>
            </a:r>
            <a:endParaRPr lang="en-US" dirty="0"/>
          </a:p>
        </p:txBody>
      </p:sp>
      <p:pic>
        <p:nvPicPr>
          <p:cNvPr id="10242"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95801" y="762000"/>
            <a:ext cx="4648200" cy="6095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44302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b="1" i="1" u="sng" dirty="0" smtClean="0">
                <a:solidFill>
                  <a:srgbClr val="0070C0"/>
                </a:solidFill>
              </a:rPr>
              <a:t>Backdrop</a:t>
            </a:r>
            <a:endParaRPr lang="en-US" b="1" i="1" u="sng" dirty="0">
              <a:solidFill>
                <a:srgbClr val="0070C0"/>
              </a:solidFill>
            </a:endParaRPr>
          </a:p>
        </p:txBody>
      </p:sp>
      <p:sp>
        <p:nvSpPr>
          <p:cNvPr id="3" name="Content Placeholder 2"/>
          <p:cNvSpPr>
            <a:spLocks noGrp="1"/>
          </p:cNvSpPr>
          <p:nvPr>
            <p:ph idx="1"/>
          </p:nvPr>
        </p:nvSpPr>
        <p:spPr>
          <a:xfrm>
            <a:off x="0" y="533400"/>
            <a:ext cx="9144000" cy="6324600"/>
          </a:xfrm>
        </p:spPr>
        <p:txBody>
          <a:bodyPr>
            <a:normAutofit/>
          </a:bodyPr>
          <a:lstStyle/>
          <a:p>
            <a:r>
              <a:rPr lang="en-US" dirty="0" smtClean="0"/>
              <a:t>The story of the 12 tribes of Jacob is fascinating and it starts with Jacob himself.  He married women that were old enough to be his grandchildren and he, their grandfather.  Let me explain.  Jacob tells us when he stood before Pharaoh</a:t>
            </a:r>
            <a:r>
              <a:rPr lang="en-US" dirty="0"/>
              <a:t>, “, The days of the years of my pilgrimage are an hundred and thirty years</a:t>
            </a:r>
            <a:r>
              <a:rPr lang="en-US" dirty="0" smtClean="0"/>
              <a:t>:”  Gen. 47:9.  At this point, Joseph was 39. Joseph was 30 when he became the prime minister (41:46), then had followed 7 years of plenty (41:53), and then 2 years of famine when Joseph was reunited with his family. (Gen. 45:6)  Jacob, therefore was 91 when Joseph was born.</a:t>
            </a:r>
            <a:endParaRPr lang="en-US" dirty="0"/>
          </a:p>
        </p:txBody>
      </p:sp>
    </p:spTree>
    <p:extLst>
      <p:ext uri="{BB962C8B-B14F-4D97-AF65-F5344CB8AC3E}">
        <p14:creationId xmlns:p14="http://schemas.microsoft.com/office/powerpoint/2010/main" val="16623690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b="1" i="1" u="sng" dirty="0" smtClean="0">
                <a:solidFill>
                  <a:srgbClr val="0070C0"/>
                </a:solidFill>
              </a:rPr>
              <a:t>There Is a Song!</a:t>
            </a:r>
            <a:endParaRPr lang="en-US" b="1" i="1" u="sng" dirty="0">
              <a:solidFill>
                <a:srgbClr val="0070C0"/>
              </a:solidFill>
            </a:endParaRPr>
          </a:p>
        </p:txBody>
      </p:sp>
      <p:pic>
        <p:nvPicPr>
          <p:cNvPr id="5" name="Content Placeholder 4"/>
          <p:cNvPicPr>
            <a:picLocks noGrp="1" noChangeAspect="1"/>
          </p:cNvPicPr>
          <p:nvPr>
            <p:ph sz="half" idx="1"/>
          </p:nvPr>
        </p:nvPicPr>
        <p:blipFill>
          <a:blip r:embed="rId2"/>
          <a:stretch>
            <a:fillRect/>
          </a:stretch>
        </p:blipFill>
        <p:spPr>
          <a:xfrm>
            <a:off x="0" y="609600"/>
            <a:ext cx="5029200" cy="6248399"/>
          </a:xfrm>
          <a:prstGeom prst="rect">
            <a:avLst/>
          </a:prstGeom>
        </p:spPr>
      </p:pic>
      <p:sp>
        <p:nvSpPr>
          <p:cNvPr id="4" name="Content Placeholder 3"/>
          <p:cNvSpPr>
            <a:spLocks noGrp="1"/>
          </p:cNvSpPr>
          <p:nvPr>
            <p:ph sz="half" idx="2"/>
          </p:nvPr>
        </p:nvSpPr>
        <p:spPr>
          <a:xfrm>
            <a:off x="4648200" y="533400"/>
            <a:ext cx="4495800" cy="6324600"/>
          </a:xfrm>
        </p:spPr>
        <p:txBody>
          <a:bodyPr>
            <a:normAutofit fontScale="77500" lnSpcReduction="20000"/>
          </a:bodyPr>
          <a:lstStyle/>
          <a:p>
            <a:r>
              <a:rPr lang="en-US" dirty="0" smtClean="0"/>
              <a:t>“And </a:t>
            </a:r>
            <a:r>
              <a:rPr lang="en-US" dirty="0" smtClean="0"/>
              <a:t>they sung a new song, saying, Thou art worthy to take the book, and to open the seals thereof: for thou wast slain, and hast redeemed us to God by thy blood out of every kindred, and tongue, and people, and </a:t>
            </a:r>
            <a:r>
              <a:rPr lang="en-US" dirty="0" smtClean="0"/>
              <a:t>nation; And </a:t>
            </a:r>
            <a:r>
              <a:rPr lang="en-US" dirty="0" smtClean="0"/>
              <a:t>hast made us unto our God kings and priests: and we shall reign on the earth</a:t>
            </a:r>
            <a:r>
              <a:rPr lang="en-US" dirty="0" smtClean="0"/>
              <a:t>. </a:t>
            </a:r>
            <a:r>
              <a:rPr lang="en-US" dirty="0" smtClean="0"/>
              <a:t>And I beheld, and I heard the voice of many angels round about the throne and the beasts and the elders: and the number of them was ten thousand times ten thousand, and thousands of thousands</a:t>
            </a:r>
            <a:r>
              <a:rPr lang="en-US" dirty="0" smtClean="0"/>
              <a:t>; </a:t>
            </a:r>
            <a:r>
              <a:rPr lang="en-US" dirty="0" smtClean="0"/>
              <a:t>Saying with a loud voice, Worthy is the Lamb that was slain to receive power, and riches, and wisdom, and strength, and honour, and glory, and blessing.”  Rev. 5:9-12</a:t>
            </a:r>
            <a:endParaRPr lang="en-US" dirty="0"/>
          </a:p>
        </p:txBody>
      </p:sp>
    </p:spTree>
    <p:extLst>
      <p:ext uri="{BB962C8B-B14F-4D97-AF65-F5344CB8AC3E}">
        <p14:creationId xmlns:p14="http://schemas.microsoft.com/office/powerpoint/2010/main" val="1755088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i="1" u="sng" dirty="0" smtClean="0">
                <a:solidFill>
                  <a:srgbClr val="FF0000"/>
                </a:solidFill>
              </a:rPr>
              <a:t>In Haran!</a:t>
            </a:r>
            <a:endParaRPr lang="en-US" b="1" i="1" u="sng" dirty="0">
              <a:solidFill>
                <a:srgbClr val="FF0000"/>
              </a:solidFill>
            </a:endParaRPr>
          </a:p>
        </p:txBody>
      </p:sp>
      <p:sp>
        <p:nvSpPr>
          <p:cNvPr id="3" name="Content Placeholder 2"/>
          <p:cNvSpPr>
            <a:spLocks noGrp="1"/>
          </p:cNvSpPr>
          <p:nvPr>
            <p:ph idx="1"/>
          </p:nvPr>
        </p:nvSpPr>
        <p:spPr>
          <a:xfrm>
            <a:off x="0" y="609600"/>
            <a:ext cx="9144000" cy="6248400"/>
          </a:xfrm>
        </p:spPr>
        <p:txBody>
          <a:bodyPr>
            <a:normAutofit lnSpcReduction="10000"/>
          </a:bodyPr>
          <a:lstStyle/>
          <a:p>
            <a:r>
              <a:rPr lang="en-US" sz="4000" dirty="0" smtClean="0"/>
              <a:t>Jacob was 91 when Joseph was born.  Joseph was born when Jacob had been in Haran for 14 years.  Remember, once Jacob arrived, he worked 7 years for Rachel, (Gen. 29:20) then served another 7 (Gen. 29:27) and then, he wanted to leave when Joseph was born.  (Gen. 30:25)  He served Laban after Joseph’s birth 6 more years.  He was in Haran for 20 years. (Gen. 31:38)  Jacob was 77 when he arrived in Haran!</a:t>
            </a:r>
            <a:endParaRPr lang="en-US" sz="4000" dirty="0"/>
          </a:p>
        </p:txBody>
      </p:sp>
    </p:spTree>
    <p:extLst>
      <p:ext uri="{BB962C8B-B14F-4D97-AF65-F5344CB8AC3E}">
        <p14:creationId xmlns:p14="http://schemas.microsoft.com/office/powerpoint/2010/main" val="956158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FF0000"/>
                </a:solidFill>
              </a:rPr>
              <a:t>Timeline</a:t>
            </a:r>
            <a:endParaRPr lang="en-US" b="1" i="1" u="sng" dirty="0">
              <a:solidFill>
                <a:srgbClr val="FF0000"/>
              </a:solidFill>
            </a:endParaRPr>
          </a:p>
        </p:txBody>
      </p:sp>
      <p:sp>
        <p:nvSpPr>
          <p:cNvPr id="3" name="Content Placeholder 2"/>
          <p:cNvSpPr>
            <a:spLocks noGrp="1"/>
          </p:cNvSpPr>
          <p:nvPr>
            <p:ph idx="1"/>
          </p:nvPr>
        </p:nvSpPr>
        <p:spPr>
          <a:xfrm>
            <a:off x="0" y="609600"/>
            <a:ext cx="9144000" cy="6248400"/>
          </a:xfrm>
        </p:spPr>
        <p:txBody>
          <a:bodyPr/>
          <a:lstStyle/>
          <a:p>
            <a:r>
              <a:rPr lang="en-US" dirty="0" smtClean="0"/>
              <a:t>Jacob arrives in Haran-  77 years old</a:t>
            </a:r>
          </a:p>
          <a:p>
            <a:r>
              <a:rPr lang="en-US" dirty="0" smtClean="0"/>
              <a:t>Joseph’s birth- Jacob is 91 years old</a:t>
            </a:r>
          </a:p>
          <a:p>
            <a:r>
              <a:rPr lang="en-US" dirty="0" smtClean="0"/>
              <a:t>Jacob leaves 20 years later- 97 years old</a:t>
            </a:r>
          </a:p>
          <a:p>
            <a:r>
              <a:rPr lang="en-US" dirty="0" smtClean="0"/>
              <a:t>Joseph is sold at 17, Jacob is 108 years old.  </a:t>
            </a:r>
          </a:p>
          <a:p>
            <a:r>
              <a:rPr lang="en-US" dirty="0" smtClean="0"/>
              <a:t>Joseph is Prime minister at 30, Jacob is 121 years old.</a:t>
            </a:r>
          </a:p>
          <a:p>
            <a:r>
              <a:rPr lang="en-US" dirty="0" smtClean="0"/>
              <a:t>7 years of plenty, 2 of famine- Joseph is 39, Jacob is 130.</a:t>
            </a:r>
          </a:p>
          <a:p>
            <a:r>
              <a:rPr lang="en-US" dirty="0" smtClean="0"/>
              <a:t>Jacob dies at 147, Joseph is 56.</a:t>
            </a:r>
            <a:endParaRPr lang="en-US" dirty="0"/>
          </a:p>
        </p:txBody>
      </p:sp>
    </p:spTree>
    <p:extLst>
      <p:ext uri="{BB962C8B-B14F-4D97-AF65-F5344CB8AC3E}">
        <p14:creationId xmlns:p14="http://schemas.microsoft.com/office/powerpoint/2010/main" val="1073375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3276600" cy="152400"/>
          </a:xfrm>
        </p:spPr>
        <p:txBody>
          <a:bodyPr>
            <a:normAutofit fontScale="90000"/>
          </a:bodyPr>
          <a:lstStyle/>
          <a:p>
            <a:endParaRPr lang="en-US" dirty="0"/>
          </a:p>
        </p:txBody>
      </p:sp>
      <p:sp>
        <p:nvSpPr>
          <p:cNvPr id="4" name="Content Placeholder 3"/>
          <p:cNvSpPr>
            <a:spLocks noGrp="1"/>
          </p:cNvSpPr>
          <p:nvPr>
            <p:ph sz="half" idx="2"/>
          </p:nvPr>
        </p:nvSpPr>
        <p:spPr>
          <a:xfrm>
            <a:off x="4648200" y="0"/>
            <a:ext cx="4495800" cy="6858000"/>
          </a:xfrm>
        </p:spPr>
        <p:txBody>
          <a:bodyPr>
            <a:normAutofit/>
          </a:bodyPr>
          <a:lstStyle/>
          <a:p>
            <a:r>
              <a:rPr lang="en-US" sz="3600" dirty="0" smtClean="0"/>
              <a:t>In this majestic and solemn, yet joyous place, there are conspicuously written the names of 12 men.  How they got there we must ponder for a time!  It is nothing short of a miracle of God that their names are written there!</a:t>
            </a:r>
            <a:endParaRPr lang="en-US" sz="3600" dirty="0"/>
          </a:p>
        </p:txBody>
      </p:sp>
      <p:pic>
        <p:nvPicPr>
          <p:cNvPr id="1026"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0"/>
            <a:ext cx="46482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92354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274638"/>
            <a:ext cx="3886200" cy="1143000"/>
          </a:xfrm>
        </p:spPr>
        <p:txBody>
          <a:bodyPr/>
          <a:lstStyle/>
          <a:p>
            <a:endParaRPr lang="en-US" dirty="0"/>
          </a:p>
        </p:txBody>
      </p:sp>
      <p:sp>
        <p:nvSpPr>
          <p:cNvPr id="3" name="Content Placeholder 2"/>
          <p:cNvSpPr>
            <a:spLocks noGrp="1"/>
          </p:cNvSpPr>
          <p:nvPr>
            <p:ph sz="half" idx="1"/>
          </p:nvPr>
        </p:nvSpPr>
        <p:spPr>
          <a:xfrm>
            <a:off x="0" y="0"/>
            <a:ext cx="4648200" cy="6858000"/>
          </a:xfrm>
        </p:spPr>
        <p:txBody>
          <a:bodyPr>
            <a:normAutofit fontScale="92500" lnSpcReduction="20000"/>
          </a:bodyPr>
          <a:lstStyle/>
          <a:p>
            <a:r>
              <a:rPr lang="en-US" dirty="0" smtClean="0"/>
              <a:t>“And he carried me away in the spirit to a great and high mountain, and shewed me that great city, the holy Jerusalem, descending out of heaven from God,  Having the glory of God: and her light was like unto a stone most precious, even like a jasper stone, clear as crystal;  And had a wall great and high, and had twelve gates, and at the gates twelve angels, </a:t>
            </a:r>
            <a:r>
              <a:rPr lang="en-US" b="1" i="1" u="sng" dirty="0" smtClean="0">
                <a:solidFill>
                  <a:srgbClr val="FF0000"/>
                </a:solidFill>
              </a:rPr>
              <a:t>and names written thereon, which are the names of the twelve tribes of the children of Israel: </a:t>
            </a:r>
            <a:r>
              <a:rPr lang="en-US" dirty="0" smtClean="0"/>
              <a:t>On the east three gates; on the north three gates; on the south three gates; and on the west three gates.”  Rev. 21:10-13</a:t>
            </a:r>
            <a:endParaRPr lang="en-US" dirty="0"/>
          </a:p>
        </p:txBody>
      </p:sp>
      <p:pic>
        <p:nvPicPr>
          <p:cNvPr id="2050"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8200" y="0"/>
            <a:ext cx="44958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17166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0070C0"/>
                </a:solidFill>
                <a:latin typeface="Algerian" panose="04020705040A02060702" pitchFamily="82" charset="0"/>
              </a:rPr>
              <a:t>The Motley Crew</a:t>
            </a:r>
            <a:endParaRPr lang="en-US" b="1" i="1" u="sng" dirty="0">
              <a:solidFill>
                <a:srgbClr val="0070C0"/>
              </a:solidFill>
              <a:latin typeface="Algerian" panose="04020705040A02060702" pitchFamily="82" charset="0"/>
            </a:endParaRPr>
          </a:p>
        </p:txBody>
      </p:sp>
      <p:sp>
        <p:nvSpPr>
          <p:cNvPr id="3" name="Content Placeholder 2"/>
          <p:cNvSpPr>
            <a:spLocks noGrp="1"/>
          </p:cNvSpPr>
          <p:nvPr>
            <p:ph idx="1"/>
          </p:nvPr>
        </p:nvSpPr>
        <p:spPr>
          <a:xfrm>
            <a:off x="0" y="685800"/>
            <a:ext cx="9144000" cy="6172200"/>
          </a:xfrm>
        </p:spPr>
        <p:txBody>
          <a:bodyPr>
            <a:normAutofit fontScale="85000" lnSpcReduction="20000"/>
          </a:bodyPr>
          <a:lstStyle/>
          <a:p>
            <a:r>
              <a:rPr lang="en-US" dirty="0" smtClean="0"/>
              <a:t>Within the names mentioned, even one of them doesn’t belong there.  In the final role in Revelation 7, the tribe of Dan is missing and is replaced by Manasseh!  </a:t>
            </a:r>
          </a:p>
          <a:p>
            <a:r>
              <a:rPr lang="en-US" dirty="0"/>
              <a:t> </a:t>
            </a:r>
            <a:r>
              <a:rPr lang="en-US" dirty="0" smtClean="0"/>
              <a:t>“And I heard the number of them which were sealed: and there were sealed an hundred and forty and four thousand of all the tribes of the children of Israel.  Of the tribe of Juda were sealed twelve thousand. Of the tribe of Reuben were sealed twelve thousand. Of the tribe of Gad were sealed twelve thousand. Of the tribe of Aser were sealed twelve thousand. Of the tribe of Nepthalim were sealed twelve thousand. Of the tribe of Manasseh were sealed twelve thousand. Of the tribe of Simeon were sealed twelve thousand. Of the tribe of Levi were sealed twelve thousand. Of the tribe of Issachar were sealed twelve thousand.  Of the tribe of Zabulon were sealed twelve thousand. Of the tribe of Joseph were sealed twelve thousand. Of the tribe of Benjamin were sealed twelve thousand.”  Revelation 7:4-8</a:t>
            </a:r>
            <a:endParaRPr lang="en-US" dirty="0"/>
          </a:p>
        </p:txBody>
      </p:sp>
    </p:spTree>
    <p:extLst>
      <p:ext uri="{BB962C8B-B14F-4D97-AF65-F5344CB8AC3E}">
        <p14:creationId xmlns:p14="http://schemas.microsoft.com/office/powerpoint/2010/main" val="333587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FF0000"/>
                </a:solidFill>
              </a:rPr>
              <a:t>They Had it All!  Everything Bad!</a:t>
            </a:r>
            <a:endParaRPr lang="en-US" b="1" i="1" u="sng" dirty="0">
              <a:solidFill>
                <a:srgbClr val="FF0000"/>
              </a:solidFill>
            </a:endParaRPr>
          </a:p>
        </p:txBody>
      </p:sp>
      <p:sp>
        <p:nvSpPr>
          <p:cNvPr id="3" name="Content Placeholder 2"/>
          <p:cNvSpPr>
            <a:spLocks noGrp="1"/>
          </p:cNvSpPr>
          <p:nvPr>
            <p:ph sz="half" idx="1"/>
          </p:nvPr>
        </p:nvSpPr>
        <p:spPr>
          <a:xfrm>
            <a:off x="0" y="762000"/>
            <a:ext cx="4648200" cy="6096000"/>
          </a:xfrm>
        </p:spPr>
        <p:txBody>
          <a:bodyPr>
            <a:normAutofit lnSpcReduction="10000"/>
          </a:bodyPr>
          <a:lstStyle/>
          <a:p>
            <a:r>
              <a:rPr lang="en-US" dirty="0" smtClean="0"/>
              <a:t>What this family had, and what they became is cause for hope for every family and individual!</a:t>
            </a:r>
          </a:p>
          <a:p>
            <a:r>
              <a:rPr lang="en-US" dirty="0" smtClean="0"/>
              <a:t>1. Their patriarch was called of God to represent Him in the earth!</a:t>
            </a:r>
          </a:p>
          <a:p>
            <a:r>
              <a:rPr lang="en-US" dirty="0" smtClean="0"/>
              <a:t>2. One son became the prime minister of Egypt.</a:t>
            </a:r>
          </a:p>
          <a:p>
            <a:r>
              <a:rPr lang="en-US" dirty="0" smtClean="0"/>
              <a:t>3. Mixed in was every filthy, horrible thing that man can invent.  Hatred, immorality, cruelty, indifference, and smoldering pain!</a:t>
            </a:r>
            <a:endParaRPr lang="en-US" dirty="0"/>
          </a:p>
        </p:txBody>
      </p:sp>
      <p:pic>
        <p:nvPicPr>
          <p:cNvPr id="3074"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572000" y="762000"/>
            <a:ext cx="45720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74929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00B050"/>
                </a:solidFill>
              </a:rPr>
              <a:t>The Lord Chose Imperfection</a:t>
            </a:r>
            <a:endParaRPr lang="en-US" b="1" i="1" u="sng" dirty="0">
              <a:solidFill>
                <a:srgbClr val="00B050"/>
              </a:solidFill>
            </a:endParaRPr>
          </a:p>
        </p:txBody>
      </p:sp>
      <p:sp>
        <p:nvSpPr>
          <p:cNvPr id="4" name="Content Placeholder 3"/>
          <p:cNvSpPr>
            <a:spLocks noGrp="1"/>
          </p:cNvSpPr>
          <p:nvPr>
            <p:ph sz="half" idx="2"/>
          </p:nvPr>
        </p:nvSpPr>
        <p:spPr>
          <a:xfrm>
            <a:off x="4648200" y="685800"/>
            <a:ext cx="4495800" cy="6172200"/>
          </a:xfrm>
        </p:spPr>
        <p:txBody>
          <a:bodyPr/>
          <a:lstStyle/>
          <a:p>
            <a:r>
              <a:rPr lang="en-US" dirty="0" smtClean="0"/>
              <a:t>If God had chose a perfect family, then the devil would have cried foul, so the Lord chose a family full of troubles that they might be trophies of His grace and revealers of His glory!</a:t>
            </a:r>
          </a:p>
          <a:p>
            <a:r>
              <a:rPr lang="en-US" dirty="0" smtClean="0"/>
              <a:t>The Lord showed that cultivated weaknesses, bad traits of character can be transformed into the divine image by His amazing grace!</a:t>
            </a:r>
            <a:endParaRPr lang="en-US" dirty="0"/>
          </a:p>
        </p:txBody>
      </p:sp>
      <p:pic>
        <p:nvPicPr>
          <p:cNvPr id="4098"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685800"/>
            <a:ext cx="4953000" cy="617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070093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2357</Words>
  <Application>Microsoft Office PowerPoint</Application>
  <PresentationFormat>On-screen Show (4:3)</PresentationFormat>
  <Paragraphs>50</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Aharoni</vt:lpstr>
      <vt:lpstr>Algerian</vt:lpstr>
      <vt:lpstr>Arial</vt:lpstr>
      <vt:lpstr>Calibri</vt:lpstr>
      <vt:lpstr>Office Theme</vt:lpstr>
      <vt:lpstr>The Quarry: Chiseling Necessary!</vt:lpstr>
      <vt:lpstr>Backdrop</vt:lpstr>
      <vt:lpstr>In Haran!</vt:lpstr>
      <vt:lpstr>Timeline</vt:lpstr>
      <vt:lpstr>PowerPoint Presentation</vt:lpstr>
      <vt:lpstr>PowerPoint Presentation</vt:lpstr>
      <vt:lpstr>The Motley Crew</vt:lpstr>
      <vt:lpstr>They Had it All!  Everything Bad!</vt:lpstr>
      <vt:lpstr>The Lord Chose Imperfection</vt:lpstr>
      <vt:lpstr>Keep Digging!</vt:lpstr>
      <vt:lpstr>The Lord Understands!</vt:lpstr>
      <vt:lpstr>Before Rueben Was Ever Born!</vt:lpstr>
      <vt:lpstr>Never Forgiven, Never Acknowledged!</vt:lpstr>
      <vt:lpstr>PowerPoint Presentation</vt:lpstr>
      <vt:lpstr>She Had 6 Children</vt:lpstr>
      <vt:lpstr>Rachel Cannot Bear!!</vt:lpstr>
      <vt:lpstr>Leah Can, Rachel Can’t!</vt:lpstr>
      <vt:lpstr>There they Are!</vt:lpstr>
      <vt:lpstr>And There they ARE!!!</vt:lpstr>
      <vt:lpstr>There Is a Song!</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c:creator>
  <cp:lastModifiedBy>All Public</cp:lastModifiedBy>
  <cp:revision>13</cp:revision>
  <dcterms:created xsi:type="dcterms:W3CDTF">2017-05-12T20:31:08Z</dcterms:created>
  <dcterms:modified xsi:type="dcterms:W3CDTF">2017-05-19T14:03:58Z</dcterms:modified>
</cp:coreProperties>
</file>