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836" r:id="rId2"/>
    <p:sldId id="912" r:id="rId3"/>
    <p:sldId id="913" r:id="rId4"/>
    <p:sldId id="857" r:id="rId5"/>
    <p:sldId id="355" r:id="rId6"/>
    <p:sldId id="914" r:id="rId7"/>
    <p:sldId id="726" r:id="rId8"/>
    <p:sldId id="728" r:id="rId9"/>
    <p:sldId id="712" r:id="rId10"/>
    <p:sldId id="713" r:id="rId11"/>
    <p:sldId id="718" r:id="rId12"/>
    <p:sldId id="715" r:id="rId13"/>
    <p:sldId id="714" r:id="rId14"/>
    <p:sldId id="737" r:id="rId15"/>
    <p:sldId id="739" r:id="rId16"/>
    <p:sldId id="740" r:id="rId17"/>
    <p:sldId id="256" r:id="rId18"/>
    <p:sldId id="741" r:id="rId19"/>
    <p:sldId id="743" r:id="rId20"/>
    <p:sldId id="257" r:id="rId21"/>
    <p:sldId id="745" r:id="rId22"/>
    <p:sldId id="742" r:id="rId23"/>
    <p:sldId id="744" r:id="rId24"/>
    <p:sldId id="746" r:id="rId25"/>
    <p:sldId id="747" r:id="rId26"/>
    <p:sldId id="85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8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010C-44FD-4131-829D-30736CF58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2C163-46DE-49A1-99E3-4D83C446B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DAE08-3D86-459C-8911-0066E8DC7BF3}"/>
              </a:ext>
            </a:extLst>
          </p:cNvPr>
          <p:cNvSpPr>
            <a:spLocks noGrp="1"/>
          </p:cNvSpPr>
          <p:nvPr>
            <p:ph type="dt" sz="half" idx="10"/>
          </p:nvPr>
        </p:nvSpPr>
        <p:spPr/>
        <p:txBody>
          <a:bodyPr/>
          <a:lstStyle/>
          <a:p>
            <a:fld id="{E03631BC-5E36-4EC3-8317-67E6BB78CF35}" type="datetimeFigureOut">
              <a:rPr lang="en-US" smtClean="0"/>
              <a:t>10/9/2025</a:t>
            </a:fld>
            <a:endParaRPr lang="en-US"/>
          </a:p>
        </p:txBody>
      </p:sp>
      <p:sp>
        <p:nvSpPr>
          <p:cNvPr id="5" name="Footer Placeholder 4">
            <a:extLst>
              <a:ext uri="{FF2B5EF4-FFF2-40B4-BE49-F238E27FC236}">
                <a16:creationId xmlns:a16="http://schemas.microsoft.com/office/drawing/2014/main" id="{06575F7D-DC8C-4257-B3BB-F40AE6A7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9A0CE-C6FA-4B9D-97EF-31D7AF1FF64A}"/>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65482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5654-03F4-40BD-8165-8D07BF6E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563B7A-F84C-4384-8573-19698902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3AE3-8581-464D-A3D7-69FEB2901DDB}"/>
              </a:ext>
            </a:extLst>
          </p:cNvPr>
          <p:cNvSpPr>
            <a:spLocks noGrp="1"/>
          </p:cNvSpPr>
          <p:nvPr>
            <p:ph type="dt" sz="half" idx="10"/>
          </p:nvPr>
        </p:nvSpPr>
        <p:spPr/>
        <p:txBody>
          <a:bodyPr/>
          <a:lstStyle/>
          <a:p>
            <a:fld id="{E03631BC-5E36-4EC3-8317-67E6BB78CF35}" type="datetimeFigureOut">
              <a:rPr lang="en-US" smtClean="0"/>
              <a:t>10/9/2025</a:t>
            </a:fld>
            <a:endParaRPr lang="en-US"/>
          </a:p>
        </p:txBody>
      </p:sp>
      <p:sp>
        <p:nvSpPr>
          <p:cNvPr id="5" name="Footer Placeholder 4">
            <a:extLst>
              <a:ext uri="{FF2B5EF4-FFF2-40B4-BE49-F238E27FC236}">
                <a16:creationId xmlns:a16="http://schemas.microsoft.com/office/drawing/2014/main" id="{FA34942C-ECAA-4ECE-8DF5-E388F285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EB60-99C0-4F28-B10E-683ACBBEA680}"/>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27270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F725-B06F-4F7B-A60D-8E3136408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C5A64-E9CD-4860-A808-A7863D9CA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0EF1E-978B-484D-9FEB-465B3986645F}"/>
              </a:ext>
            </a:extLst>
          </p:cNvPr>
          <p:cNvSpPr>
            <a:spLocks noGrp="1"/>
          </p:cNvSpPr>
          <p:nvPr>
            <p:ph type="dt" sz="half" idx="10"/>
          </p:nvPr>
        </p:nvSpPr>
        <p:spPr/>
        <p:txBody>
          <a:bodyPr/>
          <a:lstStyle/>
          <a:p>
            <a:fld id="{E03631BC-5E36-4EC3-8317-67E6BB78CF35}" type="datetimeFigureOut">
              <a:rPr lang="en-US" smtClean="0"/>
              <a:t>10/9/2025</a:t>
            </a:fld>
            <a:endParaRPr lang="en-US"/>
          </a:p>
        </p:txBody>
      </p:sp>
      <p:sp>
        <p:nvSpPr>
          <p:cNvPr id="5" name="Footer Placeholder 4">
            <a:extLst>
              <a:ext uri="{FF2B5EF4-FFF2-40B4-BE49-F238E27FC236}">
                <a16:creationId xmlns:a16="http://schemas.microsoft.com/office/drawing/2014/main" id="{9352557B-5E6E-4E82-B731-A96386083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6DF8-EBEF-442F-A969-CC50FF21758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108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C48F-62AE-4B80-8894-3EA3A9CD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2375A-E539-480E-A62D-B429763C6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F0CEA-0A67-4872-828F-0B22396883A8}"/>
              </a:ext>
            </a:extLst>
          </p:cNvPr>
          <p:cNvSpPr>
            <a:spLocks noGrp="1"/>
          </p:cNvSpPr>
          <p:nvPr>
            <p:ph type="dt" sz="half" idx="10"/>
          </p:nvPr>
        </p:nvSpPr>
        <p:spPr/>
        <p:txBody>
          <a:bodyPr/>
          <a:lstStyle/>
          <a:p>
            <a:fld id="{E03631BC-5E36-4EC3-8317-67E6BB78CF35}" type="datetimeFigureOut">
              <a:rPr lang="en-US" smtClean="0"/>
              <a:t>10/9/2025</a:t>
            </a:fld>
            <a:endParaRPr lang="en-US"/>
          </a:p>
        </p:txBody>
      </p:sp>
      <p:sp>
        <p:nvSpPr>
          <p:cNvPr id="5" name="Footer Placeholder 4">
            <a:extLst>
              <a:ext uri="{FF2B5EF4-FFF2-40B4-BE49-F238E27FC236}">
                <a16:creationId xmlns:a16="http://schemas.microsoft.com/office/drawing/2014/main" id="{8553F0D6-04EB-4113-8421-18FE55990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983E-637F-4F53-B2E4-78FBE5F8180B}"/>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3075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688C-FC60-4F9F-895E-30574556A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59D38-C032-42FA-91A7-B57FB92F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29D0-B911-4A6C-814E-D8E74E775977}"/>
              </a:ext>
            </a:extLst>
          </p:cNvPr>
          <p:cNvSpPr>
            <a:spLocks noGrp="1"/>
          </p:cNvSpPr>
          <p:nvPr>
            <p:ph type="dt" sz="half" idx="10"/>
          </p:nvPr>
        </p:nvSpPr>
        <p:spPr/>
        <p:txBody>
          <a:bodyPr/>
          <a:lstStyle/>
          <a:p>
            <a:fld id="{E03631BC-5E36-4EC3-8317-67E6BB78CF35}" type="datetimeFigureOut">
              <a:rPr lang="en-US" smtClean="0"/>
              <a:t>10/9/2025</a:t>
            </a:fld>
            <a:endParaRPr lang="en-US"/>
          </a:p>
        </p:txBody>
      </p:sp>
      <p:sp>
        <p:nvSpPr>
          <p:cNvPr id="5" name="Footer Placeholder 4">
            <a:extLst>
              <a:ext uri="{FF2B5EF4-FFF2-40B4-BE49-F238E27FC236}">
                <a16:creationId xmlns:a16="http://schemas.microsoft.com/office/drawing/2014/main" id="{6F46BB34-15E4-4CF6-A6AE-2C345223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84301-564E-4208-BB66-411A4C601FBC}"/>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79454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91F-3550-4514-9BBF-D26E2B3C8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71DF4-0CF4-430F-80F8-039738A26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1B9D-724B-450A-95FC-3D1D442A3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94338-6E02-4A1C-8E2D-3675CD6B9B88}"/>
              </a:ext>
            </a:extLst>
          </p:cNvPr>
          <p:cNvSpPr>
            <a:spLocks noGrp="1"/>
          </p:cNvSpPr>
          <p:nvPr>
            <p:ph type="dt" sz="half" idx="10"/>
          </p:nvPr>
        </p:nvSpPr>
        <p:spPr/>
        <p:txBody>
          <a:bodyPr/>
          <a:lstStyle/>
          <a:p>
            <a:fld id="{E03631BC-5E36-4EC3-8317-67E6BB78CF35}" type="datetimeFigureOut">
              <a:rPr lang="en-US" smtClean="0"/>
              <a:t>10/9/2025</a:t>
            </a:fld>
            <a:endParaRPr lang="en-US"/>
          </a:p>
        </p:txBody>
      </p:sp>
      <p:sp>
        <p:nvSpPr>
          <p:cNvPr id="6" name="Footer Placeholder 5">
            <a:extLst>
              <a:ext uri="{FF2B5EF4-FFF2-40B4-BE49-F238E27FC236}">
                <a16:creationId xmlns:a16="http://schemas.microsoft.com/office/drawing/2014/main" id="{21851B42-4317-41AB-8497-025CE556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4E6D-E079-4783-AD50-44D399F342F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5896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2592-A6A0-4D3E-80DF-AC00C2E85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4FF3-B92B-48DC-BCF3-128658DC9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E3079-81EB-4D5B-8BFD-0AE026AA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DDCE9-26A0-4D9A-AF96-932DFF15E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43B15-6451-403E-A53C-014C11CA5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16C1C-CED6-4235-BD84-1E1EDC057286}"/>
              </a:ext>
            </a:extLst>
          </p:cNvPr>
          <p:cNvSpPr>
            <a:spLocks noGrp="1"/>
          </p:cNvSpPr>
          <p:nvPr>
            <p:ph type="dt" sz="half" idx="10"/>
          </p:nvPr>
        </p:nvSpPr>
        <p:spPr/>
        <p:txBody>
          <a:bodyPr/>
          <a:lstStyle/>
          <a:p>
            <a:fld id="{E03631BC-5E36-4EC3-8317-67E6BB78CF35}" type="datetimeFigureOut">
              <a:rPr lang="en-US" smtClean="0"/>
              <a:t>10/9/2025</a:t>
            </a:fld>
            <a:endParaRPr lang="en-US"/>
          </a:p>
        </p:txBody>
      </p:sp>
      <p:sp>
        <p:nvSpPr>
          <p:cNvPr id="8" name="Footer Placeholder 7">
            <a:extLst>
              <a:ext uri="{FF2B5EF4-FFF2-40B4-BE49-F238E27FC236}">
                <a16:creationId xmlns:a16="http://schemas.microsoft.com/office/drawing/2014/main" id="{77CAEF8A-F725-4892-B50C-6A9A78556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1349B-0A2F-44C9-B24A-D6314117C2C7}"/>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61377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B071-81FE-41D1-A664-7D5AD8733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D2C-6C2A-41FE-B5A9-0534FEA70662}"/>
              </a:ext>
            </a:extLst>
          </p:cNvPr>
          <p:cNvSpPr>
            <a:spLocks noGrp="1"/>
          </p:cNvSpPr>
          <p:nvPr>
            <p:ph type="dt" sz="half" idx="10"/>
          </p:nvPr>
        </p:nvSpPr>
        <p:spPr/>
        <p:txBody>
          <a:bodyPr/>
          <a:lstStyle/>
          <a:p>
            <a:fld id="{E03631BC-5E36-4EC3-8317-67E6BB78CF35}" type="datetimeFigureOut">
              <a:rPr lang="en-US" smtClean="0"/>
              <a:t>10/9/2025</a:t>
            </a:fld>
            <a:endParaRPr lang="en-US"/>
          </a:p>
        </p:txBody>
      </p:sp>
      <p:sp>
        <p:nvSpPr>
          <p:cNvPr id="4" name="Footer Placeholder 3">
            <a:extLst>
              <a:ext uri="{FF2B5EF4-FFF2-40B4-BE49-F238E27FC236}">
                <a16:creationId xmlns:a16="http://schemas.microsoft.com/office/drawing/2014/main" id="{785AA584-6830-4C96-BD2B-5932F4614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EBE68-8BC7-42A9-BD1E-826B0BCFC912}"/>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334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0DE8-AA5F-4B86-9D62-234AF25BBF2D}"/>
              </a:ext>
            </a:extLst>
          </p:cNvPr>
          <p:cNvSpPr>
            <a:spLocks noGrp="1"/>
          </p:cNvSpPr>
          <p:nvPr>
            <p:ph type="dt" sz="half" idx="10"/>
          </p:nvPr>
        </p:nvSpPr>
        <p:spPr/>
        <p:txBody>
          <a:bodyPr/>
          <a:lstStyle/>
          <a:p>
            <a:fld id="{E03631BC-5E36-4EC3-8317-67E6BB78CF35}" type="datetimeFigureOut">
              <a:rPr lang="en-US" smtClean="0"/>
              <a:t>10/9/2025</a:t>
            </a:fld>
            <a:endParaRPr lang="en-US"/>
          </a:p>
        </p:txBody>
      </p:sp>
      <p:sp>
        <p:nvSpPr>
          <p:cNvPr id="3" name="Footer Placeholder 2">
            <a:extLst>
              <a:ext uri="{FF2B5EF4-FFF2-40B4-BE49-F238E27FC236}">
                <a16:creationId xmlns:a16="http://schemas.microsoft.com/office/drawing/2014/main" id="{5C7BF912-8A33-400C-B2D5-53506423D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4373B-E786-4EDF-8BAF-84F0950BD211}"/>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05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4C6A-A003-4396-95E9-68442EE9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BB383-6DA6-483C-B985-DE60B297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58FE-376E-4455-A53E-192F865EE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3EEF-AB5F-468B-8E61-9F56990A835F}"/>
              </a:ext>
            </a:extLst>
          </p:cNvPr>
          <p:cNvSpPr>
            <a:spLocks noGrp="1"/>
          </p:cNvSpPr>
          <p:nvPr>
            <p:ph type="dt" sz="half" idx="10"/>
          </p:nvPr>
        </p:nvSpPr>
        <p:spPr/>
        <p:txBody>
          <a:bodyPr/>
          <a:lstStyle/>
          <a:p>
            <a:fld id="{E03631BC-5E36-4EC3-8317-67E6BB78CF35}" type="datetimeFigureOut">
              <a:rPr lang="en-US" smtClean="0"/>
              <a:t>10/9/2025</a:t>
            </a:fld>
            <a:endParaRPr lang="en-US"/>
          </a:p>
        </p:txBody>
      </p:sp>
      <p:sp>
        <p:nvSpPr>
          <p:cNvPr id="6" name="Footer Placeholder 5">
            <a:extLst>
              <a:ext uri="{FF2B5EF4-FFF2-40B4-BE49-F238E27FC236}">
                <a16:creationId xmlns:a16="http://schemas.microsoft.com/office/drawing/2014/main" id="{2A8CAC2C-3166-4BA2-A036-2937ECE5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36058-FB4E-4A21-87B2-1C968AA46314}"/>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73822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6493-D6F7-4DEB-A270-10F2D9B0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4314-01C1-4574-A39E-230EA238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6DB88-E7B5-46D2-831D-5BD15730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048E-8160-4743-A4ED-0468DA235DF6}"/>
              </a:ext>
            </a:extLst>
          </p:cNvPr>
          <p:cNvSpPr>
            <a:spLocks noGrp="1"/>
          </p:cNvSpPr>
          <p:nvPr>
            <p:ph type="dt" sz="half" idx="10"/>
          </p:nvPr>
        </p:nvSpPr>
        <p:spPr/>
        <p:txBody>
          <a:bodyPr/>
          <a:lstStyle/>
          <a:p>
            <a:fld id="{E03631BC-5E36-4EC3-8317-67E6BB78CF35}" type="datetimeFigureOut">
              <a:rPr lang="en-US" smtClean="0"/>
              <a:t>10/9/2025</a:t>
            </a:fld>
            <a:endParaRPr lang="en-US"/>
          </a:p>
        </p:txBody>
      </p:sp>
      <p:sp>
        <p:nvSpPr>
          <p:cNvPr id="6" name="Footer Placeholder 5">
            <a:extLst>
              <a:ext uri="{FF2B5EF4-FFF2-40B4-BE49-F238E27FC236}">
                <a16:creationId xmlns:a16="http://schemas.microsoft.com/office/drawing/2014/main" id="{C17EDA18-49BA-4190-B256-4BEEB91C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27A98-3CDD-442F-97FC-47E9A4D1833D}"/>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2216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CDAC3-AE6C-4B39-A2FD-6B52D2AA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C8579-D493-42BE-853E-C2772DE14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2A28F-ABDB-4B5B-A3BD-7B7F3D169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631BC-5E36-4EC3-8317-67E6BB78CF35}" type="datetimeFigureOut">
              <a:rPr lang="en-US" smtClean="0"/>
              <a:t>10/9/2025</a:t>
            </a:fld>
            <a:endParaRPr lang="en-US"/>
          </a:p>
        </p:txBody>
      </p:sp>
      <p:sp>
        <p:nvSpPr>
          <p:cNvPr id="5" name="Footer Placeholder 4">
            <a:extLst>
              <a:ext uri="{FF2B5EF4-FFF2-40B4-BE49-F238E27FC236}">
                <a16:creationId xmlns:a16="http://schemas.microsoft.com/office/drawing/2014/main" id="{2FE8E877-5C12-4372-A0D6-63F33B0BD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E6182-455A-4434-839A-BDBEEFCF7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BB94-C80D-4945-827D-D59473B8F6E3}" type="slidenum">
              <a:rPr lang="en-US" smtClean="0"/>
              <a:t>‹#›</a:t>
            </a:fld>
            <a:endParaRPr lang="en-US"/>
          </a:p>
        </p:txBody>
      </p:sp>
    </p:spTree>
    <p:extLst>
      <p:ext uri="{BB962C8B-B14F-4D97-AF65-F5344CB8AC3E}">
        <p14:creationId xmlns:p14="http://schemas.microsoft.com/office/powerpoint/2010/main" val="46646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F4B8E2-AD3E-083C-E1F0-E9F81DBC5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56D2D-D778-3789-4ACD-835CA9A28B4B}"/>
              </a:ext>
            </a:extLst>
          </p:cNvPr>
          <p:cNvSpPr>
            <a:spLocks noGrp="1"/>
          </p:cNvSpPr>
          <p:nvPr>
            <p:ph type="ctrTitle"/>
          </p:nvPr>
        </p:nvSpPr>
        <p:spPr>
          <a:xfrm>
            <a:off x="1524000" y="-1341859"/>
            <a:ext cx="9144000" cy="2387600"/>
          </a:xfrm>
        </p:spPr>
        <p:txBody>
          <a:bodyPr/>
          <a:lstStyle/>
          <a:p>
            <a:r>
              <a:rPr lang="en-US" b="1" dirty="0">
                <a:solidFill>
                  <a:schemeClr val="bg1"/>
                </a:solidFill>
                <a:effectLst>
                  <a:outerShdw blurRad="38100" dist="38100" dir="2700000" algn="tl">
                    <a:srgbClr val="000000">
                      <a:alpha val="43137"/>
                    </a:srgbClr>
                  </a:outerShdw>
                </a:effectLst>
              </a:rPr>
              <a:t>The 2300 Days</a:t>
            </a:r>
          </a:p>
        </p:txBody>
      </p:sp>
      <p:pic>
        <p:nvPicPr>
          <p:cNvPr id="4" name="Picture 3">
            <a:extLst>
              <a:ext uri="{FF2B5EF4-FFF2-40B4-BE49-F238E27FC236}">
                <a16:creationId xmlns:a16="http://schemas.microsoft.com/office/drawing/2014/main" id="{DEEFE38E-EC94-6070-FBC6-F60B87E61F77}"/>
              </a:ext>
            </a:extLst>
          </p:cNvPr>
          <p:cNvPicPr>
            <a:picLocks noChangeAspect="1"/>
          </p:cNvPicPr>
          <p:nvPr/>
        </p:nvPicPr>
        <p:blipFill>
          <a:blip r:embed="rId2"/>
          <a:stretch>
            <a:fillRect/>
          </a:stretch>
        </p:blipFill>
        <p:spPr>
          <a:xfrm>
            <a:off x="239431" y="1476515"/>
            <a:ext cx="5206627" cy="3904970"/>
          </a:xfrm>
          <a:prstGeom prst="rect">
            <a:avLst/>
          </a:prstGeom>
        </p:spPr>
      </p:pic>
      <p:pic>
        <p:nvPicPr>
          <p:cNvPr id="5" name="Picture 4">
            <a:extLst>
              <a:ext uri="{FF2B5EF4-FFF2-40B4-BE49-F238E27FC236}">
                <a16:creationId xmlns:a16="http://schemas.microsoft.com/office/drawing/2014/main" id="{7ED2999E-6212-07BA-B243-6389B22717C6}"/>
              </a:ext>
            </a:extLst>
          </p:cNvPr>
          <p:cNvPicPr>
            <a:picLocks noChangeAspect="1"/>
          </p:cNvPicPr>
          <p:nvPr/>
        </p:nvPicPr>
        <p:blipFill>
          <a:blip r:embed="rId3"/>
          <a:stretch>
            <a:fillRect/>
          </a:stretch>
        </p:blipFill>
        <p:spPr>
          <a:xfrm>
            <a:off x="5879425" y="1209006"/>
            <a:ext cx="2771041" cy="2056728"/>
          </a:xfrm>
          <a:prstGeom prst="rect">
            <a:avLst/>
          </a:prstGeom>
        </p:spPr>
      </p:pic>
      <p:pic>
        <p:nvPicPr>
          <p:cNvPr id="6" name="Picture 5">
            <a:extLst>
              <a:ext uri="{FF2B5EF4-FFF2-40B4-BE49-F238E27FC236}">
                <a16:creationId xmlns:a16="http://schemas.microsoft.com/office/drawing/2014/main" id="{BB924345-A204-D9F5-E5A5-DD29A9CA7DE0}"/>
              </a:ext>
            </a:extLst>
          </p:cNvPr>
          <p:cNvPicPr>
            <a:picLocks noChangeAspect="1"/>
          </p:cNvPicPr>
          <p:nvPr/>
        </p:nvPicPr>
        <p:blipFill>
          <a:blip r:embed="rId4"/>
          <a:stretch>
            <a:fillRect/>
          </a:stretch>
        </p:blipFill>
        <p:spPr>
          <a:xfrm>
            <a:off x="5841056" y="4020671"/>
            <a:ext cx="2847777" cy="2056728"/>
          </a:xfrm>
          <a:prstGeom prst="rect">
            <a:avLst/>
          </a:prstGeom>
        </p:spPr>
      </p:pic>
      <p:pic>
        <p:nvPicPr>
          <p:cNvPr id="7" name="Picture 6">
            <a:extLst>
              <a:ext uri="{FF2B5EF4-FFF2-40B4-BE49-F238E27FC236}">
                <a16:creationId xmlns:a16="http://schemas.microsoft.com/office/drawing/2014/main" id="{B41BBF63-5493-8EB2-5B49-46D026452E79}"/>
              </a:ext>
            </a:extLst>
          </p:cNvPr>
          <p:cNvPicPr>
            <a:picLocks noChangeAspect="1"/>
          </p:cNvPicPr>
          <p:nvPr/>
        </p:nvPicPr>
        <p:blipFill>
          <a:blip r:embed="rId5"/>
          <a:stretch>
            <a:fillRect/>
          </a:stretch>
        </p:blipFill>
        <p:spPr>
          <a:xfrm>
            <a:off x="9197788" y="957658"/>
            <a:ext cx="2559424" cy="2559424"/>
          </a:xfrm>
          <a:prstGeom prst="rect">
            <a:avLst/>
          </a:prstGeom>
        </p:spPr>
      </p:pic>
      <p:pic>
        <p:nvPicPr>
          <p:cNvPr id="8" name="Picture 7">
            <a:extLst>
              <a:ext uri="{FF2B5EF4-FFF2-40B4-BE49-F238E27FC236}">
                <a16:creationId xmlns:a16="http://schemas.microsoft.com/office/drawing/2014/main" id="{34172989-58D0-B900-00DB-DF2EDC705407}"/>
              </a:ext>
            </a:extLst>
          </p:cNvPr>
          <p:cNvPicPr>
            <a:picLocks noChangeAspect="1"/>
          </p:cNvPicPr>
          <p:nvPr/>
        </p:nvPicPr>
        <p:blipFill>
          <a:blip r:embed="rId6"/>
          <a:stretch>
            <a:fillRect/>
          </a:stretch>
        </p:blipFill>
        <p:spPr>
          <a:xfrm>
            <a:off x="9429750" y="4020671"/>
            <a:ext cx="2095500" cy="2095500"/>
          </a:xfrm>
          <a:prstGeom prst="rect">
            <a:avLst/>
          </a:prstGeom>
        </p:spPr>
      </p:pic>
    </p:spTree>
    <p:extLst>
      <p:ext uri="{BB962C8B-B14F-4D97-AF65-F5344CB8AC3E}">
        <p14:creationId xmlns:p14="http://schemas.microsoft.com/office/powerpoint/2010/main" val="61052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473D-AA23-4D4E-8054-63DB8AABB468}"/>
              </a:ext>
            </a:extLst>
          </p:cNvPr>
          <p:cNvSpPr>
            <a:spLocks noGrp="1"/>
          </p:cNvSpPr>
          <p:nvPr>
            <p:ph type="title"/>
          </p:nvPr>
        </p:nvSpPr>
        <p:spPr>
          <a:xfrm>
            <a:off x="838200" y="-247435"/>
            <a:ext cx="10515600" cy="1325563"/>
          </a:xfrm>
        </p:spPr>
        <p:txBody>
          <a:bodyPr/>
          <a:lstStyle/>
          <a:p>
            <a:pPr algn="ctr"/>
            <a:r>
              <a:rPr lang="en-US" b="1" dirty="0">
                <a:solidFill>
                  <a:srgbClr val="00B050"/>
                </a:solidFill>
                <a:effectLst>
                  <a:outerShdw blurRad="38100" dist="38100" dir="2700000" algn="tl">
                    <a:srgbClr val="000000">
                      <a:alpha val="43137"/>
                    </a:srgbClr>
                  </a:outerShdw>
                </a:effectLst>
              </a:rPr>
              <a:t>Many Shall Run To and </a:t>
            </a:r>
            <a:r>
              <a:rPr lang="en-US" b="1" dirty="0" err="1">
                <a:solidFill>
                  <a:srgbClr val="00B050"/>
                </a:solidFill>
                <a:effectLst>
                  <a:outerShdw blurRad="38100" dist="38100" dir="2700000" algn="tl">
                    <a:srgbClr val="000000">
                      <a:alpha val="43137"/>
                    </a:srgbClr>
                  </a:outerShdw>
                </a:effectLst>
              </a:rPr>
              <a:t>Fro</a:t>
            </a:r>
            <a:endParaRPr lang="en-US" b="1" dirty="0">
              <a:solidFill>
                <a:srgbClr val="00B05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9BF55E9-BD48-444B-BCA1-BB273DC609CA}"/>
              </a:ext>
            </a:extLst>
          </p:cNvPr>
          <p:cNvSpPr>
            <a:spLocks noGrp="1"/>
          </p:cNvSpPr>
          <p:nvPr>
            <p:ph idx="1"/>
          </p:nvPr>
        </p:nvSpPr>
        <p:spPr>
          <a:xfrm>
            <a:off x="4086687" y="769182"/>
            <a:ext cx="8105313" cy="6088818"/>
          </a:xfrm>
        </p:spPr>
        <p:txBody>
          <a:bodyPr>
            <a:normAutofit fontScale="92500" lnSpcReduction="20000"/>
          </a:bodyPr>
          <a:lstStyle/>
          <a:p>
            <a:pPr marL="0" indent="0">
              <a:buNone/>
            </a:pPr>
            <a:r>
              <a:rPr lang="en-US" dirty="0">
                <a:effectLst/>
                <a:latin typeface="Times New Roman" panose="02020603050405020304" pitchFamily="18" charset="0"/>
              </a:rPr>
              <a:t>“We here with present a list of twenty different parties who discovered the truth concerning the close of the twenty-three hundred days, </a:t>
            </a:r>
            <a:r>
              <a:rPr lang="en-US" b="1" u="sng" dirty="0">
                <a:effectLst/>
                <a:latin typeface="Times New Roman" panose="02020603050405020304" pitchFamily="18" charset="0"/>
              </a:rPr>
              <a:t>not by communication with each other, but as the result of diligent searching of the Scriptures, led by the influence of the Spirit of God</a:t>
            </a:r>
            <a:r>
              <a:rPr lang="en-US" dirty="0">
                <a:effectLst/>
                <a:latin typeface="Times New Roman" panose="02020603050405020304" pitchFamily="18" charset="0"/>
              </a:rPr>
              <a:t>. Heading this list we place </a:t>
            </a:r>
            <a:r>
              <a:rPr lang="en-US" b="1" dirty="0">
                <a:effectLst/>
                <a:latin typeface="Times New Roman" panose="02020603050405020304" pitchFamily="18" charset="0"/>
              </a:rPr>
              <a:t>William Miller</a:t>
            </a:r>
            <a:r>
              <a:rPr lang="en-US" dirty="0">
                <a:effectLst/>
                <a:latin typeface="Times New Roman" panose="02020603050405020304" pitchFamily="18" charset="0"/>
              </a:rPr>
              <a:t> of the State of New York; then follow </a:t>
            </a:r>
            <a:r>
              <a:rPr lang="en-US" b="1" dirty="0">
                <a:effectLst/>
                <a:latin typeface="Times New Roman" panose="02020603050405020304" pitchFamily="18" charset="0"/>
              </a:rPr>
              <a:t>A. J. Krupp</a:t>
            </a:r>
            <a:r>
              <a:rPr lang="en-US" dirty="0">
                <a:effectLst/>
                <a:latin typeface="Times New Roman" panose="02020603050405020304" pitchFamily="18" charset="0"/>
              </a:rPr>
              <a:t>, of Philadelphia, Pa.; </a:t>
            </a:r>
            <a:r>
              <a:rPr lang="en-US" b="1" dirty="0">
                <a:effectLst/>
                <a:latin typeface="Times New Roman" panose="02020603050405020304" pitchFamily="18" charset="0"/>
              </a:rPr>
              <a:t>David McGregor</a:t>
            </a:r>
            <a:r>
              <a:rPr lang="en-US" dirty="0">
                <a:effectLst/>
                <a:latin typeface="Times New Roman" panose="02020603050405020304" pitchFamily="18" charset="0"/>
              </a:rPr>
              <a:t>, of Falmouth, Maine; </a:t>
            </a:r>
            <a:r>
              <a:rPr lang="en-US" b="1" dirty="0">
                <a:effectLst/>
                <a:latin typeface="Times New Roman" panose="02020603050405020304" pitchFamily="18" charset="0"/>
              </a:rPr>
              <a:t>Edward Irving</a:t>
            </a:r>
            <a:r>
              <a:rPr lang="en-US" dirty="0">
                <a:effectLst/>
                <a:latin typeface="Times New Roman" panose="02020603050405020304" pitchFamily="18" charset="0"/>
              </a:rPr>
              <a:t>, of England; </a:t>
            </a:r>
            <a:r>
              <a:rPr lang="en-US" b="1" dirty="0">
                <a:effectLst/>
                <a:latin typeface="Times New Roman" panose="02020603050405020304" pitchFamily="18" charset="0"/>
              </a:rPr>
              <a:t>Archibald Mason</a:t>
            </a:r>
            <a:r>
              <a:rPr lang="en-US" dirty="0">
                <a:effectLst/>
                <a:latin typeface="Times New Roman" panose="02020603050405020304" pitchFamily="18" charset="0"/>
              </a:rPr>
              <a:t>, of Scotland; </a:t>
            </a:r>
            <a:r>
              <a:rPr lang="en-US" b="1" dirty="0">
                <a:effectLst/>
                <a:latin typeface="Times New Roman" panose="02020603050405020304" pitchFamily="18" charset="0"/>
              </a:rPr>
              <a:t>W. E. Davis</a:t>
            </a:r>
            <a:r>
              <a:rPr lang="en-US" dirty="0">
                <a:effectLst/>
                <a:latin typeface="Times New Roman" panose="02020603050405020304" pitchFamily="18" charset="0"/>
              </a:rPr>
              <a:t>, of South Carolina; </a:t>
            </a:r>
            <a:r>
              <a:rPr lang="en-US" b="1" dirty="0">
                <a:effectLst/>
                <a:latin typeface="Times New Roman" panose="02020603050405020304" pitchFamily="18" charset="0"/>
              </a:rPr>
              <a:t>Joseph Wolff</a:t>
            </a:r>
            <a:r>
              <a:rPr lang="en-US" dirty="0">
                <a:effectLst/>
                <a:latin typeface="Times New Roman" panose="02020603050405020304" pitchFamily="18" charset="0"/>
              </a:rPr>
              <a:t>, who labored in various parts of Asia; </a:t>
            </a:r>
            <a:r>
              <a:rPr lang="en-US" b="1" dirty="0">
                <a:effectLst/>
                <a:latin typeface="Times New Roman" panose="02020603050405020304" pitchFamily="18" charset="0"/>
              </a:rPr>
              <a:t>Alexander Campbell</a:t>
            </a:r>
            <a:r>
              <a:rPr lang="en-US" dirty="0">
                <a:effectLst/>
                <a:latin typeface="Times New Roman" panose="02020603050405020304" pitchFamily="18" charset="0"/>
              </a:rPr>
              <a:t>, in his debate with Robert Dale Owen, in 1829; </a:t>
            </a:r>
            <a:r>
              <a:rPr lang="en-US" b="1" dirty="0">
                <a:effectLst/>
                <a:latin typeface="Times New Roman" panose="02020603050405020304" pitchFamily="18" charset="0"/>
              </a:rPr>
              <a:t>Captain A. Landers</a:t>
            </a:r>
            <a:r>
              <a:rPr lang="en-US" dirty="0">
                <a:effectLst/>
                <a:latin typeface="Times New Roman" panose="02020603050405020304" pitchFamily="18" charset="0"/>
              </a:rPr>
              <a:t>, of Liverpool, England; </a:t>
            </a:r>
            <a:r>
              <a:rPr lang="en-US" b="1" dirty="0">
                <a:effectLst/>
                <a:latin typeface="Times New Roman" panose="02020603050405020304" pitchFamily="18" charset="0"/>
              </a:rPr>
              <a:t>Leonard Heinrich </a:t>
            </a:r>
            <a:r>
              <a:rPr lang="en-US" b="1" dirty="0" err="1">
                <a:effectLst/>
                <a:latin typeface="Times New Roman" panose="02020603050405020304" pitchFamily="18" charset="0"/>
              </a:rPr>
              <a:t>Kelber</a:t>
            </a:r>
            <a:r>
              <a:rPr lang="en-US" dirty="0">
                <a:effectLst/>
                <a:latin typeface="Times New Roman" panose="02020603050405020304" pitchFamily="18" charset="0"/>
              </a:rPr>
              <a:t>, of Stuttgart, Germany; </a:t>
            </a:r>
            <a:r>
              <a:rPr lang="en-US" b="1" dirty="0" err="1">
                <a:effectLst/>
                <a:latin typeface="Times New Roman" panose="02020603050405020304" pitchFamily="18" charset="0"/>
              </a:rPr>
              <a:t>Laucunza</a:t>
            </a:r>
            <a:r>
              <a:rPr lang="en-US" dirty="0">
                <a:effectLst/>
                <a:latin typeface="Times New Roman" panose="02020603050405020304" pitchFamily="18" charset="0"/>
              </a:rPr>
              <a:t>, of Spain; </a:t>
            </a:r>
            <a:r>
              <a:rPr lang="en-US" b="1" dirty="0" err="1">
                <a:effectLst/>
                <a:latin typeface="Times New Roman" panose="02020603050405020304" pitchFamily="18" charset="0"/>
              </a:rPr>
              <a:t>Hentzepeter</a:t>
            </a:r>
            <a:r>
              <a:rPr lang="en-US" dirty="0">
                <a:effectLst/>
                <a:latin typeface="Times New Roman" panose="02020603050405020304" pitchFamily="18" charset="0"/>
              </a:rPr>
              <a:t>, of The Hague, Holland; </a:t>
            </a:r>
            <a:r>
              <a:rPr lang="en-US" b="1" dirty="0">
                <a:effectLst/>
                <a:latin typeface="Times New Roman" panose="02020603050405020304" pitchFamily="18" charset="0"/>
              </a:rPr>
              <a:t>Dr. </a:t>
            </a:r>
            <a:r>
              <a:rPr lang="en-US" b="1" dirty="0" err="1">
                <a:effectLst/>
                <a:latin typeface="Times New Roman" panose="02020603050405020304" pitchFamily="18" charset="0"/>
              </a:rPr>
              <a:t>Capadose</a:t>
            </a:r>
            <a:r>
              <a:rPr lang="en-US" dirty="0">
                <a:effectLst/>
                <a:latin typeface="Times New Roman" panose="02020603050405020304" pitchFamily="18" charset="0"/>
              </a:rPr>
              <a:t>, of Amsterdam, Holland; </a:t>
            </a:r>
            <a:r>
              <a:rPr lang="en-US" b="1" dirty="0">
                <a:effectLst/>
                <a:latin typeface="Times New Roman" panose="02020603050405020304" pitchFamily="18" charset="0"/>
              </a:rPr>
              <a:t>Rau</a:t>
            </a:r>
            <a:r>
              <a:rPr lang="en-US" dirty="0">
                <a:effectLst/>
                <a:latin typeface="Times New Roman" panose="02020603050405020304" pitchFamily="18" charset="0"/>
              </a:rPr>
              <a:t>, of Bavaria; </a:t>
            </a:r>
            <a:r>
              <a:rPr lang="en-US" b="1" dirty="0">
                <a:effectLst/>
                <a:latin typeface="Times New Roman" panose="02020603050405020304" pitchFamily="18" charset="0"/>
              </a:rPr>
              <a:t>priests of Tartary</a:t>
            </a:r>
            <a:r>
              <a:rPr lang="en-US" dirty="0">
                <a:effectLst/>
                <a:latin typeface="Times New Roman" panose="02020603050405020304" pitchFamily="18" charset="0"/>
              </a:rPr>
              <a:t>, in 1821; </a:t>
            </a:r>
            <a:r>
              <a:rPr lang="en-US" b="1" dirty="0">
                <a:effectLst/>
                <a:latin typeface="Times New Roman" panose="02020603050405020304" pitchFamily="18" charset="0"/>
              </a:rPr>
              <a:t>Bible students of Yemen</a:t>
            </a:r>
            <a:r>
              <a:rPr lang="en-US" dirty="0">
                <a:effectLst/>
                <a:latin typeface="Times New Roman" panose="02020603050405020304" pitchFamily="18" charset="0"/>
              </a:rPr>
              <a:t>, in their book called “</a:t>
            </a:r>
            <a:r>
              <a:rPr lang="en-US" dirty="0" err="1">
                <a:effectLst/>
                <a:latin typeface="Times New Roman" panose="02020603050405020304" pitchFamily="18" charset="0"/>
              </a:rPr>
              <a:t>Seera</a:t>
            </a:r>
            <a:r>
              <a:rPr lang="en-US" dirty="0">
                <a:effectLst/>
                <a:latin typeface="Times New Roman" panose="02020603050405020304" pitchFamily="18" charset="0"/>
              </a:rPr>
              <a:t>;” </a:t>
            </a:r>
            <a:r>
              <a:rPr lang="en-US" b="1" dirty="0" err="1">
                <a:effectLst/>
                <a:latin typeface="Times New Roman" panose="02020603050405020304" pitchFamily="18" charset="0"/>
              </a:rPr>
              <a:t>Hengstenberg</a:t>
            </a:r>
            <a:r>
              <a:rPr lang="en-US" dirty="0">
                <a:effectLst/>
                <a:latin typeface="Times New Roman" panose="02020603050405020304" pitchFamily="18" charset="0"/>
              </a:rPr>
              <a:t>, in another part of Germany; </a:t>
            </a:r>
            <a:r>
              <a:rPr lang="en-US" b="1" dirty="0">
                <a:effectLst/>
                <a:latin typeface="Times New Roman" panose="02020603050405020304" pitchFamily="18" charset="0"/>
              </a:rPr>
              <a:t>Russians on the Caspian Sea</a:t>
            </a:r>
            <a:r>
              <a:rPr lang="en-US" dirty="0">
                <a:effectLst/>
                <a:latin typeface="Times New Roman" panose="02020603050405020304" pitchFamily="18" charset="0"/>
              </a:rPr>
              <a:t>; </a:t>
            </a:r>
            <a:r>
              <a:rPr lang="en-US" b="1" dirty="0" err="1">
                <a:effectLst/>
                <a:latin typeface="Times New Roman" panose="02020603050405020304" pitchFamily="18" charset="0"/>
              </a:rPr>
              <a:t>Molokaners</a:t>
            </a:r>
            <a:r>
              <a:rPr lang="en-US" b="1" dirty="0">
                <a:effectLst/>
                <a:latin typeface="Times New Roman" panose="02020603050405020304" pitchFamily="18" charset="0"/>
              </a:rPr>
              <a:t> on the shores of the Baltic</a:t>
            </a:r>
            <a:r>
              <a:rPr lang="en-US" dirty="0">
                <a:effectLst/>
                <a:latin typeface="Times New Roman" panose="02020603050405020304" pitchFamily="18" charset="0"/>
              </a:rPr>
              <a:t>”—The Great Advent Movement, JN Loughborough, p. 86</a:t>
            </a:r>
            <a:endParaRPr lang="en-US" dirty="0"/>
          </a:p>
        </p:txBody>
      </p:sp>
      <p:pic>
        <p:nvPicPr>
          <p:cNvPr id="4" name="Picture 3">
            <a:extLst>
              <a:ext uri="{FF2B5EF4-FFF2-40B4-BE49-F238E27FC236}">
                <a16:creationId xmlns:a16="http://schemas.microsoft.com/office/drawing/2014/main" id="{EDE7DD24-DD85-4ADB-AE94-0B02265A3A4C}"/>
              </a:ext>
            </a:extLst>
          </p:cNvPr>
          <p:cNvPicPr>
            <a:picLocks noChangeAspect="1"/>
          </p:cNvPicPr>
          <p:nvPr/>
        </p:nvPicPr>
        <p:blipFill>
          <a:blip r:embed="rId2"/>
          <a:stretch>
            <a:fillRect/>
          </a:stretch>
        </p:blipFill>
        <p:spPr>
          <a:xfrm>
            <a:off x="255556" y="835702"/>
            <a:ext cx="3767552" cy="5382217"/>
          </a:xfrm>
          <a:prstGeom prst="rect">
            <a:avLst/>
          </a:prstGeom>
        </p:spPr>
      </p:pic>
    </p:spTree>
    <p:extLst>
      <p:ext uri="{BB962C8B-B14F-4D97-AF65-F5344CB8AC3E}">
        <p14:creationId xmlns:p14="http://schemas.microsoft.com/office/powerpoint/2010/main" val="3934538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363D6-DD16-473B-9AB6-9A3E956BD69E}"/>
              </a:ext>
            </a:extLst>
          </p:cNvPr>
          <p:cNvSpPr>
            <a:spLocks noGrp="1"/>
          </p:cNvSpPr>
          <p:nvPr>
            <p:ph type="title"/>
          </p:nvPr>
        </p:nvSpPr>
        <p:spPr>
          <a:xfrm>
            <a:off x="838200" y="-265190"/>
            <a:ext cx="10515600" cy="1325563"/>
          </a:xfrm>
        </p:spPr>
        <p:txBody>
          <a:bodyPr/>
          <a:lstStyle/>
          <a:p>
            <a:pPr algn="ctr"/>
            <a:r>
              <a:rPr lang="en-US" b="1" dirty="0"/>
              <a:t>Children Preached Too?</a:t>
            </a:r>
          </a:p>
        </p:txBody>
      </p:sp>
      <p:sp>
        <p:nvSpPr>
          <p:cNvPr id="3" name="Content Placeholder 2">
            <a:extLst>
              <a:ext uri="{FF2B5EF4-FFF2-40B4-BE49-F238E27FC236}">
                <a16:creationId xmlns:a16="http://schemas.microsoft.com/office/drawing/2014/main" id="{8B9218AC-412C-4A3D-84DB-A500A805E9C3}"/>
              </a:ext>
            </a:extLst>
          </p:cNvPr>
          <p:cNvSpPr>
            <a:spLocks noGrp="1"/>
          </p:cNvSpPr>
          <p:nvPr>
            <p:ph idx="1"/>
          </p:nvPr>
        </p:nvSpPr>
        <p:spPr>
          <a:xfrm>
            <a:off x="5362113" y="794043"/>
            <a:ext cx="6515470" cy="6063957"/>
          </a:xfrm>
        </p:spPr>
        <p:txBody>
          <a:bodyPr>
            <a:normAutofit fontScale="92500" lnSpcReduction="10000"/>
          </a:bodyPr>
          <a:lstStyle/>
          <a:p>
            <a:pPr marL="0" indent="0">
              <a:buNone/>
            </a:pPr>
            <a:r>
              <a:rPr lang="en-US" dirty="0">
                <a:effectLst/>
                <a:latin typeface="Times New Roman" panose="02020603050405020304" pitchFamily="18" charset="0"/>
              </a:rPr>
              <a:t>“</a:t>
            </a:r>
            <a:r>
              <a:rPr lang="en-US" b="1" u="sng" dirty="0">
                <a:effectLst/>
                <a:latin typeface="Times New Roman" panose="02020603050405020304" pitchFamily="18" charset="0"/>
              </a:rPr>
              <a:t>Sweden</a:t>
            </a:r>
            <a:r>
              <a:rPr lang="en-US" dirty="0">
                <a:effectLst/>
                <a:latin typeface="Times New Roman" panose="02020603050405020304" pitchFamily="18" charset="0"/>
              </a:rPr>
              <a:t> was one of those countries. </a:t>
            </a:r>
            <a:r>
              <a:rPr lang="en-US" b="1" u="sng" dirty="0">
                <a:effectLst/>
                <a:latin typeface="Times New Roman" panose="02020603050405020304" pitchFamily="18" charset="0"/>
              </a:rPr>
              <a:t>There the Lord used little children to introduce the work</a:t>
            </a:r>
            <a:r>
              <a:rPr lang="en-US" dirty="0">
                <a:effectLst/>
                <a:latin typeface="Times New Roman" panose="02020603050405020304" pitchFamily="18" charset="0"/>
              </a:rPr>
              <a:t>. The first of this manifestation was in the summer of 1843, in </a:t>
            </a:r>
            <a:r>
              <a:rPr lang="en-US" dirty="0" err="1">
                <a:effectLst/>
                <a:latin typeface="Times New Roman" panose="02020603050405020304" pitchFamily="18" charset="0"/>
              </a:rPr>
              <a:t>Eksjo</a:t>
            </a:r>
            <a:r>
              <a:rPr lang="en-US" dirty="0">
                <a:effectLst/>
                <a:latin typeface="Times New Roman" panose="02020603050405020304" pitchFamily="18" charset="0"/>
              </a:rPr>
              <a:t>, southern Sweden. </a:t>
            </a:r>
            <a:r>
              <a:rPr lang="en-US" b="1" u="sng" dirty="0">
                <a:effectLst/>
                <a:latin typeface="Times New Roman" panose="02020603050405020304" pitchFamily="18" charset="0"/>
              </a:rPr>
              <a:t>A little girl, only five years of age</a:t>
            </a:r>
            <a:r>
              <a:rPr lang="en-US" dirty="0">
                <a:effectLst/>
                <a:latin typeface="Times New Roman" panose="02020603050405020304" pitchFamily="18" charset="0"/>
              </a:rPr>
              <a:t>, who had never learned to read or sing, one day, in a most solemn manner, sang correctly a long Lutheran hymn, and then with great power proclaimed “the hour of his judgement is come,” and exhorted the family to get ready to meet the Lord; for he was soon coming. The unconverted in the family called upon God for mercy, and found pardon. This movement spread from town to town, other children proclaiming the message. The same movement among children was manifest to some extent in </a:t>
            </a:r>
            <a:r>
              <a:rPr lang="en-US" b="1" u="sng" dirty="0">
                <a:effectLst/>
                <a:latin typeface="Times New Roman" panose="02020603050405020304" pitchFamily="18" charset="0"/>
              </a:rPr>
              <a:t>Norway and Germany</a:t>
            </a:r>
            <a:r>
              <a:rPr lang="en-US" dirty="0">
                <a:effectLst/>
                <a:latin typeface="Times New Roman" panose="02020603050405020304" pitchFamily="18" charset="0"/>
              </a:rPr>
              <a:t>.”—The Great Advent Movement, JN Loughborough, p. 140</a:t>
            </a:r>
            <a:endParaRPr lang="en-US" dirty="0"/>
          </a:p>
        </p:txBody>
      </p:sp>
      <p:pic>
        <p:nvPicPr>
          <p:cNvPr id="5" name="Picture 4">
            <a:extLst>
              <a:ext uri="{FF2B5EF4-FFF2-40B4-BE49-F238E27FC236}">
                <a16:creationId xmlns:a16="http://schemas.microsoft.com/office/drawing/2014/main" id="{090D2917-6EC8-4D1E-9833-7649E1802422}"/>
              </a:ext>
            </a:extLst>
          </p:cNvPr>
          <p:cNvPicPr>
            <a:picLocks noChangeAspect="1"/>
          </p:cNvPicPr>
          <p:nvPr/>
        </p:nvPicPr>
        <p:blipFill rotWithShape="1">
          <a:blip r:embed="rId2"/>
          <a:srcRect l="15331" r="14704"/>
          <a:stretch/>
        </p:blipFill>
        <p:spPr>
          <a:xfrm>
            <a:off x="181849" y="1060372"/>
            <a:ext cx="4735591" cy="5259147"/>
          </a:xfrm>
          <a:prstGeom prst="rect">
            <a:avLst/>
          </a:prstGeom>
        </p:spPr>
      </p:pic>
    </p:spTree>
    <p:extLst>
      <p:ext uri="{BB962C8B-B14F-4D97-AF65-F5344CB8AC3E}">
        <p14:creationId xmlns:p14="http://schemas.microsoft.com/office/powerpoint/2010/main" val="240123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5964-0076-4AFE-8EED-8470C37DBF93}"/>
              </a:ext>
            </a:extLst>
          </p:cNvPr>
          <p:cNvSpPr>
            <a:spLocks noGrp="1"/>
          </p:cNvSpPr>
          <p:nvPr>
            <p:ph type="title"/>
          </p:nvPr>
        </p:nvSpPr>
        <p:spPr>
          <a:xfrm>
            <a:off x="838200" y="-238556"/>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Joseph Wolff</a:t>
            </a:r>
          </a:p>
        </p:txBody>
      </p:sp>
      <p:sp>
        <p:nvSpPr>
          <p:cNvPr id="3" name="Content Placeholder 2">
            <a:extLst>
              <a:ext uri="{FF2B5EF4-FFF2-40B4-BE49-F238E27FC236}">
                <a16:creationId xmlns:a16="http://schemas.microsoft.com/office/drawing/2014/main" id="{179DCEFB-400F-4460-BF59-8184E811A4D5}"/>
              </a:ext>
            </a:extLst>
          </p:cNvPr>
          <p:cNvSpPr>
            <a:spLocks noGrp="1"/>
          </p:cNvSpPr>
          <p:nvPr>
            <p:ph idx="1"/>
          </p:nvPr>
        </p:nvSpPr>
        <p:spPr>
          <a:xfrm>
            <a:off x="0" y="733672"/>
            <a:ext cx="12192000" cy="6124328"/>
          </a:xfrm>
        </p:spPr>
        <p:txBody>
          <a:bodyPr>
            <a:normAutofit fontScale="85000" lnSpcReduction="10000"/>
          </a:bodyPr>
          <a:lstStyle/>
          <a:p>
            <a:pPr marL="0" indent="0">
              <a:buNone/>
            </a:pPr>
            <a:r>
              <a:rPr lang="en-US" dirty="0"/>
              <a:t>“During the twenty-four years from 1821 to 1845, </a:t>
            </a:r>
            <a:r>
              <a:rPr lang="en-US" b="1" dirty="0"/>
              <a:t>Wolff traveled extensively: in Africa, visiting Egypt and Abyssinia; in Asia, traversing Palestine, Syria, Persia, Bokhara, and India. He also visited the United States</a:t>
            </a:r>
            <a:r>
              <a:rPr lang="en-US" dirty="0"/>
              <a:t>, on the journey thither preaching on the island of Saint Helena. He arrived in New York in August, 1837; and, after speaking in that city, he preached in Philadelphia and Baltimore, and finally proceeded to Washington. Here, he says, "on a motion brought forward by the ex-President, John Quincy Adams, in one of the houses of Congress, the House unanimously granted to me the use of the </a:t>
            </a:r>
            <a:r>
              <a:rPr lang="en-US" b="1" dirty="0"/>
              <a:t>Congress Hall for a lecture, which I delivered on a Saturday, honored with the presence of all the members of Congress, and also of the bishop of Virginia, and of the clergy and citizens of Washington</a:t>
            </a:r>
            <a:r>
              <a:rPr lang="en-US" dirty="0"/>
              <a:t>. The same honor was granted to me by the members of the government of New Jersey and Pennsylvania, in whose presence I delivered lectures on my researches in Asia, and also on the personal reign of Jesus Christ."—</a:t>
            </a:r>
            <a:r>
              <a:rPr lang="en-US" i="1" dirty="0"/>
              <a:t>Ibid.,</a:t>
            </a:r>
            <a:r>
              <a:rPr lang="en-US" dirty="0"/>
              <a:t> pages 398, 399. Dr. Wolff traveled in the most barbarous countries without the protection of any European authority, enduring many hardships and surrounded with countless perils. He was bastinadoed and starved, sold as a slave, and three times condemned to death. He was beset by robbers, and sometimes nearly perished from thirst. Once he was stripped of all that he possessed and left to travel hundreds of miles on foot through the mountains, the snow beating in his face and his naked feet benumbed by contact with the frozen ground. When warned against going unarmed among savage and hostile tribes, he declared himself "provided with arms"— "prayer, zeal for Christ, and confidence in His help." "I am also," he said, "provided with the love of God and my neighbor in my heart, and the Bible is in my hand.“”—GC, 360-361</a:t>
            </a:r>
          </a:p>
          <a:p>
            <a:pPr marL="0" indent="0">
              <a:buNone/>
            </a:pPr>
            <a:endParaRPr lang="en-US" dirty="0"/>
          </a:p>
        </p:txBody>
      </p:sp>
    </p:spTree>
    <p:extLst>
      <p:ext uri="{BB962C8B-B14F-4D97-AF65-F5344CB8AC3E}">
        <p14:creationId xmlns:p14="http://schemas.microsoft.com/office/powerpoint/2010/main" val="3791587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1EBD2-19C4-45C3-9BF6-20ED87DFFBCA}"/>
              </a:ext>
            </a:extLst>
          </p:cNvPr>
          <p:cNvSpPr>
            <a:spLocks noGrp="1"/>
          </p:cNvSpPr>
          <p:nvPr>
            <p:ph type="title"/>
          </p:nvPr>
        </p:nvSpPr>
        <p:spPr>
          <a:xfrm>
            <a:off x="838200" y="-282945"/>
            <a:ext cx="10515600" cy="1325563"/>
          </a:xfrm>
        </p:spPr>
        <p:txBody>
          <a:bodyPr/>
          <a:lstStyle/>
          <a:p>
            <a:pPr algn="ctr"/>
            <a:r>
              <a:rPr lang="en-US" dirty="0"/>
              <a:t>How is this all possible?</a:t>
            </a:r>
          </a:p>
        </p:txBody>
      </p:sp>
      <p:sp>
        <p:nvSpPr>
          <p:cNvPr id="3" name="Content Placeholder 2">
            <a:extLst>
              <a:ext uri="{FF2B5EF4-FFF2-40B4-BE49-F238E27FC236}">
                <a16:creationId xmlns:a16="http://schemas.microsoft.com/office/drawing/2014/main" id="{C2A78C51-DF76-4746-A0D1-D9E8FB0112A4}"/>
              </a:ext>
            </a:extLst>
          </p:cNvPr>
          <p:cNvSpPr>
            <a:spLocks noGrp="1"/>
          </p:cNvSpPr>
          <p:nvPr>
            <p:ph idx="1"/>
          </p:nvPr>
        </p:nvSpPr>
        <p:spPr>
          <a:xfrm>
            <a:off x="0" y="671528"/>
            <a:ext cx="8424909" cy="6097695"/>
          </a:xfrm>
        </p:spPr>
        <p:txBody>
          <a:bodyPr>
            <a:normAutofit fontScale="85000" lnSpcReduction="20000"/>
          </a:bodyPr>
          <a:lstStyle/>
          <a:p>
            <a:pPr marL="0" indent="0">
              <a:buNone/>
            </a:pPr>
            <a:r>
              <a:rPr lang="en-US" dirty="0">
                <a:effectLst/>
                <a:latin typeface="Times New Roman" panose="02020603050405020304" pitchFamily="18" charset="0"/>
              </a:rPr>
              <a:t>“</a:t>
            </a:r>
            <a:r>
              <a:rPr lang="en-US" b="1" dirty="0">
                <a:effectLst/>
                <a:latin typeface="Times New Roman" panose="02020603050405020304" pitchFamily="18" charset="0"/>
              </a:rPr>
              <a:t>Germany did not communicate the truth to Switzerland, nor Switzerland to France, nor France to England</a:t>
            </a:r>
            <a:r>
              <a:rPr lang="en-US" dirty="0">
                <a:effectLst/>
                <a:latin typeface="Times New Roman" panose="02020603050405020304" pitchFamily="18" charset="0"/>
              </a:rPr>
              <a:t>. </a:t>
            </a:r>
            <a:r>
              <a:rPr lang="en-US" b="1" u="sng" dirty="0">
                <a:effectLst/>
                <a:latin typeface="Times New Roman" panose="02020603050405020304" pitchFamily="18" charset="0"/>
              </a:rPr>
              <a:t>All these countries received it from God, just as one part of the world does not transmit the light to another part</a:t>
            </a:r>
            <a:r>
              <a:rPr lang="en-US" dirty="0">
                <a:effectLst/>
                <a:latin typeface="Times New Roman" panose="02020603050405020304" pitchFamily="18" charset="0"/>
              </a:rPr>
              <a:t>; </a:t>
            </a:r>
            <a:r>
              <a:rPr lang="en-US" b="1" u="sng" dirty="0">
                <a:effectLst/>
                <a:latin typeface="Times New Roman" panose="02020603050405020304" pitchFamily="18" charset="0"/>
              </a:rPr>
              <a:t>but the same shining globe communicates it directly to all the earth</a:t>
            </a:r>
            <a:r>
              <a:rPr lang="en-US" dirty="0">
                <a:effectLst/>
                <a:latin typeface="Times New Roman" panose="02020603050405020304" pitchFamily="18" charset="0"/>
              </a:rPr>
              <a:t>. Christ, the day spring from on high, infinitely exalted above all mankind, was, at the period of the Reformation, as at the establishment of Christianity, the divine fire which gave life to the world. In the sixteenth century, one and the same doctrine was at once established in the homes and churches of the most distant and diversified nations. The reason is, that the same Spirit was everywhere at work producing the same faith. “The Reformation of Germany and that of Switzerland demonstrate this truth. </a:t>
            </a:r>
            <a:r>
              <a:rPr lang="en-US" dirty="0" err="1">
                <a:effectLst/>
                <a:latin typeface="Times New Roman" panose="02020603050405020304" pitchFamily="18" charset="0"/>
              </a:rPr>
              <a:t>Zwingle</a:t>
            </a:r>
            <a:r>
              <a:rPr lang="en-US" dirty="0">
                <a:effectLst/>
                <a:latin typeface="Times New Roman" panose="02020603050405020304" pitchFamily="18" charset="0"/>
              </a:rPr>
              <a:t> had no intercourse with Luther. There was, no doubt, a link between these two men; but we must search for it above the earth. He who from heaven gave the truth to Luther, gave it to </a:t>
            </a:r>
            <a:r>
              <a:rPr lang="en-US" dirty="0" err="1">
                <a:effectLst/>
                <a:latin typeface="Times New Roman" panose="02020603050405020304" pitchFamily="18" charset="0"/>
              </a:rPr>
              <a:t>Zwingle</a:t>
            </a:r>
            <a:r>
              <a:rPr lang="en-US" dirty="0">
                <a:effectLst/>
                <a:latin typeface="Times New Roman" panose="02020603050405020304" pitchFamily="18" charset="0"/>
              </a:rPr>
              <a:t>. God was the medium of communication between them. ‘I began to preach the gospel,’ says </a:t>
            </a:r>
            <a:r>
              <a:rPr lang="en-US" dirty="0" err="1">
                <a:effectLst/>
                <a:latin typeface="Times New Roman" panose="02020603050405020304" pitchFamily="18" charset="0"/>
              </a:rPr>
              <a:t>Zwingle</a:t>
            </a:r>
            <a:r>
              <a:rPr lang="en-US" dirty="0">
                <a:effectLst/>
                <a:latin typeface="Times New Roman" panose="02020603050405020304" pitchFamily="18" charset="0"/>
              </a:rPr>
              <a:t>, ‘in the year of grace 1516, in other words, at a time when the name of Luther had never been heard of in our country. I did not learn the doctrine of Christ from Luther, but from the word of God. If Luther preaches Christ, he does what I do; that is all.’”—Merle </a:t>
            </a:r>
            <a:r>
              <a:rPr lang="en-US" dirty="0" err="1">
                <a:effectLst/>
                <a:latin typeface="Times New Roman" panose="02020603050405020304" pitchFamily="18" charset="0"/>
              </a:rPr>
              <a:t>D’Aubigne</a:t>
            </a:r>
            <a:r>
              <a:rPr lang="en-US" dirty="0">
                <a:effectLst/>
                <a:latin typeface="Times New Roman" panose="02020603050405020304" pitchFamily="18" charset="0"/>
              </a:rPr>
              <a:t>, History of the Reformation, Book viii, chap. </a:t>
            </a:r>
            <a:r>
              <a:rPr lang="en-US" dirty="0" err="1">
                <a:effectLst/>
                <a:latin typeface="Times New Roman" panose="02020603050405020304" pitchFamily="18" charset="0"/>
              </a:rPr>
              <a:t>i</a:t>
            </a:r>
            <a:r>
              <a:rPr lang="en-US" dirty="0">
                <a:effectLst/>
                <a:latin typeface="Times New Roman" panose="02020603050405020304" pitchFamily="18" charset="0"/>
              </a:rPr>
              <a:t>, pars. ii, iii. </a:t>
            </a:r>
            <a:endParaRPr lang="en-US" dirty="0"/>
          </a:p>
        </p:txBody>
      </p:sp>
      <p:pic>
        <p:nvPicPr>
          <p:cNvPr id="4" name="Picture 3">
            <a:extLst>
              <a:ext uri="{FF2B5EF4-FFF2-40B4-BE49-F238E27FC236}">
                <a16:creationId xmlns:a16="http://schemas.microsoft.com/office/drawing/2014/main" id="{C3238307-986E-4BB5-AFDC-9D17D62499A4}"/>
              </a:ext>
            </a:extLst>
          </p:cNvPr>
          <p:cNvPicPr>
            <a:picLocks noChangeAspect="1"/>
          </p:cNvPicPr>
          <p:nvPr/>
        </p:nvPicPr>
        <p:blipFill>
          <a:blip r:embed="rId2"/>
          <a:stretch>
            <a:fillRect/>
          </a:stretch>
        </p:blipFill>
        <p:spPr>
          <a:xfrm>
            <a:off x="8629003" y="1248650"/>
            <a:ext cx="3459488" cy="4360699"/>
          </a:xfrm>
          <a:prstGeom prst="rect">
            <a:avLst/>
          </a:prstGeom>
        </p:spPr>
      </p:pic>
    </p:spTree>
    <p:extLst>
      <p:ext uri="{BB962C8B-B14F-4D97-AF65-F5344CB8AC3E}">
        <p14:creationId xmlns:p14="http://schemas.microsoft.com/office/powerpoint/2010/main" val="2811903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FFAF5-C8F1-4FD4-B63F-50E15259C3E5}"/>
              </a:ext>
            </a:extLst>
          </p:cNvPr>
          <p:cNvSpPr>
            <a:spLocks noGrp="1"/>
          </p:cNvSpPr>
          <p:nvPr>
            <p:ph type="title"/>
          </p:nvPr>
        </p:nvSpPr>
        <p:spPr>
          <a:xfrm>
            <a:off x="758301" y="-291823"/>
            <a:ext cx="10515600" cy="1325563"/>
          </a:xfrm>
        </p:spPr>
        <p:txBody>
          <a:bodyPr/>
          <a:lstStyle/>
          <a:p>
            <a:r>
              <a:rPr lang="en-US" b="1" u="sng" dirty="0">
                <a:effectLst>
                  <a:outerShdw blurRad="38100" dist="38100" dir="2700000" algn="tl">
                    <a:srgbClr val="000000">
                      <a:alpha val="43137"/>
                    </a:srgbClr>
                  </a:outerShdw>
                </a:effectLst>
              </a:rPr>
              <a:t>Continuing in Daniel 12….</a:t>
            </a:r>
          </a:p>
        </p:txBody>
      </p:sp>
      <p:sp>
        <p:nvSpPr>
          <p:cNvPr id="4" name="TextBox 3">
            <a:extLst>
              <a:ext uri="{FF2B5EF4-FFF2-40B4-BE49-F238E27FC236}">
                <a16:creationId xmlns:a16="http://schemas.microsoft.com/office/drawing/2014/main" id="{1BAF3388-F307-420E-9FA4-ECC64B06BF08}"/>
              </a:ext>
            </a:extLst>
          </p:cNvPr>
          <p:cNvSpPr txBox="1"/>
          <p:nvPr/>
        </p:nvSpPr>
        <p:spPr>
          <a:xfrm>
            <a:off x="383958" y="1699565"/>
            <a:ext cx="6094520" cy="3046988"/>
          </a:xfrm>
          <a:prstGeom prst="rect">
            <a:avLst/>
          </a:prstGeom>
          <a:noFill/>
        </p:spPr>
        <p:txBody>
          <a:bodyPr wrap="square">
            <a:spAutoFit/>
          </a:bodyPr>
          <a:lstStyle/>
          <a:p>
            <a:r>
              <a:rPr lang="en-US" sz="3200" dirty="0"/>
              <a:t>Daniel 12:11 “</a:t>
            </a:r>
            <a:r>
              <a:rPr lang="en-US" sz="3200" b="1" dirty="0"/>
              <a:t>And from the time that the daily sacrifice shall be taken away</a:t>
            </a:r>
            <a:r>
              <a:rPr lang="en-US" sz="3200" dirty="0"/>
              <a:t>, and </a:t>
            </a:r>
            <a:r>
              <a:rPr lang="en-US" sz="3200" b="1" dirty="0"/>
              <a:t>the abomination that </a:t>
            </a:r>
            <a:r>
              <a:rPr lang="en-US" sz="3200" b="1" dirty="0" err="1"/>
              <a:t>maketh</a:t>
            </a:r>
            <a:r>
              <a:rPr lang="en-US" sz="3200" b="1" dirty="0"/>
              <a:t> desolate set up</a:t>
            </a:r>
            <a:r>
              <a:rPr lang="en-US" sz="3200" dirty="0"/>
              <a:t>, there shall be </a:t>
            </a:r>
            <a:r>
              <a:rPr lang="en-US" sz="3200" b="1" u="sng" dirty="0"/>
              <a:t>a thousand two hundred and ninety days</a:t>
            </a:r>
            <a:r>
              <a:rPr lang="en-US" sz="3200" dirty="0"/>
              <a:t>.”</a:t>
            </a:r>
          </a:p>
        </p:txBody>
      </p:sp>
      <p:sp>
        <p:nvSpPr>
          <p:cNvPr id="5" name="TextBox 4">
            <a:extLst>
              <a:ext uri="{FF2B5EF4-FFF2-40B4-BE49-F238E27FC236}">
                <a16:creationId xmlns:a16="http://schemas.microsoft.com/office/drawing/2014/main" id="{E21C3703-E07A-453A-BDE9-65E32FBBFC64}"/>
              </a:ext>
            </a:extLst>
          </p:cNvPr>
          <p:cNvSpPr txBox="1"/>
          <p:nvPr/>
        </p:nvSpPr>
        <p:spPr>
          <a:xfrm>
            <a:off x="6924583" y="1322773"/>
            <a:ext cx="4883459" cy="4524315"/>
          </a:xfrm>
          <a:prstGeom prst="rect">
            <a:avLst/>
          </a:prstGeom>
          <a:noFill/>
        </p:spPr>
        <p:txBody>
          <a:bodyPr wrap="square" rtlCol="0">
            <a:spAutoFit/>
          </a:bodyPr>
          <a:lstStyle/>
          <a:p>
            <a:r>
              <a:rPr lang="en-US" sz="7200" dirty="0">
                <a:solidFill>
                  <a:srgbClr val="FF0000"/>
                </a:solidFill>
              </a:rPr>
              <a:t>1290 days </a:t>
            </a:r>
          </a:p>
          <a:p>
            <a:r>
              <a:rPr lang="en-US" sz="7200" dirty="0">
                <a:solidFill>
                  <a:srgbClr val="FF0000"/>
                </a:solidFill>
              </a:rPr>
              <a:t>= </a:t>
            </a:r>
          </a:p>
          <a:p>
            <a:r>
              <a:rPr lang="en-US" sz="7200" dirty="0">
                <a:solidFill>
                  <a:srgbClr val="FF0000"/>
                </a:solidFill>
              </a:rPr>
              <a:t>1290 literal years</a:t>
            </a:r>
          </a:p>
        </p:txBody>
      </p:sp>
    </p:spTree>
    <p:extLst>
      <p:ext uri="{BB962C8B-B14F-4D97-AF65-F5344CB8AC3E}">
        <p14:creationId xmlns:p14="http://schemas.microsoft.com/office/powerpoint/2010/main" val="52605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8A539-6A51-4411-9460-D3162FFB105E}"/>
              </a:ext>
            </a:extLst>
          </p:cNvPr>
          <p:cNvSpPr>
            <a:spLocks noGrp="1"/>
          </p:cNvSpPr>
          <p:nvPr>
            <p:ph type="title"/>
          </p:nvPr>
        </p:nvSpPr>
        <p:spPr>
          <a:xfrm>
            <a:off x="918099" y="-291822"/>
            <a:ext cx="10515600" cy="1325563"/>
          </a:xfrm>
        </p:spPr>
        <p:txBody>
          <a:bodyPr/>
          <a:lstStyle/>
          <a:p>
            <a:pPr algn="ctr"/>
            <a:r>
              <a:rPr lang="en-US" u="sng" dirty="0">
                <a:solidFill>
                  <a:srgbClr val="660066"/>
                </a:solidFill>
                <a:effectLst>
                  <a:outerShdw blurRad="38100" dist="38100" dir="2700000" algn="tl">
                    <a:srgbClr val="000000">
                      <a:alpha val="43137"/>
                    </a:srgbClr>
                  </a:outerShdw>
                </a:effectLst>
              </a:rPr>
              <a:t>Back to Daniel 11…</a:t>
            </a:r>
          </a:p>
        </p:txBody>
      </p:sp>
      <p:sp>
        <p:nvSpPr>
          <p:cNvPr id="4" name="TextBox 3">
            <a:extLst>
              <a:ext uri="{FF2B5EF4-FFF2-40B4-BE49-F238E27FC236}">
                <a16:creationId xmlns:a16="http://schemas.microsoft.com/office/drawing/2014/main" id="{1FBA2682-0838-4D99-B1B5-0D9E8D157138}"/>
              </a:ext>
            </a:extLst>
          </p:cNvPr>
          <p:cNvSpPr txBox="1"/>
          <p:nvPr/>
        </p:nvSpPr>
        <p:spPr>
          <a:xfrm>
            <a:off x="6096000" y="1541039"/>
            <a:ext cx="5588148" cy="3539430"/>
          </a:xfrm>
          <a:prstGeom prst="rect">
            <a:avLst/>
          </a:prstGeom>
          <a:noFill/>
        </p:spPr>
        <p:txBody>
          <a:bodyPr wrap="square">
            <a:spAutoFit/>
          </a:bodyPr>
          <a:lstStyle/>
          <a:p>
            <a:r>
              <a:rPr lang="en-US" sz="3200" dirty="0"/>
              <a:t>Daniel 11:31 “</a:t>
            </a:r>
            <a:r>
              <a:rPr lang="en-US" sz="3200" b="1" u="sng" dirty="0"/>
              <a:t>And arms shall stand on his part</a:t>
            </a:r>
            <a:r>
              <a:rPr lang="en-US" sz="3200" dirty="0"/>
              <a:t>, and they </a:t>
            </a:r>
            <a:r>
              <a:rPr lang="en-US" sz="3200" b="1" u="sng" dirty="0"/>
              <a:t>shall pollute the sanctuary of strength</a:t>
            </a:r>
            <a:r>
              <a:rPr lang="en-US" sz="3200" dirty="0"/>
              <a:t>, and shall </a:t>
            </a:r>
            <a:r>
              <a:rPr lang="en-US" sz="3200" b="1" u="sng" dirty="0"/>
              <a:t>take away the daily</a:t>
            </a:r>
            <a:r>
              <a:rPr lang="en-US" sz="3200" dirty="0"/>
              <a:t> sacrifice, and they </a:t>
            </a:r>
            <a:r>
              <a:rPr lang="en-US" sz="3200" b="1" u="sng" dirty="0"/>
              <a:t>shall place the abomination that </a:t>
            </a:r>
            <a:r>
              <a:rPr lang="en-US" sz="3200" b="1" u="sng" dirty="0" err="1"/>
              <a:t>maketh</a:t>
            </a:r>
            <a:r>
              <a:rPr lang="en-US" sz="3200" b="1" u="sng" dirty="0"/>
              <a:t> desolate</a:t>
            </a:r>
            <a:r>
              <a:rPr lang="en-US" sz="3200" dirty="0"/>
              <a:t>.”</a:t>
            </a:r>
          </a:p>
        </p:txBody>
      </p:sp>
      <p:pic>
        <p:nvPicPr>
          <p:cNvPr id="5" name="Picture 4">
            <a:extLst>
              <a:ext uri="{FF2B5EF4-FFF2-40B4-BE49-F238E27FC236}">
                <a16:creationId xmlns:a16="http://schemas.microsoft.com/office/drawing/2014/main" id="{2542AF4D-5FB7-42E2-9A23-846AB247DFD0}"/>
              </a:ext>
            </a:extLst>
          </p:cNvPr>
          <p:cNvPicPr>
            <a:picLocks noChangeAspect="1"/>
          </p:cNvPicPr>
          <p:nvPr/>
        </p:nvPicPr>
        <p:blipFill>
          <a:blip r:embed="rId2"/>
          <a:stretch>
            <a:fillRect/>
          </a:stretch>
        </p:blipFill>
        <p:spPr>
          <a:xfrm>
            <a:off x="240005" y="779741"/>
            <a:ext cx="3000998" cy="3314739"/>
          </a:xfrm>
          <a:prstGeom prst="rect">
            <a:avLst/>
          </a:prstGeom>
        </p:spPr>
      </p:pic>
      <p:pic>
        <p:nvPicPr>
          <p:cNvPr id="6" name="Picture 5">
            <a:extLst>
              <a:ext uri="{FF2B5EF4-FFF2-40B4-BE49-F238E27FC236}">
                <a16:creationId xmlns:a16="http://schemas.microsoft.com/office/drawing/2014/main" id="{6186C8C3-B840-477C-A231-4B56EF3F5F91}"/>
              </a:ext>
            </a:extLst>
          </p:cNvPr>
          <p:cNvPicPr>
            <a:picLocks noChangeAspect="1"/>
          </p:cNvPicPr>
          <p:nvPr/>
        </p:nvPicPr>
        <p:blipFill>
          <a:blip r:embed="rId3"/>
          <a:stretch>
            <a:fillRect/>
          </a:stretch>
        </p:blipFill>
        <p:spPr>
          <a:xfrm>
            <a:off x="1662442" y="3359789"/>
            <a:ext cx="3803687" cy="3042950"/>
          </a:xfrm>
          <a:prstGeom prst="rect">
            <a:avLst/>
          </a:prstGeom>
        </p:spPr>
      </p:pic>
    </p:spTree>
    <p:extLst>
      <p:ext uri="{BB962C8B-B14F-4D97-AF65-F5344CB8AC3E}">
        <p14:creationId xmlns:p14="http://schemas.microsoft.com/office/powerpoint/2010/main" val="87054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2167-C0A7-4707-B388-4F59E507F562}"/>
              </a:ext>
            </a:extLst>
          </p:cNvPr>
          <p:cNvSpPr>
            <a:spLocks noGrp="1"/>
          </p:cNvSpPr>
          <p:nvPr>
            <p:ph type="title"/>
          </p:nvPr>
        </p:nvSpPr>
        <p:spPr>
          <a:xfrm>
            <a:off x="838200" y="-247435"/>
            <a:ext cx="10515600" cy="1325563"/>
          </a:xfrm>
        </p:spPr>
        <p:txBody>
          <a:bodyPr/>
          <a:lstStyle/>
          <a:p>
            <a:pPr algn="ctr"/>
            <a:r>
              <a:rPr lang="en-US" b="1" dirty="0">
                <a:solidFill>
                  <a:srgbClr val="00B050"/>
                </a:solidFill>
                <a:effectLst>
                  <a:outerShdw blurRad="38100" dist="38100" dir="2700000" algn="tl">
                    <a:srgbClr val="000000">
                      <a:alpha val="43137"/>
                    </a:srgbClr>
                  </a:outerShdw>
                </a:effectLst>
              </a:rPr>
              <a:t>When to Start the Prophecy?</a:t>
            </a:r>
          </a:p>
        </p:txBody>
      </p:sp>
      <p:sp>
        <p:nvSpPr>
          <p:cNvPr id="3" name="TextBox 2">
            <a:extLst>
              <a:ext uri="{FF2B5EF4-FFF2-40B4-BE49-F238E27FC236}">
                <a16:creationId xmlns:a16="http://schemas.microsoft.com/office/drawing/2014/main" id="{AC962FEA-5D5F-4870-B037-6849F7A8F6C6}"/>
              </a:ext>
            </a:extLst>
          </p:cNvPr>
          <p:cNvSpPr txBox="1"/>
          <p:nvPr/>
        </p:nvSpPr>
        <p:spPr>
          <a:xfrm>
            <a:off x="230819" y="1305017"/>
            <a:ext cx="11825057" cy="1569660"/>
          </a:xfrm>
          <a:prstGeom prst="rect">
            <a:avLst/>
          </a:prstGeom>
          <a:noFill/>
        </p:spPr>
        <p:txBody>
          <a:bodyPr wrap="square" rtlCol="0">
            <a:spAutoFit/>
          </a:bodyPr>
          <a:lstStyle/>
          <a:p>
            <a:r>
              <a:rPr lang="en-US" sz="3200" b="1" dirty="0"/>
              <a:t>Option 1: At the Beginning of the 1260 day prophecy…</a:t>
            </a:r>
          </a:p>
          <a:p>
            <a:endParaRPr lang="en-US" sz="3200" b="1" dirty="0"/>
          </a:p>
          <a:p>
            <a:r>
              <a:rPr lang="en-US" sz="3200" b="1" dirty="0"/>
              <a:t>538AD+1290=1828 What happened?</a:t>
            </a:r>
          </a:p>
        </p:txBody>
      </p:sp>
      <p:sp>
        <p:nvSpPr>
          <p:cNvPr id="4" name="TextBox 3">
            <a:extLst>
              <a:ext uri="{FF2B5EF4-FFF2-40B4-BE49-F238E27FC236}">
                <a16:creationId xmlns:a16="http://schemas.microsoft.com/office/drawing/2014/main" id="{2B19BFA3-24B1-4E6C-9965-0B5A4E979A23}"/>
              </a:ext>
            </a:extLst>
          </p:cNvPr>
          <p:cNvSpPr txBox="1"/>
          <p:nvPr/>
        </p:nvSpPr>
        <p:spPr>
          <a:xfrm>
            <a:off x="6933460" y="2335134"/>
            <a:ext cx="6924583" cy="584775"/>
          </a:xfrm>
          <a:prstGeom prst="rect">
            <a:avLst/>
          </a:prstGeom>
          <a:noFill/>
        </p:spPr>
        <p:txBody>
          <a:bodyPr wrap="square" rtlCol="0">
            <a:spAutoFit/>
          </a:bodyPr>
          <a:lstStyle/>
          <a:p>
            <a:r>
              <a:rPr lang="en-US" sz="3200" b="1" dirty="0">
                <a:solidFill>
                  <a:srgbClr val="FF0000"/>
                </a:solidFill>
              </a:rPr>
              <a:t>Answer: Nothing Obvious</a:t>
            </a:r>
          </a:p>
        </p:txBody>
      </p:sp>
      <p:sp>
        <p:nvSpPr>
          <p:cNvPr id="5" name="TextBox 4">
            <a:extLst>
              <a:ext uri="{FF2B5EF4-FFF2-40B4-BE49-F238E27FC236}">
                <a16:creationId xmlns:a16="http://schemas.microsoft.com/office/drawing/2014/main" id="{81DD5CD7-9CBD-4EB5-A07A-C26482A32D9F}"/>
              </a:ext>
            </a:extLst>
          </p:cNvPr>
          <p:cNvSpPr txBox="1"/>
          <p:nvPr/>
        </p:nvSpPr>
        <p:spPr>
          <a:xfrm>
            <a:off x="366943" y="3821926"/>
            <a:ext cx="11825057" cy="2062103"/>
          </a:xfrm>
          <a:prstGeom prst="rect">
            <a:avLst/>
          </a:prstGeom>
          <a:noFill/>
        </p:spPr>
        <p:txBody>
          <a:bodyPr wrap="square" rtlCol="0">
            <a:spAutoFit/>
          </a:bodyPr>
          <a:lstStyle/>
          <a:p>
            <a:r>
              <a:rPr lang="en-US" sz="3200" b="1" dirty="0"/>
              <a:t>Option 2: At the End of the 1260 day prophecy and Work Backwards so as to stay in the proper time period…</a:t>
            </a:r>
          </a:p>
          <a:p>
            <a:endParaRPr lang="en-US" sz="3200" b="1" dirty="0"/>
          </a:p>
          <a:p>
            <a:r>
              <a:rPr lang="en-US" sz="3200" b="1" dirty="0"/>
              <a:t>1798-1290=508AD What Happened? </a:t>
            </a:r>
          </a:p>
        </p:txBody>
      </p:sp>
      <p:sp>
        <p:nvSpPr>
          <p:cNvPr id="6" name="TextBox 5">
            <a:extLst>
              <a:ext uri="{FF2B5EF4-FFF2-40B4-BE49-F238E27FC236}">
                <a16:creationId xmlns:a16="http://schemas.microsoft.com/office/drawing/2014/main" id="{9BEE5C30-2A49-4BE5-A1FC-EFF95B346CB2}"/>
              </a:ext>
            </a:extLst>
          </p:cNvPr>
          <p:cNvSpPr txBox="1"/>
          <p:nvPr/>
        </p:nvSpPr>
        <p:spPr>
          <a:xfrm>
            <a:off x="6933460" y="5260595"/>
            <a:ext cx="6924583" cy="1077218"/>
          </a:xfrm>
          <a:prstGeom prst="rect">
            <a:avLst/>
          </a:prstGeom>
          <a:noFill/>
        </p:spPr>
        <p:txBody>
          <a:bodyPr wrap="square" rtlCol="0">
            <a:spAutoFit/>
          </a:bodyPr>
          <a:lstStyle/>
          <a:p>
            <a:r>
              <a:rPr lang="en-US" sz="3200" b="1" dirty="0">
                <a:solidFill>
                  <a:srgbClr val="FF0000"/>
                </a:solidFill>
              </a:rPr>
              <a:t>Union with King Clovis </a:t>
            </a:r>
          </a:p>
          <a:p>
            <a:r>
              <a:rPr lang="en-US" sz="3200" b="1" dirty="0">
                <a:solidFill>
                  <a:srgbClr val="FF0000"/>
                </a:solidFill>
              </a:rPr>
              <a:t>Fully Ratified</a:t>
            </a:r>
          </a:p>
        </p:txBody>
      </p:sp>
    </p:spTree>
    <p:extLst>
      <p:ext uri="{BB962C8B-B14F-4D97-AF65-F5344CB8AC3E}">
        <p14:creationId xmlns:p14="http://schemas.microsoft.com/office/powerpoint/2010/main" val="257256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8EC536-A243-469F-AF97-EE873C84FBEE}"/>
              </a:ext>
            </a:extLst>
          </p:cNvPr>
          <p:cNvSpPr txBox="1"/>
          <p:nvPr/>
        </p:nvSpPr>
        <p:spPr>
          <a:xfrm>
            <a:off x="5882196" y="678272"/>
            <a:ext cx="6094520"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“Clovis became by his conversion the object of hope and attachment to such a party [Catholic] in almost every country on the continent of Europe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He had the powerful support of the whole body of the Catholic clergy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 whose hearts the interests of their church far out-weighed all other considerations. . . . He had, indeed, without the slightest provocation, deprived a noble and peaceable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neighbour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of his power and life. He had treacherously murdered his royal kindred, and deprived their children of their birthright. He had on all occasions shown himself the heartless ruffian, the greedy conqueror, the blood-thirsty tyrant;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but by his conversion he had led the way to the triumph of Catholicism ; he had saved the Roman Catholic Church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from the Scylla and Charybdis of heresy and PAGANISM,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planted it on a rock in the very </a:t>
            </a:r>
            <a:r>
              <a:rPr kumimoji="0" lang="en-US" sz="2000" b="1" i="0" u="sng" strike="noStrike" kern="1200" cap="none" spc="0" normalizeH="0" baseline="0" noProof="0" dirty="0" err="1">
                <a:ln>
                  <a:noFill/>
                </a:ln>
                <a:solidFill>
                  <a:prstClr val="black"/>
                </a:solidFill>
                <a:effectLst/>
                <a:uLnTx/>
                <a:uFillTx/>
                <a:latin typeface="Calibri" panose="020F0502020204030204"/>
                <a:ea typeface="+mn-ea"/>
                <a:cs typeface="+mn-cs"/>
              </a:rPr>
              <a:t>centre</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 of Europe, and fixed its doctrines and traditions in the hearts of the conquerors of the West.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”—Historian’s History of the World, Vol. VII, p. 471, 477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3A9694F-80F8-45E8-91B9-0CF6A27A0452}"/>
              </a:ext>
            </a:extLst>
          </p:cNvPr>
          <p:cNvPicPr>
            <a:picLocks noChangeAspect="1"/>
          </p:cNvPicPr>
          <p:nvPr/>
        </p:nvPicPr>
        <p:blipFill rotWithShape="1">
          <a:blip r:embed="rId2"/>
          <a:srcRect l="22929" r="16247"/>
          <a:stretch/>
        </p:blipFill>
        <p:spPr>
          <a:xfrm>
            <a:off x="215284" y="710213"/>
            <a:ext cx="5599590" cy="5972637"/>
          </a:xfrm>
          <a:prstGeom prst="rect">
            <a:avLst/>
          </a:prstGeom>
        </p:spPr>
      </p:pic>
      <p:sp>
        <p:nvSpPr>
          <p:cNvPr id="11" name="TextBox 10">
            <a:extLst>
              <a:ext uri="{FF2B5EF4-FFF2-40B4-BE49-F238E27FC236}">
                <a16:creationId xmlns:a16="http://schemas.microsoft.com/office/drawing/2014/main" id="{8F33C498-D420-4555-8BBF-E3551558D809}"/>
              </a:ext>
            </a:extLst>
          </p:cNvPr>
          <p:cNvSpPr txBox="1"/>
          <p:nvPr/>
        </p:nvSpPr>
        <p:spPr>
          <a:xfrm>
            <a:off x="88777" y="93497"/>
            <a:ext cx="71642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King Clovis (466-511): Rome’s Champion!</a:t>
            </a:r>
          </a:p>
        </p:txBody>
      </p:sp>
    </p:spTree>
    <p:extLst>
      <p:ext uri="{BB962C8B-B14F-4D97-AF65-F5344CB8AC3E}">
        <p14:creationId xmlns:p14="http://schemas.microsoft.com/office/powerpoint/2010/main" val="745722076"/>
      </p:ext>
    </p:extLst>
  </p:cSld>
  <p:clrMapOvr>
    <a:masterClrMapping/>
  </p:clrMapOvr>
  <mc:AlternateContent xmlns:mc="http://schemas.openxmlformats.org/markup-compatibility/2006" xmlns:p14="http://schemas.microsoft.com/office/powerpoint/2010/main">
    <mc:Choice Requires="p14">
      <p:transition spd="med" p14:dur="700" advClick="0" advTm="120000">
        <p:fade/>
      </p:transition>
    </mc:Choice>
    <mc:Fallback xmlns="">
      <p:transition spd="med" advClick="0" advTm="12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6F0EE-03C2-4A38-BE90-FE9F8C183CCB}"/>
              </a:ext>
            </a:extLst>
          </p:cNvPr>
          <p:cNvSpPr>
            <a:spLocks noGrp="1"/>
          </p:cNvSpPr>
          <p:nvPr>
            <p:ph type="title"/>
          </p:nvPr>
        </p:nvSpPr>
        <p:spPr>
          <a:xfrm>
            <a:off x="838200" y="-229679"/>
            <a:ext cx="10515600" cy="1325563"/>
          </a:xfrm>
        </p:spPr>
        <p:txBody>
          <a:bodyPr/>
          <a:lstStyle/>
          <a:p>
            <a:r>
              <a:rPr lang="en-US" b="1" u="sng" dirty="0">
                <a:solidFill>
                  <a:srgbClr val="002060"/>
                </a:solidFill>
              </a:rPr>
              <a:t>In 503, The “Power” was given to the Pope…</a:t>
            </a:r>
          </a:p>
        </p:txBody>
      </p:sp>
      <p:sp>
        <p:nvSpPr>
          <p:cNvPr id="4" name="TextBox 3">
            <a:extLst>
              <a:ext uri="{FF2B5EF4-FFF2-40B4-BE49-F238E27FC236}">
                <a16:creationId xmlns:a16="http://schemas.microsoft.com/office/drawing/2014/main" id="{6ED35366-FD7E-463E-AD28-55788EE23606}"/>
              </a:ext>
            </a:extLst>
          </p:cNvPr>
          <p:cNvSpPr txBox="1"/>
          <p:nvPr/>
        </p:nvSpPr>
        <p:spPr>
          <a:xfrm>
            <a:off x="275208" y="1020932"/>
            <a:ext cx="5820792" cy="2246769"/>
          </a:xfrm>
          <a:prstGeom prst="rect">
            <a:avLst/>
          </a:prstGeom>
          <a:noFill/>
        </p:spPr>
        <p:txBody>
          <a:bodyPr wrap="square" rtlCol="0">
            <a:spAutoFit/>
          </a:bodyPr>
          <a:lstStyle/>
          <a:p>
            <a:r>
              <a:rPr lang="en-US" sz="2800" dirty="0"/>
              <a:t>By 503, an ecclesiastical council held in Rome declared: “</a:t>
            </a:r>
            <a:r>
              <a:rPr lang="en-US" sz="2800" b="1" u="sng" dirty="0"/>
              <a:t>the pope was judge as God’s vicar, and could himself be judged by no one</a:t>
            </a:r>
            <a:r>
              <a:rPr lang="en-US" sz="2800" dirty="0"/>
              <a:t>”—</a:t>
            </a:r>
            <a:r>
              <a:rPr lang="en-US" sz="2800" dirty="0" err="1"/>
              <a:t>Hadouin’s</a:t>
            </a:r>
            <a:r>
              <a:rPr lang="en-US" sz="2800" dirty="0"/>
              <a:t> Councils, vol. 2, p. 983</a:t>
            </a:r>
          </a:p>
        </p:txBody>
      </p:sp>
      <p:sp>
        <p:nvSpPr>
          <p:cNvPr id="5" name="TextBox 4">
            <a:extLst>
              <a:ext uri="{FF2B5EF4-FFF2-40B4-BE49-F238E27FC236}">
                <a16:creationId xmlns:a16="http://schemas.microsoft.com/office/drawing/2014/main" id="{B9FA6AD6-C15C-40EE-8844-903B980B6A4E}"/>
              </a:ext>
            </a:extLst>
          </p:cNvPr>
          <p:cNvSpPr txBox="1"/>
          <p:nvPr/>
        </p:nvSpPr>
        <p:spPr>
          <a:xfrm>
            <a:off x="4580878" y="3590300"/>
            <a:ext cx="7537141" cy="3108543"/>
          </a:xfrm>
          <a:prstGeom prst="rect">
            <a:avLst/>
          </a:prstGeom>
          <a:noFill/>
        </p:spPr>
        <p:txBody>
          <a:bodyPr wrap="square" rtlCol="0">
            <a:spAutoFit/>
          </a:bodyPr>
          <a:lstStyle/>
          <a:p>
            <a:r>
              <a:rPr lang="en-US" sz="2800" dirty="0"/>
              <a:t>Catholicism enforceable and being enforced in 508 by King Clovis! “It was decided that the Franks, and not the Goths, were to direct the future destinies of Gaul and Germany, and </a:t>
            </a:r>
            <a:r>
              <a:rPr lang="en-US" sz="2800" b="1" u="sng" dirty="0"/>
              <a:t>that the Catholic faith, and not Arianism, was to be the religion of these great realms</a:t>
            </a:r>
            <a:r>
              <a:rPr lang="en-US" sz="2800" dirty="0"/>
              <a:t>”—Richard W. Church, The Beginning of the Middle Ages, p. 38-39</a:t>
            </a:r>
          </a:p>
        </p:txBody>
      </p:sp>
      <p:pic>
        <p:nvPicPr>
          <p:cNvPr id="6" name="Picture 5">
            <a:extLst>
              <a:ext uri="{FF2B5EF4-FFF2-40B4-BE49-F238E27FC236}">
                <a16:creationId xmlns:a16="http://schemas.microsoft.com/office/drawing/2014/main" id="{CF620A7D-AAFC-4B6F-B6B5-33B6F3A80703}"/>
              </a:ext>
            </a:extLst>
          </p:cNvPr>
          <p:cNvPicPr>
            <a:picLocks noChangeAspect="1"/>
          </p:cNvPicPr>
          <p:nvPr/>
        </p:nvPicPr>
        <p:blipFill>
          <a:blip r:embed="rId2"/>
          <a:stretch>
            <a:fillRect/>
          </a:stretch>
        </p:blipFill>
        <p:spPr>
          <a:xfrm>
            <a:off x="6560598" y="888322"/>
            <a:ext cx="4516761" cy="2540678"/>
          </a:xfrm>
          <a:prstGeom prst="rect">
            <a:avLst/>
          </a:prstGeom>
        </p:spPr>
      </p:pic>
      <p:pic>
        <p:nvPicPr>
          <p:cNvPr id="7" name="Picture 6">
            <a:extLst>
              <a:ext uri="{FF2B5EF4-FFF2-40B4-BE49-F238E27FC236}">
                <a16:creationId xmlns:a16="http://schemas.microsoft.com/office/drawing/2014/main" id="{A06BE4D8-3C43-4019-8126-20AFD8420A41}"/>
              </a:ext>
            </a:extLst>
          </p:cNvPr>
          <p:cNvPicPr>
            <a:picLocks noChangeAspect="1"/>
          </p:cNvPicPr>
          <p:nvPr/>
        </p:nvPicPr>
        <p:blipFill>
          <a:blip r:embed="rId3"/>
          <a:stretch>
            <a:fillRect/>
          </a:stretch>
        </p:blipFill>
        <p:spPr>
          <a:xfrm>
            <a:off x="900529" y="3429000"/>
            <a:ext cx="3085545" cy="3338560"/>
          </a:xfrm>
          <a:prstGeom prst="rect">
            <a:avLst/>
          </a:prstGeom>
        </p:spPr>
      </p:pic>
    </p:spTree>
    <p:extLst>
      <p:ext uri="{BB962C8B-B14F-4D97-AF65-F5344CB8AC3E}">
        <p14:creationId xmlns:p14="http://schemas.microsoft.com/office/powerpoint/2010/main" val="1020459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414D9-B51A-48E4-B82D-CAB53C286B39}"/>
              </a:ext>
            </a:extLst>
          </p:cNvPr>
          <p:cNvSpPr>
            <a:spLocks noGrp="1"/>
          </p:cNvSpPr>
          <p:nvPr>
            <p:ph type="title"/>
          </p:nvPr>
        </p:nvSpPr>
        <p:spPr>
          <a:xfrm>
            <a:off x="838200" y="-203046"/>
            <a:ext cx="10515600" cy="1325563"/>
          </a:xfrm>
        </p:spPr>
        <p:txBody>
          <a:bodyPr/>
          <a:lstStyle/>
          <a:p>
            <a:r>
              <a:rPr lang="en-US" b="1" u="sng" dirty="0">
                <a:solidFill>
                  <a:srgbClr val="FFC000"/>
                </a:solidFill>
                <a:effectLst>
                  <a:outerShdw blurRad="38100" dist="38100" dir="2700000" algn="tl">
                    <a:srgbClr val="000000">
                      <a:alpha val="43137"/>
                    </a:srgbClr>
                  </a:outerShdw>
                </a:effectLst>
              </a:rPr>
              <a:t>Similar to Another Prophecy…</a:t>
            </a:r>
          </a:p>
        </p:txBody>
      </p:sp>
      <p:sp>
        <p:nvSpPr>
          <p:cNvPr id="5" name="TextBox 4">
            <a:extLst>
              <a:ext uri="{FF2B5EF4-FFF2-40B4-BE49-F238E27FC236}">
                <a16:creationId xmlns:a16="http://schemas.microsoft.com/office/drawing/2014/main" id="{C5AF5CF6-D661-4AC4-8D61-2B9292C0FC4B}"/>
              </a:ext>
            </a:extLst>
          </p:cNvPr>
          <p:cNvSpPr txBox="1"/>
          <p:nvPr/>
        </p:nvSpPr>
        <p:spPr>
          <a:xfrm>
            <a:off x="71021" y="856357"/>
            <a:ext cx="7652552" cy="6001643"/>
          </a:xfrm>
          <a:prstGeom prst="rect">
            <a:avLst/>
          </a:prstGeom>
          <a:noFill/>
        </p:spPr>
        <p:txBody>
          <a:bodyPr wrap="square" rtlCol="0">
            <a:spAutoFit/>
          </a:bodyPr>
          <a:lstStyle/>
          <a:p>
            <a:r>
              <a:rPr lang="en-US" sz="2400" dirty="0"/>
              <a:t>Like the 508 prophecy, where there was a special blasphemous decree given 5 years prior (in 503)—which was all but unenforceable until King Clovis I, the Frankish King made it possible to enforce.</a:t>
            </a:r>
          </a:p>
          <a:p>
            <a:endParaRPr lang="en-US" sz="2400" dirty="0"/>
          </a:p>
          <a:p>
            <a:r>
              <a:rPr lang="en-US" sz="2400" dirty="0"/>
              <a:t>Likewise, the 538 prophecy was preceded with another blasphemous decree, but this one was not from the corrupt ecclesiastical powers, but from the highest state authority at that time: Byzantium Emperor Justinian. This decree was also given 5 years prior in 533 and stated that the Pope was to be addressed as “head of all the churches” (Code of Justinian, lib. I, title I.) and “that all affairs touching the church shall be referred to the pope, ‘Head of all bishops and true and corrector of heretics.’” Again, this decree was not enforceable until General Belisarius defeated the Ostrogoths in 538 and took back Rome for the Pope.</a:t>
            </a:r>
          </a:p>
        </p:txBody>
      </p:sp>
      <p:pic>
        <p:nvPicPr>
          <p:cNvPr id="6" name="Picture 5">
            <a:extLst>
              <a:ext uri="{FF2B5EF4-FFF2-40B4-BE49-F238E27FC236}">
                <a16:creationId xmlns:a16="http://schemas.microsoft.com/office/drawing/2014/main" id="{E4E8EA44-69C7-47CC-AD61-F1FB8D36AB13}"/>
              </a:ext>
            </a:extLst>
          </p:cNvPr>
          <p:cNvPicPr>
            <a:picLocks noChangeAspect="1"/>
          </p:cNvPicPr>
          <p:nvPr/>
        </p:nvPicPr>
        <p:blipFill>
          <a:blip r:embed="rId2"/>
          <a:stretch>
            <a:fillRect/>
          </a:stretch>
        </p:blipFill>
        <p:spPr>
          <a:xfrm>
            <a:off x="7947624" y="1122517"/>
            <a:ext cx="4054069" cy="5059680"/>
          </a:xfrm>
          <a:prstGeom prst="rect">
            <a:avLst/>
          </a:prstGeom>
        </p:spPr>
      </p:pic>
    </p:spTree>
    <p:extLst>
      <p:ext uri="{BB962C8B-B14F-4D97-AF65-F5344CB8AC3E}">
        <p14:creationId xmlns:p14="http://schemas.microsoft.com/office/powerpoint/2010/main" val="921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4677-53E9-70A1-678B-72E0326A2A72}"/>
              </a:ext>
            </a:extLst>
          </p:cNvPr>
          <p:cNvSpPr>
            <a:spLocks noGrp="1"/>
          </p:cNvSpPr>
          <p:nvPr>
            <p:ph type="title"/>
          </p:nvPr>
        </p:nvSpPr>
        <p:spPr>
          <a:xfrm>
            <a:off x="651077" y="-425878"/>
            <a:ext cx="10515600" cy="1325563"/>
          </a:xfrm>
        </p:spPr>
        <p:txBody>
          <a:bodyPr/>
          <a:lstStyle/>
          <a:p>
            <a:r>
              <a:rPr lang="en-US" b="1" dirty="0">
                <a:effectLst>
                  <a:outerShdw blurRad="38100" dist="38100" dir="2700000" algn="tl">
                    <a:srgbClr val="000000">
                      <a:alpha val="43137"/>
                    </a:srgbClr>
                  </a:outerShdw>
                </a:effectLst>
              </a:rPr>
              <a:t>Recap…</a:t>
            </a:r>
          </a:p>
        </p:txBody>
      </p:sp>
      <p:sp>
        <p:nvSpPr>
          <p:cNvPr id="3" name="TextBox 2">
            <a:extLst>
              <a:ext uri="{FF2B5EF4-FFF2-40B4-BE49-F238E27FC236}">
                <a16:creationId xmlns:a16="http://schemas.microsoft.com/office/drawing/2014/main" id="{36D8F9A0-217D-FA90-6109-58CF0D0CA2F1}"/>
              </a:ext>
            </a:extLst>
          </p:cNvPr>
          <p:cNvSpPr txBox="1"/>
          <p:nvPr/>
        </p:nvSpPr>
        <p:spPr>
          <a:xfrm>
            <a:off x="89647" y="359392"/>
            <a:ext cx="6817659" cy="6370975"/>
          </a:xfrm>
          <a:prstGeom prst="rect">
            <a:avLst/>
          </a:prstGeom>
          <a:noFill/>
        </p:spPr>
        <p:txBody>
          <a:bodyPr wrap="square" rtlCol="0">
            <a:spAutoFit/>
          </a:bodyPr>
          <a:lstStyle/>
          <a:p>
            <a:r>
              <a:rPr lang="en-US" sz="2400" dirty="0"/>
              <a:t>We have now seen unequivocally that the Millerite Movement was the event that Daniel 8:14 was pointing towards. 457BC – 1844AD was the mark of the 2300 year prophecy. Needing a correction based on the improper calendar, and again with Samuel Snow’s 7-month message. Pagan/Papal Rome destroyed the sanctuary doctrine and the daily—the Reformation began rebuilding the fallen Sanctuary doctrines, which culminated in the ultimate restoration of the yearly—this occurred on the Antitypical Day of Atonement October 22, 1844; the sanctuary was restored after the Great Disappointment pushed 50 Millerites to their Bibles—Hiram Edson saw a vision in the cornfields as he walked seeing Jesus entering into the most holy place (which is what the true meaning of “then shall the sanctuary be cleansed” intended). </a:t>
            </a:r>
            <a:endParaRPr lang="en-US" sz="2400" b="1" dirty="0"/>
          </a:p>
        </p:txBody>
      </p:sp>
      <p:pic>
        <p:nvPicPr>
          <p:cNvPr id="4" name="Picture 3">
            <a:extLst>
              <a:ext uri="{FF2B5EF4-FFF2-40B4-BE49-F238E27FC236}">
                <a16:creationId xmlns:a16="http://schemas.microsoft.com/office/drawing/2014/main" id="{2C0DE77C-7A42-4BC0-2B07-26F5A57A490F}"/>
              </a:ext>
            </a:extLst>
          </p:cNvPr>
          <p:cNvPicPr>
            <a:picLocks noChangeAspect="1"/>
          </p:cNvPicPr>
          <p:nvPr/>
        </p:nvPicPr>
        <p:blipFill>
          <a:blip r:embed="rId2"/>
          <a:stretch>
            <a:fillRect/>
          </a:stretch>
        </p:blipFill>
        <p:spPr>
          <a:xfrm>
            <a:off x="6992471" y="170557"/>
            <a:ext cx="5077134" cy="3379467"/>
          </a:xfrm>
          <a:prstGeom prst="rect">
            <a:avLst/>
          </a:prstGeom>
        </p:spPr>
      </p:pic>
      <p:pic>
        <p:nvPicPr>
          <p:cNvPr id="5" name="Picture 4">
            <a:extLst>
              <a:ext uri="{FF2B5EF4-FFF2-40B4-BE49-F238E27FC236}">
                <a16:creationId xmlns:a16="http://schemas.microsoft.com/office/drawing/2014/main" id="{F601DB3D-0C0D-A093-C74E-D410B9DEDFBF}"/>
              </a:ext>
            </a:extLst>
          </p:cNvPr>
          <p:cNvPicPr>
            <a:picLocks noChangeAspect="1"/>
          </p:cNvPicPr>
          <p:nvPr/>
        </p:nvPicPr>
        <p:blipFill>
          <a:blip r:embed="rId3"/>
          <a:stretch>
            <a:fillRect/>
          </a:stretch>
        </p:blipFill>
        <p:spPr>
          <a:xfrm>
            <a:off x="7162800" y="3544880"/>
            <a:ext cx="4854388" cy="3313120"/>
          </a:xfrm>
          <a:prstGeom prst="rect">
            <a:avLst/>
          </a:prstGeom>
        </p:spPr>
      </p:pic>
    </p:spTree>
    <p:extLst>
      <p:ext uri="{BB962C8B-B14F-4D97-AF65-F5344CB8AC3E}">
        <p14:creationId xmlns:p14="http://schemas.microsoft.com/office/powerpoint/2010/main" val="3335629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5ED6-0328-4755-BE9B-A461B04125E6}"/>
              </a:ext>
            </a:extLst>
          </p:cNvPr>
          <p:cNvSpPr>
            <a:spLocks noGrp="1"/>
          </p:cNvSpPr>
          <p:nvPr>
            <p:ph type="title"/>
          </p:nvPr>
        </p:nvSpPr>
        <p:spPr>
          <a:xfrm>
            <a:off x="838200" y="-140902"/>
            <a:ext cx="10515600" cy="1325563"/>
          </a:xfrm>
        </p:spPr>
        <p:txBody>
          <a:bodyPr/>
          <a:lstStyle/>
          <a:p>
            <a:r>
              <a:rPr lang="en-US" dirty="0"/>
              <a:t>By 508 Clovis Accomplished…</a:t>
            </a:r>
          </a:p>
        </p:txBody>
      </p:sp>
      <p:sp>
        <p:nvSpPr>
          <p:cNvPr id="4" name="TextBox 3">
            <a:extLst>
              <a:ext uri="{FF2B5EF4-FFF2-40B4-BE49-F238E27FC236}">
                <a16:creationId xmlns:a16="http://schemas.microsoft.com/office/drawing/2014/main" id="{76085B84-4C52-4897-B0D6-9A1C13CF3DC8}"/>
              </a:ext>
            </a:extLst>
          </p:cNvPr>
          <p:cNvSpPr txBox="1"/>
          <p:nvPr/>
        </p:nvSpPr>
        <p:spPr>
          <a:xfrm>
            <a:off x="71020" y="728566"/>
            <a:ext cx="7075504" cy="59093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United the Franks, Establishing Paris, and acknowledged as the ruler of Gaul (modern France) by the Byzantine Emperor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Anastasius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—Clovis then received 100 warships from Emperor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Anastasius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Fought and won the decisive Battle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Poiters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defeating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Alarac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—King of the Goths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Sent the treaty gifts offered by Emperor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Anastasius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including a golden crown, to the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Papal treasury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Greatly favored and enriched the Roman Catholic religion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Solidified the Papacy as a legitimate power in the west, and gaining the ascendency over Arianism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Modeled the role of the subservient temporal king (Clovis) towards his superior and spiritual lord (the Pope)—This model was followed by almost every monarch thereafter until the fall of the Papacy in 1798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“Clovis eventually converted to Catholicism following the Battle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Tolbiac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on Christmas Day 508”—Wikipedia, King Clovis I</a:t>
            </a:r>
          </a:p>
        </p:txBody>
      </p:sp>
      <p:pic>
        <p:nvPicPr>
          <p:cNvPr id="11" name="Picture 10">
            <a:extLst>
              <a:ext uri="{FF2B5EF4-FFF2-40B4-BE49-F238E27FC236}">
                <a16:creationId xmlns:a16="http://schemas.microsoft.com/office/drawing/2014/main" id="{869F038C-328A-40B9-BE8D-C0644DB7E02A}"/>
              </a:ext>
            </a:extLst>
          </p:cNvPr>
          <p:cNvPicPr>
            <a:picLocks noChangeAspect="1"/>
          </p:cNvPicPr>
          <p:nvPr/>
        </p:nvPicPr>
        <p:blipFill rotWithShape="1">
          <a:blip r:embed="rId2"/>
          <a:srcRect t="1" b="33231"/>
          <a:stretch/>
        </p:blipFill>
        <p:spPr>
          <a:xfrm>
            <a:off x="7526505" y="1065135"/>
            <a:ext cx="4306689" cy="4473051"/>
          </a:xfrm>
          <a:prstGeom prst="rect">
            <a:avLst/>
          </a:prstGeom>
        </p:spPr>
      </p:pic>
    </p:spTree>
    <p:extLst>
      <p:ext uri="{BB962C8B-B14F-4D97-AF65-F5344CB8AC3E}">
        <p14:creationId xmlns:p14="http://schemas.microsoft.com/office/powerpoint/2010/main" val="926149156"/>
      </p:ext>
    </p:extLst>
  </p:cSld>
  <p:clrMapOvr>
    <a:masterClrMapping/>
  </p:clrMapOvr>
  <mc:AlternateContent xmlns:mc="http://schemas.openxmlformats.org/markup-compatibility/2006" xmlns:p14="http://schemas.microsoft.com/office/powerpoint/2010/main">
    <mc:Choice Requires="p14">
      <p:transition spd="med" p14:dur="700" advClick="0" advTm="59300">
        <p:fade/>
      </p:transition>
    </mc:Choice>
    <mc:Fallback xmlns="">
      <p:transition spd="med" advClick="0" advTm="593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A05E4-CA7B-4A95-8477-A6076EEDE23B}"/>
              </a:ext>
            </a:extLst>
          </p:cNvPr>
          <p:cNvSpPr>
            <a:spLocks noGrp="1"/>
          </p:cNvSpPr>
          <p:nvPr>
            <p:ph type="title"/>
          </p:nvPr>
        </p:nvSpPr>
        <p:spPr>
          <a:xfrm>
            <a:off x="838200" y="182245"/>
            <a:ext cx="10515600" cy="1325563"/>
          </a:xfrm>
        </p:spPr>
        <p:txBody>
          <a:bodyPr/>
          <a:lstStyle/>
          <a:p>
            <a:r>
              <a:rPr lang="en-US" dirty="0">
                <a:solidFill>
                  <a:srgbClr val="FF0000"/>
                </a:solidFill>
              </a:rPr>
              <a:t>Clovis Made it Possible to Take Away the Daily and Set up the Abomination of Desolation</a:t>
            </a:r>
          </a:p>
        </p:txBody>
      </p:sp>
      <p:sp>
        <p:nvSpPr>
          <p:cNvPr id="4" name="Rectangle 3">
            <a:extLst>
              <a:ext uri="{FF2B5EF4-FFF2-40B4-BE49-F238E27FC236}">
                <a16:creationId xmlns:a16="http://schemas.microsoft.com/office/drawing/2014/main" id="{B8EA786A-9808-46BF-B6F9-56AEE6A4AD5B}"/>
              </a:ext>
            </a:extLst>
          </p:cNvPr>
          <p:cNvSpPr/>
          <p:nvPr/>
        </p:nvSpPr>
        <p:spPr>
          <a:xfrm>
            <a:off x="-1" y="1392446"/>
            <a:ext cx="8105313" cy="5262979"/>
          </a:xfrm>
          <a:prstGeom prst="rect">
            <a:avLst/>
          </a:prstGeom>
        </p:spPr>
        <p:txBody>
          <a:bodyPr wrap="square">
            <a:spAutoFit/>
          </a:bodyPr>
          <a:lstStyle/>
          <a:p>
            <a:r>
              <a:rPr lang="en-US" sz="2800" dirty="0"/>
              <a:t>“Pope Sylvester [314-335 AD] first among the Romans ordered that the names of the days . . . But he ordered to call the Sabbath by the ancient term of the law, the first </a:t>
            </a:r>
            <a:r>
              <a:rPr lang="en-US" sz="2800" i="1" dirty="0"/>
              <a:t>feria</a:t>
            </a:r>
            <a:r>
              <a:rPr lang="en-US" sz="2800" dirty="0"/>
              <a:t> the "Lord's day," because on it the Lord rose, </a:t>
            </a:r>
            <a:r>
              <a:rPr lang="en-US" sz="2800" b="1" dirty="0"/>
              <a:t>Moreover, the same pope decreed that the rest of the Sabbath should be transferred rather to the Lord's day</a:t>
            </a:r>
            <a:r>
              <a:rPr lang="en-US" sz="2800" dirty="0"/>
              <a:t>, in order that on that day we should rest from worldly works for the praise of God.”—</a:t>
            </a:r>
            <a:r>
              <a:rPr lang="en-US" sz="2800" dirty="0" err="1"/>
              <a:t>Rabanus</a:t>
            </a:r>
            <a:r>
              <a:rPr lang="en-US" sz="2800" dirty="0"/>
              <a:t> Maurus [776-856], </a:t>
            </a:r>
            <a:r>
              <a:rPr lang="en-US" sz="2800" i="1" dirty="0"/>
              <a:t>De </a:t>
            </a:r>
            <a:r>
              <a:rPr lang="en-US" sz="2800" i="1" dirty="0" err="1"/>
              <a:t>Clericorum</a:t>
            </a:r>
            <a:r>
              <a:rPr lang="en-US" sz="2800" i="1" dirty="0"/>
              <a:t> Institutione</a:t>
            </a:r>
            <a:r>
              <a:rPr lang="en-US" sz="2800" dirty="0"/>
              <a:t> (Concerning the Instruction of the Clergymen), Book II, Chap. XLVI, as translated by the writer from the Latin text in </a:t>
            </a:r>
            <a:r>
              <a:rPr lang="en-US" sz="2800" dirty="0" err="1"/>
              <a:t>Migne's</a:t>
            </a:r>
            <a:r>
              <a:rPr lang="en-US" sz="2800" dirty="0"/>
              <a:t> </a:t>
            </a:r>
            <a:r>
              <a:rPr lang="en-US" sz="2800" i="1" dirty="0" err="1"/>
              <a:t>Patrologia</a:t>
            </a:r>
            <a:r>
              <a:rPr lang="en-US" sz="2800" i="1" dirty="0"/>
              <a:t> Latina</a:t>
            </a:r>
            <a:r>
              <a:rPr lang="en-US" sz="2800" dirty="0"/>
              <a:t>, Vol. CVII, col. 361.</a:t>
            </a:r>
          </a:p>
        </p:txBody>
      </p:sp>
      <p:pic>
        <p:nvPicPr>
          <p:cNvPr id="5" name="Picture 4">
            <a:extLst>
              <a:ext uri="{FF2B5EF4-FFF2-40B4-BE49-F238E27FC236}">
                <a16:creationId xmlns:a16="http://schemas.microsoft.com/office/drawing/2014/main" id="{A02643BC-921E-4AC8-8D54-F1CBDE2EA169}"/>
              </a:ext>
            </a:extLst>
          </p:cNvPr>
          <p:cNvPicPr>
            <a:picLocks noChangeAspect="1"/>
          </p:cNvPicPr>
          <p:nvPr/>
        </p:nvPicPr>
        <p:blipFill>
          <a:blip r:embed="rId2"/>
          <a:stretch>
            <a:fillRect/>
          </a:stretch>
        </p:blipFill>
        <p:spPr>
          <a:xfrm>
            <a:off x="8105312" y="1971040"/>
            <a:ext cx="3824566" cy="3824566"/>
          </a:xfrm>
          <a:prstGeom prst="rect">
            <a:avLst/>
          </a:prstGeom>
        </p:spPr>
      </p:pic>
    </p:spTree>
    <p:extLst>
      <p:ext uri="{BB962C8B-B14F-4D97-AF65-F5344CB8AC3E}">
        <p14:creationId xmlns:p14="http://schemas.microsoft.com/office/powerpoint/2010/main" val="4205584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34C8-6F2D-406F-BD64-F08308DA9A8A}"/>
              </a:ext>
            </a:extLst>
          </p:cNvPr>
          <p:cNvSpPr>
            <a:spLocks noGrp="1"/>
          </p:cNvSpPr>
          <p:nvPr>
            <p:ph type="title"/>
          </p:nvPr>
        </p:nvSpPr>
        <p:spPr>
          <a:xfrm>
            <a:off x="838200" y="-203046"/>
            <a:ext cx="10515600" cy="1325563"/>
          </a:xfrm>
        </p:spPr>
        <p:txBody>
          <a:bodyPr/>
          <a:lstStyle/>
          <a:p>
            <a:r>
              <a:rPr lang="en-US" b="1" dirty="0">
                <a:solidFill>
                  <a:srgbClr val="FFC000"/>
                </a:solidFill>
                <a:effectLst>
                  <a:outerShdw blurRad="38100" dist="38100" dir="2700000" algn="tl">
                    <a:srgbClr val="000000">
                      <a:alpha val="43137"/>
                    </a:srgbClr>
                  </a:outerShdw>
                </a:effectLst>
              </a:rPr>
              <a:t>The French Prophecy</a:t>
            </a:r>
          </a:p>
        </p:txBody>
      </p:sp>
      <p:sp>
        <p:nvSpPr>
          <p:cNvPr id="3" name="Content Placeholder 2">
            <a:extLst>
              <a:ext uri="{FF2B5EF4-FFF2-40B4-BE49-F238E27FC236}">
                <a16:creationId xmlns:a16="http://schemas.microsoft.com/office/drawing/2014/main" id="{80AD3AA0-BD94-4B3B-B209-EC2C13E084E6}"/>
              </a:ext>
            </a:extLst>
          </p:cNvPr>
          <p:cNvSpPr>
            <a:spLocks noGrp="1"/>
          </p:cNvSpPr>
          <p:nvPr>
            <p:ph idx="1"/>
          </p:nvPr>
        </p:nvSpPr>
        <p:spPr>
          <a:xfrm>
            <a:off x="154619" y="924857"/>
            <a:ext cx="6698941" cy="5604669"/>
          </a:xfrm>
        </p:spPr>
        <p:txBody>
          <a:bodyPr>
            <a:normAutofit/>
          </a:bodyPr>
          <a:lstStyle/>
          <a:p>
            <a:pPr marL="0" indent="0">
              <a:buNone/>
            </a:pPr>
            <a:r>
              <a:rPr lang="en-US" dirty="0"/>
              <a:t>Because of King Clovis I, France is called “the oldest daughter of the Roman Catholic Church” or “eldest son of the papacy”</a:t>
            </a:r>
          </a:p>
          <a:p>
            <a:pPr marL="0" indent="0">
              <a:buNone/>
            </a:pPr>
            <a:endParaRPr lang="en-US" dirty="0"/>
          </a:p>
          <a:p>
            <a:pPr marL="0" indent="0">
              <a:buNone/>
            </a:pPr>
            <a:r>
              <a:rPr lang="en-US" dirty="0" err="1"/>
              <a:t>Anastasius</a:t>
            </a:r>
            <a:r>
              <a:rPr lang="en-US" dirty="0"/>
              <a:t> I, Byzantine Emperor “conferred upon Clovis the title and insignia of consul in 508”—Encyclopedia Americana, Int. Ed., 1998, article “Clovis I”</a:t>
            </a:r>
          </a:p>
          <a:p>
            <a:pPr marL="0" indent="0">
              <a:buNone/>
            </a:pPr>
            <a:endParaRPr lang="en-US" dirty="0"/>
          </a:p>
          <a:p>
            <a:pPr marL="0" indent="0">
              <a:buNone/>
            </a:pPr>
            <a:r>
              <a:rPr lang="en-US" b="1" dirty="0"/>
              <a:t>Do you think that it ironic, that France, the power that established Papal supremacy in 508, were the very same power to take it away in 1798?</a:t>
            </a:r>
          </a:p>
        </p:txBody>
      </p:sp>
      <p:pic>
        <p:nvPicPr>
          <p:cNvPr id="4" name="Picture 3">
            <a:extLst>
              <a:ext uri="{FF2B5EF4-FFF2-40B4-BE49-F238E27FC236}">
                <a16:creationId xmlns:a16="http://schemas.microsoft.com/office/drawing/2014/main" id="{565746F9-D0F8-4ED9-9058-A94BE525B566}"/>
              </a:ext>
            </a:extLst>
          </p:cNvPr>
          <p:cNvPicPr>
            <a:picLocks noChangeAspect="1"/>
          </p:cNvPicPr>
          <p:nvPr/>
        </p:nvPicPr>
        <p:blipFill>
          <a:blip r:embed="rId2"/>
          <a:stretch>
            <a:fillRect/>
          </a:stretch>
        </p:blipFill>
        <p:spPr>
          <a:xfrm>
            <a:off x="6853560" y="90244"/>
            <a:ext cx="3143880" cy="3910299"/>
          </a:xfrm>
          <a:prstGeom prst="rect">
            <a:avLst/>
          </a:prstGeom>
        </p:spPr>
      </p:pic>
      <p:pic>
        <p:nvPicPr>
          <p:cNvPr id="5" name="Picture 4">
            <a:extLst>
              <a:ext uri="{FF2B5EF4-FFF2-40B4-BE49-F238E27FC236}">
                <a16:creationId xmlns:a16="http://schemas.microsoft.com/office/drawing/2014/main" id="{A87F9E90-63FC-4968-BA5E-8151D8AD5F17}"/>
              </a:ext>
            </a:extLst>
          </p:cNvPr>
          <p:cNvPicPr>
            <a:picLocks noChangeAspect="1"/>
          </p:cNvPicPr>
          <p:nvPr/>
        </p:nvPicPr>
        <p:blipFill>
          <a:blip r:embed="rId3"/>
          <a:stretch>
            <a:fillRect/>
          </a:stretch>
        </p:blipFill>
        <p:spPr>
          <a:xfrm>
            <a:off x="6853560" y="3342640"/>
            <a:ext cx="3352800" cy="3352800"/>
          </a:xfrm>
          <a:prstGeom prst="rect">
            <a:avLst/>
          </a:prstGeom>
        </p:spPr>
      </p:pic>
      <p:pic>
        <p:nvPicPr>
          <p:cNvPr id="6" name="Picture 5">
            <a:extLst>
              <a:ext uri="{FF2B5EF4-FFF2-40B4-BE49-F238E27FC236}">
                <a16:creationId xmlns:a16="http://schemas.microsoft.com/office/drawing/2014/main" id="{CCA67222-91FE-4DB2-924F-1B2FBF25CB10}"/>
              </a:ext>
            </a:extLst>
          </p:cNvPr>
          <p:cNvPicPr>
            <a:picLocks noChangeAspect="1"/>
          </p:cNvPicPr>
          <p:nvPr/>
        </p:nvPicPr>
        <p:blipFill>
          <a:blip r:embed="rId4"/>
          <a:stretch>
            <a:fillRect/>
          </a:stretch>
        </p:blipFill>
        <p:spPr>
          <a:xfrm>
            <a:off x="9334500" y="1580515"/>
            <a:ext cx="2857500" cy="3524250"/>
          </a:xfrm>
          <a:prstGeom prst="rect">
            <a:avLst/>
          </a:prstGeom>
        </p:spPr>
      </p:pic>
    </p:spTree>
    <p:extLst>
      <p:ext uri="{BB962C8B-B14F-4D97-AF65-F5344CB8AC3E}">
        <p14:creationId xmlns:p14="http://schemas.microsoft.com/office/powerpoint/2010/main" val="349454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FE3B-CDCE-44DB-90B6-96B2A46ABE02}"/>
              </a:ext>
            </a:extLst>
          </p:cNvPr>
          <p:cNvSpPr>
            <a:spLocks noGrp="1"/>
          </p:cNvSpPr>
          <p:nvPr>
            <p:ph type="title"/>
          </p:nvPr>
        </p:nvSpPr>
        <p:spPr>
          <a:xfrm>
            <a:off x="838200" y="-176413"/>
            <a:ext cx="10515600" cy="1325563"/>
          </a:xfrm>
        </p:spPr>
        <p:txBody>
          <a:bodyPr/>
          <a:lstStyle/>
          <a:p>
            <a:r>
              <a:rPr lang="en-US" dirty="0">
                <a:solidFill>
                  <a:srgbClr val="FF0000"/>
                </a:solidFill>
              </a:rPr>
              <a:t>Another Time Added…</a:t>
            </a:r>
          </a:p>
        </p:txBody>
      </p:sp>
      <p:sp>
        <p:nvSpPr>
          <p:cNvPr id="4" name="TextBox 3">
            <a:extLst>
              <a:ext uri="{FF2B5EF4-FFF2-40B4-BE49-F238E27FC236}">
                <a16:creationId xmlns:a16="http://schemas.microsoft.com/office/drawing/2014/main" id="{4CA3D7EC-332D-4D34-AB08-33BE132AF15C}"/>
              </a:ext>
            </a:extLst>
          </p:cNvPr>
          <p:cNvSpPr txBox="1"/>
          <p:nvPr/>
        </p:nvSpPr>
        <p:spPr>
          <a:xfrm>
            <a:off x="233039" y="1659285"/>
            <a:ext cx="6094520" cy="3539430"/>
          </a:xfrm>
          <a:prstGeom prst="rect">
            <a:avLst/>
          </a:prstGeom>
          <a:noFill/>
        </p:spPr>
        <p:txBody>
          <a:bodyPr wrap="square">
            <a:spAutoFit/>
          </a:bodyPr>
          <a:lstStyle/>
          <a:p>
            <a:r>
              <a:rPr lang="en-US" sz="3200" dirty="0"/>
              <a:t>Daniel 12:12-13 “Blessed is he that </a:t>
            </a:r>
            <a:r>
              <a:rPr lang="en-US" sz="3200" dirty="0" err="1"/>
              <a:t>waiteth</a:t>
            </a:r>
            <a:r>
              <a:rPr lang="en-US" sz="3200" dirty="0"/>
              <a:t>, and cometh to the </a:t>
            </a:r>
            <a:r>
              <a:rPr lang="en-US" sz="3200" b="1" u="sng" dirty="0"/>
              <a:t>thousand three hundred and five and thirty days</a:t>
            </a:r>
            <a:r>
              <a:rPr lang="en-US" sz="3200" dirty="0"/>
              <a:t>. But go thou thy way till the end be: </a:t>
            </a:r>
            <a:r>
              <a:rPr lang="en-US" sz="3200" b="1" dirty="0"/>
              <a:t>for thou shalt rest, and stand in thy lot at the end of the days</a:t>
            </a:r>
            <a:r>
              <a:rPr lang="en-US" sz="3200" dirty="0"/>
              <a:t>.”</a:t>
            </a:r>
          </a:p>
        </p:txBody>
      </p:sp>
      <p:pic>
        <p:nvPicPr>
          <p:cNvPr id="5" name="Picture 4">
            <a:extLst>
              <a:ext uri="{FF2B5EF4-FFF2-40B4-BE49-F238E27FC236}">
                <a16:creationId xmlns:a16="http://schemas.microsoft.com/office/drawing/2014/main" id="{864A80CF-7117-4FCA-8F13-695A55B1EDD8}"/>
              </a:ext>
            </a:extLst>
          </p:cNvPr>
          <p:cNvPicPr>
            <a:picLocks noChangeAspect="1"/>
          </p:cNvPicPr>
          <p:nvPr/>
        </p:nvPicPr>
        <p:blipFill>
          <a:blip r:embed="rId2"/>
          <a:stretch>
            <a:fillRect/>
          </a:stretch>
        </p:blipFill>
        <p:spPr>
          <a:xfrm>
            <a:off x="6327559" y="1742975"/>
            <a:ext cx="5594538" cy="3372050"/>
          </a:xfrm>
          <a:prstGeom prst="rect">
            <a:avLst/>
          </a:prstGeom>
        </p:spPr>
      </p:pic>
    </p:spTree>
    <p:extLst>
      <p:ext uri="{BB962C8B-B14F-4D97-AF65-F5344CB8AC3E}">
        <p14:creationId xmlns:p14="http://schemas.microsoft.com/office/powerpoint/2010/main" val="2701805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81674E-4768-440C-89DA-079F23CE36CB}"/>
              </a:ext>
            </a:extLst>
          </p:cNvPr>
          <p:cNvSpPr txBox="1"/>
          <p:nvPr/>
        </p:nvSpPr>
        <p:spPr>
          <a:xfrm>
            <a:off x="1473693" y="887767"/>
            <a:ext cx="10999433" cy="5401479"/>
          </a:xfrm>
          <a:prstGeom prst="rect">
            <a:avLst/>
          </a:prstGeom>
          <a:noFill/>
        </p:spPr>
        <p:txBody>
          <a:bodyPr wrap="square" rtlCol="0">
            <a:spAutoFit/>
          </a:bodyPr>
          <a:lstStyle/>
          <a:p>
            <a:r>
              <a:rPr lang="en-US" sz="11500" dirty="0"/>
              <a:t>508+1335=</a:t>
            </a:r>
          </a:p>
          <a:p>
            <a:endParaRPr lang="en-US" sz="11500" dirty="0"/>
          </a:p>
          <a:p>
            <a:r>
              <a:rPr lang="en-US" sz="11500" dirty="0">
                <a:solidFill>
                  <a:srgbClr val="FF0000"/>
                </a:solidFill>
              </a:rPr>
              <a:t>1843</a:t>
            </a:r>
          </a:p>
        </p:txBody>
      </p:sp>
    </p:spTree>
    <p:extLst>
      <p:ext uri="{BB962C8B-B14F-4D97-AF65-F5344CB8AC3E}">
        <p14:creationId xmlns:p14="http://schemas.microsoft.com/office/powerpoint/2010/main" val="204611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3375B-4FF5-4D23-B06D-958C8D536002}"/>
              </a:ext>
            </a:extLst>
          </p:cNvPr>
          <p:cNvSpPr>
            <a:spLocks noGrp="1"/>
          </p:cNvSpPr>
          <p:nvPr>
            <p:ph type="title"/>
          </p:nvPr>
        </p:nvSpPr>
        <p:spPr>
          <a:xfrm>
            <a:off x="5144067" y="-398947"/>
            <a:ext cx="7047931" cy="1325563"/>
          </a:xfrm>
        </p:spPr>
        <p:txBody>
          <a:bodyPr>
            <a:normAutofit/>
          </a:bodyPr>
          <a:lstStyle/>
          <a:p>
            <a:pPr algn="ctr"/>
            <a:r>
              <a:rPr lang="en-US" sz="4000" b="1" dirty="0"/>
              <a:t>The Seventh-day Adventist Faith</a:t>
            </a:r>
          </a:p>
        </p:txBody>
      </p:sp>
      <p:pic>
        <p:nvPicPr>
          <p:cNvPr id="4" name="Picture 3">
            <a:extLst>
              <a:ext uri="{FF2B5EF4-FFF2-40B4-BE49-F238E27FC236}">
                <a16:creationId xmlns:a16="http://schemas.microsoft.com/office/drawing/2014/main" id="{5E96A6CF-2814-4490-AA03-8FEF901F4458}"/>
              </a:ext>
            </a:extLst>
          </p:cNvPr>
          <p:cNvPicPr>
            <a:picLocks noChangeAspect="1"/>
          </p:cNvPicPr>
          <p:nvPr/>
        </p:nvPicPr>
        <p:blipFill>
          <a:blip r:embed="rId2"/>
          <a:stretch>
            <a:fillRect/>
          </a:stretch>
        </p:blipFill>
        <p:spPr>
          <a:xfrm>
            <a:off x="33784" y="0"/>
            <a:ext cx="5110283" cy="6858000"/>
          </a:xfrm>
          <a:prstGeom prst="rect">
            <a:avLst/>
          </a:prstGeom>
        </p:spPr>
      </p:pic>
      <p:sp>
        <p:nvSpPr>
          <p:cNvPr id="5" name="TextBox 4">
            <a:extLst>
              <a:ext uri="{FF2B5EF4-FFF2-40B4-BE49-F238E27FC236}">
                <a16:creationId xmlns:a16="http://schemas.microsoft.com/office/drawing/2014/main" id="{B0B55DD0-1898-4073-A11A-046D0E33BAD1}"/>
              </a:ext>
            </a:extLst>
          </p:cNvPr>
          <p:cNvSpPr txBox="1"/>
          <p:nvPr/>
        </p:nvSpPr>
        <p:spPr>
          <a:xfrm>
            <a:off x="5127174" y="624775"/>
            <a:ext cx="7081716" cy="6109365"/>
          </a:xfrm>
          <a:prstGeom prst="rect">
            <a:avLst/>
          </a:prstGeom>
          <a:noFill/>
        </p:spPr>
        <p:txBody>
          <a:bodyPr wrap="square" rtlCol="0">
            <a:spAutoFit/>
          </a:bodyPr>
          <a:lstStyle/>
          <a:p>
            <a:r>
              <a:rPr lang="en-US" sz="2300" dirty="0"/>
              <a:t>Only the Seventh-day Adventists can claim the to be the “blessed” that make it the 1335 days/years. It was through the preaching of William Miller and others that the warning cry was given to the world—that the Return of Christ was to be in 1843. After the time came and went, they realized there was a miscalculation which pushed the time period back to 1844. Isn’t interesting that Daniel 8 identifies perfectly that the Sanctuary was to be cleansed in 1844, and that Daniel 12 identifies those who were blessed of the LORD in 1843—Both years are given credibility in the prophecies, making it unmistakable who God’s people are in the last days: The true Seventh-day Adventists. Shortly, after the 1844 time came and went, the Sanctuary was reestablished (the yearly), the Sabbath, Righteousness by Faith, Law of God, State of the Dead, </a:t>
            </a:r>
            <a:r>
              <a:rPr lang="en-US" sz="2300" dirty="0" err="1"/>
              <a:t>etc</a:t>
            </a:r>
            <a:r>
              <a:rPr lang="en-US" sz="2300" dirty="0"/>
              <a:t>—all great Bible truths restored by the early Seventh-day Adventists</a:t>
            </a:r>
          </a:p>
        </p:txBody>
      </p:sp>
    </p:spTree>
    <p:extLst>
      <p:ext uri="{BB962C8B-B14F-4D97-AF65-F5344CB8AC3E}">
        <p14:creationId xmlns:p14="http://schemas.microsoft.com/office/powerpoint/2010/main" val="120159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EFE5-37F5-B9C0-B2C9-5D443F8B3165}"/>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8B98D3C-0EC3-4524-0FCA-73CCC85F7B5B}"/>
              </a:ext>
            </a:extLst>
          </p:cNvPr>
          <p:cNvSpPr txBox="1"/>
          <p:nvPr/>
        </p:nvSpPr>
        <p:spPr>
          <a:xfrm>
            <a:off x="1102659" y="2433918"/>
            <a:ext cx="7906870" cy="2585323"/>
          </a:xfrm>
          <a:prstGeom prst="rect">
            <a:avLst/>
          </a:prstGeom>
          <a:noFill/>
        </p:spPr>
        <p:txBody>
          <a:bodyPr wrap="square" rtlCol="0">
            <a:spAutoFit/>
          </a:bodyPr>
          <a:lstStyle/>
          <a:p>
            <a:pPr marL="342900" indent="-342900">
              <a:buAutoNum type="arabicPeriod"/>
            </a:pPr>
            <a:r>
              <a:rPr lang="en-US" strike="sngStrike" dirty="0"/>
              <a:t>Explain the time of the end and the Reformation, restoring the Sanctuary</a:t>
            </a:r>
          </a:p>
          <a:p>
            <a:pPr marL="342900" indent="-342900">
              <a:buAutoNum type="arabicPeriod"/>
            </a:pPr>
            <a:r>
              <a:rPr lang="en-US" strike="sngStrike" dirty="0"/>
              <a:t>Elijah and the restoration of the altar</a:t>
            </a:r>
          </a:p>
          <a:p>
            <a:pPr marL="342900" indent="-342900">
              <a:buAutoNum type="arabicPeriod"/>
            </a:pPr>
            <a:r>
              <a:rPr lang="en-US" strike="sngStrike" dirty="0"/>
              <a:t>Explain the Millerite movement and the 2300 days as the only ones who understood the significance of this passage</a:t>
            </a:r>
          </a:p>
          <a:p>
            <a:pPr marL="342900" indent="-342900">
              <a:buAutoNum type="arabicPeriod"/>
            </a:pPr>
            <a:r>
              <a:rPr lang="en-US" strike="sngStrike" dirty="0"/>
              <a:t>Walk through the events and the errors, highlight the importance of the sanctuary throughout</a:t>
            </a:r>
          </a:p>
          <a:p>
            <a:pPr marL="342900" indent="-342900">
              <a:buAutoNum type="arabicPeriod"/>
            </a:pPr>
            <a:r>
              <a:rPr lang="en-US" dirty="0"/>
              <a:t>Loughborough’s account, etc. </a:t>
            </a:r>
          </a:p>
          <a:p>
            <a:pPr marL="342900" indent="-342900">
              <a:buAutoNum type="arabicPeriod"/>
            </a:pPr>
            <a:r>
              <a:rPr lang="en-US" dirty="0"/>
              <a:t>3 Angel’s Messages—the worldwide message, the Second Great Awakening, Great Disappointment of the disciples</a:t>
            </a:r>
          </a:p>
        </p:txBody>
      </p:sp>
    </p:spTree>
    <p:extLst>
      <p:ext uri="{BB962C8B-B14F-4D97-AF65-F5344CB8AC3E}">
        <p14:creationId xmlns:p14="http://schemas.microsoft.com/office/powerpoint/2010/main" val="105788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76EE6-960A-C6E9-7B18-B2435BED61FF}"/>
              </a:ext>
            </a:extLst>
          </p:cNvPr>
          <p:cNvSpPr>
            <a:spLocks noGrp="1"/>
          </p:cNvSpPr>
          <p:nvPr>
            <p:ph type="title"/>
          </p:nvPr>
        </p:nvSpPr>
        <p:spPr>
          <a:xfrm>
            <a:off x="374561" y="-227303"/>
            <a:ext cx="10515600" cy="1325563"/>
          </a:xfrm>
        </p:spPr>
        <p:txBody>
          <a:bodyPr/>
          <a:lstStyle/>
          <a:p>
            <a:r>
              <a:rPr lang="en-US" b="1" dirty="0">
                <a:effectLst>
                  <a:outerShdw blurRad="38100" dist="38100" dir="2700000" algn="tl">
                    <a:srgbClr val="000000">
                      <a:alpha val="43137"/>
                    </a:srgbClr>
                  </a:outerShdw>
                </a:effectLst>
              </a:rPr>
              <a:t>Recap Continued…</a:t>
            </a:r>
          </a:p>
        </p:txBody>
      </p:sp>
      <p:sp>
        <p:nvSpPr>
          <p:cNvPr id="3" name="TextBox 2">
            <a:extLst>
              <a:ext uri="{FF2B5EF4-FFF2-40B4-BE49-F238E27FC236}">
                <a16:creationId xmlns:a16="http://schemas.microsoft.com/office/drawing/2014/main" id="{5DA148E0-EBCD-BE98-C709-40806B35A039}"/>
              </a:ext>
            </a:extLst>
          </p:cNvPr>
          <p:cNvSpPr txBox="1"/>
          <p:nvPr/>
        </p:nvSpPr>
        <p:spPr>
          <a:xfrm>
            <a:off x="6215434" y="797510"/>
            <a:ext cx="5829836" cy="5262979"/>
          </a:xfrm>
          <a:prstGeom prst="rect">
            <a:avLst/>
          </a:prstGeom>
          <a:noFill/>
        </p:spPr>
        <p:txBody>
          <a:bodyPr wrap="square" rtlCol="0">
            <a:spAutoFit/>
          </a:bodyPr>
          <a:lstStyle/>
          <a:p>
            <a:r>
              <a:rPr lang="en-US" sz="2400" dirty="0"/>
              <a:t>The Millerite Movement stands on the stage of earth without a peer. This is the only movement that occurred at the correct time [1844], on the correct day [Day of Atonement Oct. 22,1844], restored the sanctuary doctrine [yearly] and there is literally nothing else that comes close. It was a worldwide message, based on Scripture, highlighted a prophecy but misunderstood the event (Just like the Great Disappoint of the Disciples), but is there any more evidence from the Bible and history that the Millerite Movement is the only movement that fits prophecy?</a:t>
            </a:r>
          </a:p>
        </p:txBody>
      </p:sp>
      <p:pic>
        <p:nvPicPr>
          <p:cNvPr id="4" name="Picture 3">
            <a:extLst>
              <a:ext uri="{FF2B5EF4-FFF2-40B4-BE49-F238E27FC236}">
                <a16:creationId xmlns:a16="http://schemas.microsoft.com/office/drawing/2014/main" id="{85C6E87E-76CA-0F90-3A15-5F2365C72C7B}"/>
              </a:ext>
            </a:extLst>
          </p:cNvPr>
          <p:cNvPicPr>
            <a:picLocks noChangeAspect="1"/>
          </p:cNvPicPr>
          <p:nvPr/>
        </p:nvPicPr>
        <p:blipFill>
          <a:blip r:embed="rId2"/>
          <a:stretch>
            <a:fillRect/>
          </a:stretch>
        </p:blipFill>
        <p:spPr>
          <a:xfrm>
            <a:off x="146730" y="1330105"/>
            <a:ext cx="5949270" cy="4176387"/>
          </a:xfrm>
          <a:prstGeom prst="rect">
            <a:avLst/>
          </a:prstGeom>
        </p:spPr>
      </p:pic>
    </p:spTree>
    <p:extLst>
      <p:ext uri="{BB962C8B-B14F-4D97-AF65-F5344CB8AC3E}">
        <p14:creationId xmlns:p14="http://schemas.microsoft.com/office/powerpoint/2010/main" val="3081867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BFA4-E623-A099-4AAF-CF239FED4F63}"/>
              </a:ext>
            </a:extLst>
          </p:cNvPr>
          <p:cNvSpPr>
            <a:spLocks noGrp="1"/>
          </p:cNvSpPr>
          <p:nvPr>
            <p:ph type="title"/>
          </p:nvPr>
        </p:nvSpPr>
        <p:spPr>
          <a:xfrm>
            <a:off x="838200" y="-132416"/>
            <a:ext cx="10515600" cy="1325563"/>
          </a:xfrm>
        </p:spPr>
        <p:txBody>
          <a:bodyPr/>
          <a:lstStyle/>
          <a:p>
            <a:r>
              <a:rPr lang="en-US" b="1" u="sng" dirty="0">
                <a:solidFill>
                  <a:srgbClr val="0070C0"/>
                </a:solidFill>
                <a:effectLst>
                  <a:outerShdw blurRad="38100" dist="38100" dir="2700000" algn="tl">
                    <a:srgbClr val="000000">
                      <a:alpha val="43137"/>
                    </a:srgbClr>
                  </a:outerShdw>
                </a:effectLst>
              </a:rPr>
              <a:t>Daniel 8 Revisited…</a:t>
            </a:r>
          </a:p>
        </p:txBody>
      </p:sp>
      <p:sp>
        <p:nvSpPr>
          <p:cNvPr id="3" name="Content Placeholder 2">
            <a:extLst>
              <a:ext uri="{FF2B5EF4-FFF2-40B4-BE49-F238E27FC236}">
                <a16:creationId xmlns:a16="http://schemas.microsoft.com/office/drawing/2014/main" id="{827BD59A-B6B3-9388-5A24-14F30ADF458F}"/>
              </a:ext>
            </a:extLst>
          </p:cNvPr>
          <p:cNvSpPr>
            <a:spLocks noGrp="1"/>
          </p:cNvSpPr>
          <p:nvPr>
            <p:ph idx="1"/>
          </p:nvPr>
        </p:nvSpPr>
        <p:spPr>
          <a:xfrm>
            <a:off x="206188" y="991906"/>
            <a:ext cx="7835153" cy="5745069"/>
          </a:xfrm>
        </p:spPr>
        <p:txBody>
          <a:bodyPr>
            <a:normAutofit/>
          </a:bodyPr>
          <a:lstStyle/>
          <a:p>
            <a:pPr marL="0" indent="0">
              <a:buNone/>
            </a:pPr>
            <a:r>
              <a:rPr lang="en-US" dirty="0"/>
              <a:t>Dan. 8:11-14 “Yea, he magnified himself even to the prince of the host, and by him the </a:t>
            </a:r>
            <a:r>
              <a:rPr lang="en-US" b="1" u="sng" dirty="0"/>
              <a:t>daily</a:t>
            </a:r>
            <a:r>
              <a:rPr lang="en-US" dirty="0"/>
              <a:t> sacrifice </a:t>
            </a:r>
            <a:r>
              <a:rPr lang="en-US" b="1" u="sng" dirty="0"/>
              <a:t>was taken away, and the place of the sanctuary was cast down</a:t>
            </a:r>
            <a:r>
              <a:rPr lang="en-US" dirty="0"/>
              <a:t>.</a:t>
            </a:r>
            <a:r>
              <a:rPr lang="en-US" baseline="30000" dirty="0"/>
              <a:t> </a:t>
            </a:r>
            <a:r>
              <a:rPr lang="en-US" dirty="0"/>
              <a:t>And an host was given him </a:t>
            </a:r>
            <a:r>
              <a:rPr lang="en-US" b="1" u="sng" dirty="0"/>
              <a:t>against the daily</a:t>
            </a:r>
            <a:r>
              <a:rPr lang="en-US" dirty="0"/>
              <a:t> sacrifice by reason of transgression, and it </a:t>
            </a:r>
            <a:r>
              <a:rPr lang="en-US" b="1" u="sng" dirty="0"/>
              <a:t>cast down the truth to the ground; and it </a:t>
            </a:r>
            <a:r>
              <a:rPr lang="en-US" b="1" u="sng" dirty="0" err="1"/>
              <a:t>practised</a:t>
            </a:r>
            <a:r>
              <a:rPr lang="en-US" b="1" u="sng" dirty="0"/>
              <a:t>, and prospered.</a:t>
            </a:r>
            <a:r>
              <a:rPr lang="en-US" b="1" u="sng" baseline="30000" dirty="0"/>
              <a:t> </a:t>
            </a:r>
            <a:r>
              <a:rPr lang="en-US" b="1" u="sng" dirty="0"/>
              <a:t>Then I heard one saint speaking, and another saint said unto that certain saint which </a:t>
            </a:r>
            <a:r>
              <a:rPr lang="en-US" b="1" u="sng" dirty="0" err="1"/>
              <a:t>spake</a:t>
            </a:r>
            <a:r>
              <a:rPr lang="en-US" b="1" u="sng" dirty="0"/>
              <a:t>, How long shall be the vision concerning the daily sacrifice, and the transgression of desolation, to give both the sanctuary and the host to be trodden under foot</a:t>
            </a:r>
            <a:r>
              <a:rPr lang="en-US" dirty="0"/>
              <a:t>?</a:t>
            </a:r>
            <a:r>
              <a:rPr lang="en-US" baseline="30000" dirty="0"/>
              <a:t> </a:t>
            </a:r>
            <a:r>
              <a:rPr lang="en-US" dirty="0"/>
              <a:t>And he said unto me, </a:t>
            </a:r>
            <a:r>
              <a:rPr lang="en-US" b="1" u="sng" dirty="0"/>
              <a:t>Unto two thousand and three hundred days; then shall the sanctuary be cleansed</a:t>
            </a:r>
            <a:r>
              <a:rPr lang="en-US" dirty="0"/>
              <a:t>.”</a:t>
            </a:r>
          </a:p>
        </p:txBody>
      </p:sp>
      <p:pic>
        <p:nvPicPr>
          <p:cNvPr id="4" name="Picture 3">
            <a:extLst>
              <a:ext uri="{FF2B5EF4-FFF2-40B4-BE49-F238E27FC236}">
                <a16:creationId xmlns:a16="http://schemas.microsoft.com/office/drawing/2014/main" id="{EC393D76-77C7-3FFD-13E8-BC5ED0A0D7AE}"/>
              </a:ext>
            </a:extLst>
          </p:cNvPr>
          <p:cNvPicPr>
            <a:picLocks noChangeAspect="1"/>
          </p:cNvPicPr>
          <p:nvPr/>
        </p:nvPicPr>
        <p:blipFill>
          <a:blip r:embed="rId2"/>
          <a:srcRect r="45924"/>
          <a:stretch>
            <a:fillRect/>
          </a:stretch>
        </p:blipFill>
        <p:spPr>
          <a:xfrm>
            <a:off x="8895660" y="133727"/>
            <a:ext cx="2346081" cy="3295273"/>
          </a:xfrm>
          <a:prstGeom prst="rect">
            <a:avLst/>
          </a:prstGeom>
        </p:spPr>
      </p:pic>
      <p:pic>
        <p:nvPicPr>
          <p:cNvPr id="5" name="Picture 4">
            <a:extLst>
              <a:ext uri="{FF2B5EF4-FFF2-40B4-BE49-F238E27FC236}">
                <a16:creationId xmlns:a16="http://schemas.microsoft.com/office/drawing/2014/main" id="{4792E76A-2C92-3AFC-1A4C-62383C27C604}"/>
              </a:ext>
            </a:extLst>
          </p:cNvPr>
          <p:cNvPicPr>
            <a:picLocks noChangeAspect="1"/>
          </p:cNvPicPr>
          <p:nvPr/>
        </p:nvPicPr>
        <p:blipFill>
          <a:blip r:embed="rId3"/>
          <a:stretch>
            <a:fillRect/>
          </a:stretch>
        </p:blipFill>
        <p:spPr>
          <a:xfrm>
            <a:off x="8099826" y="3695143"/>
            <a:ext cx="3937747" cy="2625165"/>
          </a:xfrm>
          <a:prstGeom prst="rect">
            <a:avLst/>
          </a:prstGeom>
        </p:spPr>
      </p:pic>
    </p:spTree>
    <p:extLst>
      <p:ext uri="{BB962C8B-B14F-4D97-AF65-F5344CB8AC3E}">
        <p14:creationId xmlns:p14="http://schemas.microsoft.com/office/powerpoint/2010/main" val="2100927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43FC0-A043-FF02-B2E1-696EE7F5A407}"/>
              </a:ext>
            </a:extLst>
          </p:cNvPr>
          <p:cNvSpPr txBox="1"/>
          <p:nvPr/>
        </p:nvSpPr>
        <p:spPr>
          <a:xfrm>
            <a:off x="611681" y="-121611"/>
            <a:ext cx="10104120" cy="769441"/>
          </a:xfrm>
          <a:prstGeom prst="rect">
            <a:avLst/>
          </a:prstGeom>
          <a:noFill/>
        </p:spPr>
        <p:txBody>
          <a:bodyPr wrap="square" rtlCol="0">
            <a:spAutoFit/>
          </a:bodyPr>
          <a:lstStyle/>
          <a:p>
            <a:pPr algn="ctr"/>
            <a:r>
              <a:rPr lang="en-US" sz="4400" dirty="0">
                <a:solidFill>
                  <a:schemeClr val="bg1"/>
                </a:solidFill>
              </a:rPr>
              <a:t>The Fruits Testify…</a:t>
            </a:r>
          </a:p>
        </p:txBody>
      </p:sp>
      <p:pic>
        <p:nvPicPr>
          <p:cNvPr id="3" name="Picture 2">
            <a:extLst>
              <a:ext uri="{FF2B5EF4-FFF2-40B4-BE49-F238E27FC236}">
                <a16:creationId xmlns:a16="http://schemas.microsoft.com/office/drawing/2014/main" id="{D256CD0E-C167-4638-88D6-D9035C55C687}"/>
              </a:ext>
            </a:extLst>
          </p:cNvPr>
          <p:cNvPicPr>
            <a:picLocks noChangeAspect="1"/>
          </p:cNvPicPr>
          <p:nvPr/>
        </p:nvPicPr>
        <p:blipFill>
          <a:blip r:embed="rId2"/>
          <a:stretch>
            <a:fillRect/>
          </a:stretch>
        </p:blipFill>
        <p:spPr>
          <a:xfrm>
            <a:off x="386979" y="190321"/>
            <a:ext cx="1717897" cy="2187119"/>
          </a:xfrm>
          <a:prstGeom prst="rect">
            <a:avLst/>
          </a:prstGeom>
        </p:spPr>
      </p:pic>
      <p:pic>
        <p:nvPicPr>
          <p:cNvPr id="4" name="Picture 3">
            <a:extLst>
              <a:ext uri="{FF2B5EF4-FFF2-40B4-BE49-F238E27FC236}">
                <a16:creationId xmlns:a16="http://schemas.microsoft.com/office/drawing/2014/main" id="{D727AEF9-0478-517D-14CB-20CC6C303B85}"/>
              </a:ext>
            </a:extLst>
          </p:cNvPr>
          <p:cNvPicPr>
            <a:picLocks noChangeAspect="1"/>
          </p:cNvPicPr>
          <p:nvPr/>
        </p:nvPicPr>
        <p:blipFill>
          <a:blip r:embed="rId3"/>
          <a:srcRect t="5111" b="33111"/>
          <a:stretch/>
        </p:blipFill>
        <p:spPr>
          <a:xfrm>
            <a:off x="2207112" y="734530"/>
            <a:ext cx="2018586" cy="2012027"/>
          </a:xfrm>
          <a:prstGeom prst="rect">
            <a:avLst/>
          </a:prstGeom>
        </p:spPr>
      </p:pic>
      <p:sp>
        <p:nvSpPr>
          <p:cNvPr id="5" name="Arrow: Right 4">
            <a:extLst>
              <a:ext uri="{FF2B5EF4-FFF2-40B4-BE49-F238E27FC236}">
                <a16:creationId xmlns:a16="http://schemas.microsoft.com/office/drawing/2014/main" id="{D7155B1B-72CB-AB1F-84CA-6EAF03B8D3C9}"/>
              </a:ext>
            </a:extLst>
          </p:cNvPr>
          <p:cNvSpPr/>
          <p:nvPr/>
        </p:nvSpPr>
        <p:spPr>
          <a:xfrm rot="399636">
            <a:off x="1917443" y="764247"/>
            <a:ext cx="758104" cy="442123"/>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A2529E-5C83-DD45-C64E-8AD1DB10243F}"/>
              </a:ext>
            </a:extLst>
          </p:cNvPr>
          <p:cNvPicPr>
            <a:picLocks noChangeAspect="1"/>
          </p:cNvPicPr>
          <p:nvPr/>
        </p:nvPicPr>
        <p:blipFill>
          <a:blip r:embed="rId4"/>
          <a:stretch>
            <a:fillRect/>
          </a:stretch>
        </p:blipFill>
        <p:spPr>
          <a:xfrm>
            <a:off x="64197" y="2813798"/>
            <a:ext cx="1424477" cy="1899303"/>
          </a:xfrm>
          <a:prstGeom prst="rect">
            <a:avLst/>
          </a:prstGeom>
        </p:spPr>
      </p:pic>
      <p:sp>
        <p:nvSpPr>
          <p:cNvPr id="7" name="Arrow: Right 6">
            <a:extLst>
              <a:ext uri="{FF2B5EF4-FFF2-40B4-BE49-F238E27FC236}">
                <a16:creationId xmlns:a16="http://schemas.microsoft.com/office/drawing/2014/main" id="{7DC20AD9-EE25-3966-C808-8E3AB64CB8F8}"/>
              </a:ext>
            </a:extLst>
          </p:cNvPr>
          <p:cNvSpPr/>
          <p:nvPr/>
        </p:nvSpPr>
        <p:spPr>
          <a:xfrm rot="5400000">
            <a:off x="89963" y="2524724"/>
            <a:ext cx="800622" cy="420741"/>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D61B4FE-2EA3-2522-8342-062CB899C451}"/>
              </a:ext>
            </a:extLst>
          </p:cNvPr>
          <p:cNvPicPr>
            <a:picLocks noChangeAspect="1"/>
          </p:cNvPicPr>
          <p:nvPr/>
        </p:nvPicPr>
        <p:blipFill>
          <a:blip r:embed="rId5"/>
          <a:srcRect l="24680" t="3326" r="23594" b="50670"/>
          <a:stretch/>
        </p:blipFill>
        <p:spPr>
          <a:xfrm>
            <a:off x="1411021" y="2887741"/>
            <a:ext cx="1424477" cy="1899303"/>
          </a:xfrm>
          <a:prstGeom prst="rect">
            <a:avLst/>
          </a:prstGeom>
        </p:spPr>
      </p:pic>
      <p:sp>
        <p:nvSpPr>
          <p:cNvPr id="9" name="Arrow: Right 8">
            <a:extLst>
              <a:ext uri="{FF2B5EF4-FFF2-40B4-BE49-F238E27FC236}">
                <a16:creationId xmlns:a16="http://schemas.microsoft.com/office/drawing/2014/main" id="{F35AE6A9-7166-9D99-0D93-3BEE9F6FDF72}"/>
              </a:ext>
            </a:extLst>
          </p:cNvPr>
          <p:cNvSpPr/>
          <p:nvPr/>
        </p:nvSpPr>
        <p:spPr>
          <a:xfrm rot="3041780">
            <a:off x="1641770" y="2527916"/>
            <a:ext cx="1021517" cy="414622"/>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22E38B-7E67-E3FD-D566-04BE8E4CDD2B}"/>
              </a:ext>
            </a:extLst>
          </p:cNvPr>
          <p:cNvPicPr>
            <a:picLocks noChangeAspect="1"/>
          </p:cNvPicPr>
          <p:nvPr/>
        </p:nvPicPr>
        <p:blipFill>
          <a:blip r:embed="rId6"/>
          <a:stretch>
            <a:fillRect/>
          </a:stretch>
        </p:blipFill>
        <p:spPr>
          <a:xfrm>
            <a:off x="2698630" y="2887740"/>
            <a:ext cx="1462464" cy="1899303"/>
          </a:xfrm>
          <a:prstGeom prst="rect">
            <a:avLst/>
          </a:prstGeom>
        </p:spPr>
      </p:pic>
      <p:pic>
        <p:nvPicPr>
          <p:cNvPr id="11" name="Picture 10">
            <a:extLst>
              <a:ext uri="{FF2B5EF4-FFF2-40B4-BE49-F238E27FC236}">
                <a16:creationId xmlns:a16="http://schemas.microsoft.com/office/drawing/2014/main" id="{F1C673E8-6669-F518-3D70-A2200D2EB533}"/>
              </a:ext>
            </a:extLst>
          </p:cNvPr>
          <p:cNvPicPr>
            <a:picLocks noChangeAspect="1"/>
          </p:cNvPicPr>
          <p:nvPr/>
        </p:nvPicPr>
        <p:blipFill>
          <a:blip r:embed="rId7"/>
          <a:srcRect l="491" t="5484" r="13892" b="20409"/>
          <a:stretch/>
        </p:blipFill>
        <p:spPr>
          <a:xfrm>
            <a:off x="97708" y="4860987"/>
            <a:ext cx="1424477" cy="1741799"/>
          </a:xfrm>
          <a:prstGeom prst="rect">
            <a:avLst/>
          </a:prstGeom>
        </p:spPr>
      </p:pic>
      <p:sp>
        <p:nvSpPr>
          <p:cNvPr id="12" name="Arrow: Right 11">
            <a:extLst>
              <a:ext uri="{FF2B5EF4-FFF2-40B4-BE49-F238E27FC236}">
                <a16:creationId xmlns:a16="http://schemas.microsoft.com/office/drawing/2014/main" id="{C5A763D2-9A74-727D-9724-DEB8025586DE}"/>
              </a:ext>
            </a:extLst>
          </p:cNvPr>
          <p:cNvSpPr/>
          <p:nvPr/>
        </p:nvSpPr>
        <p:spPr>
          <a:xfrm rot="5400000">
            <a:off x="-84403" y="4715509"/>
            <a:ext cx="971427" cy="420741"/>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364CEF-B37F-19EE-1EF1-C6CC453794E7}"/>
              </a:ext>
            </a:extLst>
          </p:cNvPr>
          <p:cNvPicPr>
            <a:picLocks noChangeAspect="1"/>
          </p:cNvPicPr>
          <p:nvPr/>
        </p:nvPicPr>
        <p:blipFill>
          <a:blip r:embed="rId8"/>
          <a:srcRect b="12903"/>
          <a:stretch/>
        </p:blipFill>
        <p:spPr>
          <a:xfrm>
            <a:off x="1924237" y="4853549"/>
            <a:ext cx="1424477" cy="1824539"/>
          </a:xfrm>
          <a:prstGeom prst="rect">
            <a:avLst/>
          </a:prstGeom>
        </p:spPr>
      </p:pic>
      <p:sp>
        <p:nvSpPr>
          <p:cNvPr id="14" name="Arrow: Right 13">
            <a:extLst>
              <a:ext uri="{FF2B5EF4-FFF2-40B4-BE49-F238E27FC236}">
                <a16:creationId xmlns:a16="http://schemas.microsoft.com/office/drawing/2014/main" id="{563520AC-DB13-9936-B42A-49D69E2534B0}"/>
              </a:ext>
            </a:extLst>
          </p:cNvPr>
          <p:cNvSpPr/>
          <p:nvPr/>
        </p:nvSpPr>
        <p:spPr>
          <a:xfrm rot="5224972">
            <a:off x="1583001" y="4718568"/>
            <a:ext cx="721850" cy="414622"/>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728EA2-B446-57C0-C9D1-5A2068153CF3}"/>
              </a:ext>
            </a:extLst>
          </p:cNvPr>
          <p:cNvSpPr txBox="1"/>
          <p:nvPr/>
        </p:nvSpPr>
        <p:spPr>
          <a:xfrm>
            <a:off x="4173811" y="417994"/>
            <a:ext cx="8018189" cy="6232475"/>
          </a:xfrm>
          <a:prstGeom prst="rect">
            <a:avLst/>
          </a:prstGeom>
          <a:noFill/>
        </p:spPr>
        <p:txBody>
          <a:bodyPr wrap="square" rtlCol="0">
            <a:spAutoFit/>
          </a:bodyPr>
          <a:lstStyle/>
          <a:p>
            <a:r>
              <a:rPr lang="en-US" sz="2100" dirty="0">
                <a:solidFill>
                  <a:srgbClr val="FFC000"/>
                </a:solidFill>
              </a:rPr>
              <a:t>William Miller’s Millerite Movement bore massive fruits. Picking up where the Reformation stalled, the Millerites began studying the Bible like never before and rediscovered important Bible truths like: The State of the Dead, Prophecies of Daniel and Revelation, The Sabbath, The Investigative Judgment, The Sanctuary, Atonement, Health Principles, Binding Claims of the Law of God, Righteousness by Faith, Importance of Evangelism, Prayer, and Reading, Devotion Time, The Literal Second Coming of Christ, the Remnant, Present Truth, and more. The gift of the Spirit of Prophecy was given to Ellen White to guide this rediscovery. James and Ellen White [top right] devoted their lives to the proclamation of the 3</a:t>
            </a:r>
            <a:r>
              <a:rPr lang="en-US" sz="2100" baseline="30000" dirty="0">
                <a:solidFill>
                  <a:srgbClr val="FFC000"/>
                </a:solidFill>
              </a:rPr>
              <a:t>rd</a:t>
            </a:r>
            <a:r>
              <a:rPr lang="en-US" sz="2100" dirty="0">
                <a:solidFill>
                  <a:srgbClr val="FFC000"/>
                </a:solidFill>
              </a:rPr>
              <a:t> Angel’s Message; Joseph Bates and Rachel Oaks [middle right] worked to reestablish the 7</a:t>
            </a:r>
            <a:r>
              <a:rPr lang="en-US" sz="2100" baseline="30000" dirty="0">
                <a:solidFill>
                  <a:srgbClr val="FFC000"/>
                </a:solidFill>
              </a:rPr>
              <a:t>th</a:t>
            </a:r>
            <a:r>
              <a:rPr lang="en-US" sz="2100" dirty="0">
                <a:solidFill>
                  <a:srgbClr val="FFC000"/>
                </a:solidFill>
              </a:rPr>
              <a:t> Day Sabbath; John N. Andrews [middle left] was the 1</a:t>
            </a:r>
            <a:r>
              <a:rPr lang="en-US" sz="2100" baseline="30000" dirty="0">
                <a:solidFill>
                  <a:srgbClr val="FFC000"/>
                </a:solidFill>
              </a:rPr>
              <a:t>st</a:t>
            </a:r>
            <a:r>
              <a:rPr lang="en-US" sz="2100" dirty="0">
                <a:solidFill>
                  <a:srgbClr val="FFC000"/>
                </a:solidFill>
              </a:rPr>
              <a:t> missionary to Europe and wrote the book </a:t>
            </a:r>
            <a:r>
              <a:rPr lang="en-US" sz="2100" i="1" dirty="0">
                <a:solidFill>
                  <a:srgbClr val="FFC000"/>
                </a:solidFill>
              </a:rPr>
              <a:t>The History of the Sabbath</a:t>
            </a:r>
            <a:r>
              <a:rPr lang="en-US" sz="2100" dirty="0">
                <a:solidFill>
                  <a:srgbClr val="FFC000"/>
                </a:solidFill>
              </a:rPr>
              <a:t>; Francis Nichol [bottom left] was an editor, sanitarium official, and apologetics author who wrote many works defending Adventism; Benjamin Wilkinson [bottom right] was a university professor and authored </a:t>
            </a:r>
            <a:r>
              <a:rPr lang="en-US" sz="2100" i="1" dirty="0">
                <a:solidFill>
                  <a:srgbClr val="FFC000"/>
                </a:solidFill>
              </a:rPr>
              <a:t>Truth Triumphant</a:t>
            </a:r>
            <a:r>
              <a:rPr lang="en-US" sz="2100" dirty="0">
                <a:solidFill>
                  <a:srgbClr val="FFC000"/>
                </a:solidFill>
              </a:rPr>
              <a:t>. Other names worthy of note include: JN Loughborough, Spalding &amp; Magan, Stephen Haskell, Hyram Edson, Sylvester Bliss, ML Andreason, and many more…</a:t>
            </a:r>
          </a:p>
        </p:txBody>
      </p:sp>
    </p:spTree>
    <p:extLst>
      <p:ext uri="{BB962C8B-B14F-4D97-AF65-F5344CB8AC3E}">
        <p14:creationId xmlns:p14="http://schemas.microsoft.com/office/powerpoint/2010/main" val="1448930036"/>
      </p:ext>
    </p:extLst>
  </p:cSld>
  <p:clrMapOvr>
    <a:masterClrMapping/>
  </p:clrMapOvr>
  <mc:AlternateContent xmlns:mc="http://schemas.openxmlformats.org/markup-compatibility/2006">
    <mc:Choice xmlns:p14="http://schemas.microsoft.com/office/powerpoint/2010/main" Requires="p14">
      <p:transition spd="med" p14:dur="6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2787-A141-DECA-D33A-4DBD8F6CA89D}"/>
              </a:ext>
            </a:extLst>
          </p:cNvPr>
          <p:cNvSpPr>
            <a:spLocks noGrp="1"/>
          </p:cNvSpPr>
          <p:nvPr>
            <p:ph type="title"/>
          </p:nvPr>
        </p:nvSpPr>
        <p:spPr>
          <a:xfrm>
            <a:off x="838200" y="-253061"/>
            <a:ext cx="10515600" cy="1325563"/>
          </a:xfrm>
        </p:spPr>
        <p:txBody>
          <a:bodyPr/>
          <a:lstStyle/>
          <a:p>
            <a:r>
              <a:rPr lang="en-US" b="1" dirty="0">
                <a:effectLst>
                  <a:outerShdw blurRad="38100" dist="38100" dir="2700000" algn="tl">
                    <a:srgbClr val="000000">
                      <a:alpha val="43137"/>
                    </a:srgbClr>
                  </a:outerShdw>
                </a:effectLst>
              </a:rPr>
              <a:t>Daniel 12 and the Millerite Movement</a:t>
            </a:r>
          </a:p>
        </p:txBody>
      </p:sp>
      <p:sp>
        <p:nvSpPr>
          <p:cNvPr id="4" name="TextBox 3">
            <a:extLst>
              <a:ext uri="{FF2B5EF4-FFF2-40B4-BE49-F238E27FC236}">
                <a16:creationId xmlns:a16="http://schemas.microsoft.com/office/drawing/2014/main" id="{40CCFBDB-F301-2356-00EB-D60E904EEECF}"/>
              </a:ext>
            </a:extLst>
          </p:cNvPr>
          <p:cNvSpPr txBox="1"/>
          <p:nvPr/>
        </p:nvSpPr>
        <p:spPr>
          <a:xfrm>
            <a:off x="0" y="615033"/>
            <a:ext cx="12192000" cy="5940088"/>
          </a:xfrm>
          <a:prstGeom prst="rect">
            <a:avLst/>
          </a:prstGeom>
          <a:noFill/>
        </p:spPr>
        <p:txBody>
          <a:bodyPr wrap="square">
            <a:spAutoFit/>
          </a:bodyPr>
          <a:lstStyle/>
          <a:p>
            <a:pPr>
              <a:buNone/>
            </a:pPr>
            <a:r>
              <a:rPr lang="en-US" sz="2000" dirty="0"/>
              <a:t>Dan. 12:1-13 “And at that time shall Michael stand up, the great prince which </a:t>
            </a:r>
            <a:r>
              <a:rPr lang="en-US" sz="2000" dirty="0" err="1"/>
              <a:t>standeth</a:t>
            </a:r>
            <a:r>
              <a:rPr lang="en-US" sz="2000" dirty="0"/>
              <a:t> for the children of thy people: and there shall be a time of trouble, such as never was since there was a nation even to that same time: and at that time thy people shall be delivered, every one that shall be found written in the book.</a:t>
            </a:r>
            <a:r>
              <a:rPr lang="en-US" sz="2000" baseline="30000" dirty="0"/>
              <a:t> </a:t>
            </a:r>
            <a:r>
              <a:rPr lang="en-US" sz="2000" dirty="0"/>
              <a:t>And many of them that sleep in the dust of the earth shall awake, some to everlasting life, and some to shame and everlasting contempt.</a:t>
            </a:r>
            <a:r>
              <a:rPr lang="en-US" sz="2000" baseline="30000" dirty="0"/>
              <a:t> </a:t>
            </a:r>
            <a:r>
              <a:rPr lang="en-US" sz="2000" dirty="0"/>
              <a:t>And they that be wise shall shine as the brightness of the firmament; and they that turn many to righteousness as the stars for ever and ever.</a:t>
            </a:r>
            <a:r>
              <a:rPr lang="en-US" sz="2000" baseline="30000" dirty="0"/>
              <a:t> </a:t>
            </a:r>
            <a:r>
              <a:rPr lang="en-US" sz="2000" b="1" u="sng" dirty="0"/>
              <a:t>But thou, O Daniel, shut up the words, and seal the book, even to the time of the end: many shall run to and </a:t>
            </a:r>
            <a:r>
              <a:rPr lang="en-US" sz="2000" b="1" u="sng" dirty="0" err="1"/>
              <a:t>fro</a:t>
            </a:r>
            <a:r>
              <a:rPr lang="en-US" sz="2000" b="1" u="sng" dirty="0"/>
              <a:t>, and knowledge shall be increased</a:t>
            </a:r>
            <a:r>
              <a:rPr lang="en-US" sz="2000" dirty="0"/>
              <a:t>.</a:t>
            </a:r>
            <a:r>
              <a:rPr lang="en-US" sz="2000" baseline="30000" dirty="0"/>
              <a:t> </a:t>
            </a:r>
            <a:r>
              <a:rPr lang="en-US" sz="2000" dirty="0"/>
              <a:t>Then I Daniel looked, and, behold, there stood other two, the one on this side of the bank of the river, and the other on that side of the bank of the river.</a:t>
            </a:r>
            <a:r>
              <a:rPr lang="en-US" sz="2000" baseline="30000" dirty="0"/>
              <a:t> </a:t>
            </a:r>
            <a:r>
              <a:rPr lang="en-US" sz="2000" dirty="0"/>
              <a:t>And one said to the man clothed in linen, which was upon the waters of the river, How long shall it be to the end of these wonders?</a:t>
            </a:r>
            <a:r>
              <a:rPr lang="en-US" sz="2000" baseline="30000" dirty="0"/>
              <a:t> </a:t>
            </a:r>
            <a:r>
              <a:rPr lang="en-US" sz="2000" dirty="0"/>
              <a:t>And I heard the man clothed in linen, which was upon the waters of the river, when he held up his right hand and his left hand unto heaven, and </a:t>
            </a:r>
            <a:r>
              <a:rPr lang="en-US" sz="2000" dirty="0" err="1"/>
              <a:t>sware</a:t>
            </a:r>
            <a:r>
              <a:rPr lang="en-US" sz="2000" dirty="0"/>
              <a:t> by him that </a:t>
            </a:r>
            <a:r>
              <a:rPr lang="en-US" sz="2000" dirty="0" err="1"/>
              <a:t>liveth</a:t>
            </a:r>
            <a:r>
              <a:rPr lang="en-US" sz="2000" dirty="0"/>
              <a:t> for ever that it shall be for </a:t>
            </a:r>
            <a:r>
              <a:rPr lang="en-US" sz="2000" b="1" u="sng" dirty="0"/>
              <a:t>a time, times, and an half</a:t>
            </a:r>
            <a:r>
              <a:rPr lang="en-US" sz="2000" dirty="0"/>
              <a:t>; and when he shall have accomplished to scatter the power of the holy people, all these things shall be finished.</a:t>
            </a:r>
            <a:r>
              <a:rPr lang="en-US" sz="2000" baseline="30000" dirty="0"/>
              <a:t> </a:t>
            </a:r>
            <a:r>
              <a:rPr lang="en-US" sz="2000" dirty="0"/>
              <a:t>And I heard, but I understood not: then said I, O my Lord, what shall be the end of these things?</a:t>
            </a:r>
            <a:r>
              <a:rPr lang="en-US" sz="2000" baseline="30000" dirty="0"/>
              <a:t> </a:t>
            </a:r>
            <a:r>
              <a:rPr lang="en-US" sz="2000" dirty="0"/>
              <a:t>And he said, Go thy way, Daniel: for the words are closed up and sealed till the time of the end.</a:t>
            </a:r>
            <a:r>
              <a:rPr lang="en-US" sz="2000" baseline="30000" dirty="0"/>
              <a:t> </a:t>
            </a:r>
            <a:r>
              <a:rPr lang="en-US" sz="2000" dirty="0"/>
              <a:t>Many shall be purified, and made white, and tried; but the wicked shall do wickedly: and none of the wicked shall understand; but the wise shall understand.</a:t>
            </a:r>
            <a:r>
              <a:rPr lang="en-US" sz="2000" baseline="30000" dirty="0"/>
              <a:t> </a:t>
            </a:r>
            <a:r>
              <a:rPr lang="en-US" sz="2000" b="1" u="sng" dirty="0"/>
              <a:t>And from the time that the daily sacrifice shall be taken away, and the abomination that maketh desolate set up, there shall be a thousand two hundred and ninety days.</a:t>
            </a:r>
            <a:r>
              <a:rPr lang="en-US" sz="2000" b="1" u="sng" baseline="30000" dirty="0"/>
              <a:t> </a:t>
            </a:r>
            <a:r>
              <a:rPr lang="en-US" sz="2000" b="1" u="sng" dirty="0"/>
              <a:t>Blessed is he that </a:t>
            </a:r>
            <a:r>
              <a:rPr lang="en-US" sz="2000" b="1" u="sng" dirty="0" err="1"/>
              <a:t>waiteth</a:t>
            </a:r>
            <a:r>
              <a:rPr lang="en-US" sz="2000" b="1" u="sng" dirty="0"/>
              <a:t>, and cometh to the thousand three hundred and five and thirty days</a:t>
            </a:r>
            <a:r>
              <a:rPr lang="en-US" sz="2000" dirty="0"/>
              <a:t>.</a:t>
            </a:r>
            <a:r>
              <a:rPr lang="en-US" sz="2000" baseline="30000" dirty="0"/>
              <a:t> </a:t>
            </a:r>
            <a:r>
              <a:rPr lang="en-US" sz="2000" dirty="0"/>
              <a:t>But go thou thy way till the end be: for thou shalt rest, and stand in thy lot at the end of the days.”</a:t>
            </a:r>
          </a:p>
        </p:txBody>
      </p:sp>
    </p:spTree>
    <p:extLst>
      <p:ext uri="{BB962C8B-B14F-4D97-AF65-F5344CB8AC3E}">
        <p14:creationId xmlns:p14="http://schemas.microsoft.com/office/powerpoint/2010/main" val="2334596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0F04A-403E-4FB7-9D65-D95745B2EAD1}"/>
              </a:ext>
            </a:extLst>
          </p:cNvPr>
          <p:cNvSpPr>
            <a:spLocks noGrp="1"/>
          </p:cNvSpPr>
          <p:nvPr>
            <p:ph type="title"/>
          </p:nvPr>
        </p:nvSpPr>
        <p:spPr>
          <a:xfrm>
            <a:off x="838200" y="-229679"/>
            <a:ext cx="10515600" cy="1325563"/>
          </a:xfrm>
        </p:spPr>
        <p:txBody>
          <a:bodyPr/>
          <a:lstStyle/>
          <a:p>
            <a:pPr algn="ctr"/>
            <a:r>
              <a:rPr lang="en-US" u="sng" dirty="0">
                <a:solidFill>
                  <a:srgbClr val="FFC000"/>
                </a:solidFill>
                <a:effectLst>
                  <a:outerShdw blurRad="38100" dist="38100" dir="2700000" algn="tl">
                    <a:srgbClr val="000000">
                      <a:alpha val="43137"/>
                    </a:srgbClr>
                  </a:outerShdw>
                </a:effectLst>
              </a:rPr>
              <a:t>Seal the Book until the Time of the End!</a:t>
            </a:r>
          </a:p>
        </p:txBody>
      </p:sp>
      <p:sp>
        <p:nvSpPr>
          <p:cNvPr id="4" name="TextBox 3">
            <a:extLst>
              <a:ext uri="{FF2B5EF4-FFF2-40B4-BE49-F238E27FC236}">
                <a16:creationId xmlns:a16="http://schemas.microsoft.com/office/drawing/2014/main" id="{8719AF25-B380-43A6-B8EB-E7F503E07679}"/>
              </a:ext>
            </a:extLst>
          </p:cNvPr>
          <p:cNvSpPr txBox="1"/>
          <p:nvPr/>
        </p:nvSpPr>
        <p:spPr>
          <a:xfrm>
            <a:off x="0" y="1239272"/>
            <a:ext cx="6094520" cy="4832092"/>
          </a:xfrm>
          <a:prstGeom prst="rect">
            <a:avLst/>
          </a:prstGeom>
          <a:noFill/>
        </p:spPr>
        <p:txBody>
          <a:bodyPr wrap="square">
            <a:spAutoFit/>
          </a:bodyPr>
          <a:lstStyle/>
          <a:p>
            <a:r>
              <a:rPr lang="en-US" sz="2800" dirty="0"/>
              <a:t>Dan. 12:4 “But thou, O Daniel, </a:t>
            </a:r>
            <a:r>
              <a:rPr lang="en-US" sz="2800" b="1" dirty="0"/>
              <a:t>shut up the words, and seal the book</a:t>
            </a:r>
            <a:r>
              <a:rPr lang="en-US" sz="2800" dirty="0"/>
              <a:t>, even </a:t>
            </a:r>
            <a:r>
              <a:rPr lang="en-US" sz="2800" b="1" dirty="0"/>
              <a:t>to the time of the end</a:t>
            </a:r>
            <a:r>
              <a:rPr lang="en-US" sz="2800" dirty="0"/>
              <a:t>: many </a:t>
            </a:r>
            <a:r>
              <a:rPr lang="en-US" sz="2800" b="1" dirty="0"/>
              <a:t>shall run to and </a:t>
            </a:r>
            <a:r>
              <a:rPr lang="en-US" sz="2800" b="1" dirty="0" err="1"/>
              <a:t>fro</a:t>
            </a:r>
            <a:r>
              <a:rPr lang="en-US" sz="2800" b="1" dirty="0"/>
              <a:t>, and knowledge shall be increased</a:t>
            </a:r>
            <a:r>
              <a:rPr lang="en-US" sz="2800" dirty="0"/>
              <a:t>.”</a:t>
            </a:r>
          </a:p>
          <a:p>
            <a:endParaRPr lang="en-US" sz="2800" dirty="0"/>
          </a:p>
          <a:p>
            <a:r>
              <a:rPr lang="en-US" sz="2800" dirty="0"/>
              <a:t>Dan. 8:17 “So he came near where I stood: and when he came, I was afraid, and fell upon my face: but he said </a:t>
            </a:r>
            <a:r>
              <a:rPr lang="en-US" sz="2800" b="1" u="sng" dirty="0"/>
              <a:t>unto me, Understand, O son of man: for at the time of the end shall be the vision</a:t>
            </a:r>
            <a:r>
              <a:rPr lang="en-US" sz="2800" dirty="0"/>
              <a:t>.”</a:t>
            </a:r>
          </a:p>
        </p:txBody>
      </p:sp>
      <p:sp>
        <p:nvSpPr>
          <p:cNvPr id="8" name="TextBox 7">
            <a:extLst>
              <a:ext uri="{FF2B5EF4-FFF2-40B4-BE49-F238E27FC236}">
                <a16:creationId xmlns:a16="http://schemas.microsoft.com/office/drawing/2014/main" id="{88989968-5047-44C5-953E-E2C9A15912DF}"/>
              </a:ext>
            </a:extLst>
          </p:cNvPr>
          <p:cNvSpPr txBox="1"/>
          <p:nvPr/>
        </p:nvSpPr>
        <p:spPr>
          <a:xfrm>
            <a:off x="6676008" y="1475074"/>
            <a:ext cx="543387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Dan. 8:27-28 “And the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vision of the evening and the morning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which was told is true: wherefore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shut thou up the vision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it shall be for many days.</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I Daniel fainted, and was sick certain days; afterward I rose up, and did the king's business; and I was astonished at the vision, but none understood it.”</a:t>
            </a:r>
          </a:p>
        </p:txBody>
      </p:sp>
    </p:spTree>
    <p:extLst>
      <p:ext uri="{BB962C8B-B14F-4D97-AF65-F5344CB8AC3E}">
        <p14:creationId xmlns:p14="http://schemas.microsoft.com/office/powerpoint/2010/main" val="162364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F950-017A-4E98-837C-EE779B53A02B}"/>
              </a:ext>
            </a:extLst>
          </p:cNvPr>
          <p:cNvSpPr>
            <a:spLocks noGrp="1"/>
          </p:cNvSpPr>
          <p:nvPr>
            <p:ph type="title"/>
          </p:nvPr>
        </p:nvSpPr>
        <p:spPr>
          <a:xfrm>
            <a:off x="838200" y="-247434"/>
            <a:ext cx="10515600" cy="1325563"/>
          </a:xfrm>
        </p:spPr>
        <p:txBody>
          <a:bodyPr/>
          <a:lstStyle/>
          <a:p>
            <a:pPr algn="ctr"/>
            <a:r>
              <a:rPr lang="en-US" dirty="0"/>
              <a:t>Daniel Pleads With God…</a:t>
            </a:r>
          </a:p>
        </p:txBody>
      </p:sp>
      <p:sp>
        <p:nvSpPr>
          <p:cNvPr id="4" name="TextBox 3">
            <a:extLst>
              <a:ext uri="{FF2B5EF4-FFF2-40B4-BE49-F238E27FC236}">
                <a16:creationId xmlns:a16="http://schemas.microsoft.com/office/drawing/2014/main" id="{777A978B-70C1-4B39-A4C9-3728E258C337}"/>
              </a:ext>
            </a:extLst>
          </p:cNvPr>
          <p:cNvSpPr txBox="1"/>
          <p:nvPr/>
        </p:nvSpPr>
        <p:spPr>
          <a:xfrm>
            <a:off x="126506" y="755393"/>
            <a:ext cx="12065494" cy="6001643"/>
          </a:xfrm>
          <a:prstGeom prst="rect">
            <a:avLst/>
          </a:prstGeom>
          <a:noFill/>
        </p:spPr>
        <p:txBody>
          <a:bodyPr wrap="square">
            <a:spAutoFit/>
          </a:bodyPr>
          <a:lstStyle/>
          <a:p>
            <a:r>
              <a:rPr lang="en-US" sz="2400" dirty="0"/>
              <a:t>Daniel 10:1-5,  “In the third year of Cyrus king of Persia a thing was revealed unto Daniel, whose name was called Belteshazzar; and the </a:t>
            </a:r>
            <a:r>
              <a:rPr lang="en-US" sz="2400" b="1" dirty="0"/>
              <a:t>thing was true, but the time appointed was long: and he understood the thing, and had understanding of the vision</a:t>
            </a:r>
            <a:r>
              <a:rPr lang="en-US" sz="2400" dirty="0"/>
              <a:t>. In those days I Daniel was mourning three full weeks. I ate no pleasant bread, neither came flesh nor wine in my mouth, neither did I anoint myself at all, till three whole weeks were fulfilled. And in the four and twentieth day of the first month, as I was by the side of the great river, which is </a:t>
            </a:r>
            <a:r>
              <a:rPr lang="en-US" sz="2400" dirty="0" err="1"/>
              <a:t>Hiddekel</a:t>
            </a:r>
            <a:r>
              <a:rPr lang="en-US" sz="2400" dirty="0"/>
              <a:t>; Then I lifted up mine eyes, and looked, and behold a certain man clothed in linen, whose loins were girded with fine gold of </a:t>
            </a:r>
            <a:r>
              <a:rPr lang="en-US" sz="2400" dirty="0" err="1"/>
              <a:t>Uphaz</a:t>
            </a:r>
            <a:r>
              <a:rPr lang="en-US" sz="2400" dirty="0"/>
              <a:t>:”</a:t>
            </a:r>
          </a:p>
          <a:p>
            <a:endParaRPr lang="en-US" sz="2400" dirty="0"/>
          </a:p>
          <a:p>
            <a:r>
              <a:rPr lang="en-US" sz="2400" dirty="0"/>
              <a:t>Daniel 10:12-14 “Then said he unto me, Fear not, Daniel: for </a:t>
            </a:r>
            <a:r>
              <a:rPr lang="en-US" sz="2400" b="1" dirty="0"/>
              <a:t>from the first day that thou didst set thine heart to understand, and to chasten thyself before thy God, thy words were heard, and I am come for thy words</a:t>
            </a:r>
            <a:r>
              <a:rPr lang="en-US" sz="2400" dirty="0"/>
              <a:t>.</a:t>
            </a:r>
            <a:r>
              <a:rPr lang="en-US" sz="2400" baseline="30000" dirty="0"/>
              <a:t> </a:t>
            </a:r>
            <a:r>
              <a:rPr lang="en-US" sz="2400" dirty="0"/>
              <a:t>But the </a:t>
            </a:r>
            <a:r>
              <a:rPr lang="en-US" sz="2400" b="1" u="sng" dirty="0"/>
              <a:t>prince of the kingdom of Persia withstood me one and twenty days: but, lo, Michael, one of the chief princes, came to help me</a:t>
            </a:r>
            <a:r>
              <a:rPr lang="en-US" sz="2400" dirty="0"/>
              <a:t>; and I remained there with the kings of Persia.</a:t>
            </a:r>
            <a:r>
              <a:rPr lang="en-US" sz="2400" baseline="30000" dirty="0"/>
              <a:t> </a:t>
            </a:r>
            <a:r>
              <a:rPr lang="en-US" sz="2400" b="1" u="sng" dirty="0"/>
              <a:t>Now I am come to make thee understand what shall befall thy people in the latter days: for yet the vision is for many days</a:t>
            </a:r>
            <a:r>
              <a:rPr lang="en-US" sz="2400" dirty="0"/>
              <a:t>.”</a:t>
            </a:r>
          </a:p>
          <a:p>
            <a:endParaRPr lang="en-US" sz="2400" dirty="0"/>
          </a:p>
        </p:txBody>
      </p:sp>
    </p:spTree>
    <p:extLst>
      <p:ext uri="{BB962C8B-B14F-4D97-AF65-F5344CB8AC3E}">
        <p14:creationId xmlns:p14="http://schemas.microsoft.com/office/powerpoint/2010/main" val="1136950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96D1-2A6C-4FF5-8C22-F955F458CC57}"/>
              </a:ext>
            </a:extLst>
          </p:cNvPr>
          <p:cNvSpPr>
            <a:spLocks noGrp="1"/>
          </p:cNvSpPr>
          <p:nvPr>
            <p:ph type="title"/>
          </p:nvPr>
        </p:nvSpPr>
        <p:spPr>
          <a:xfrm>
            <a:off x="0" y="-185290"/>
            <a:ext cx="12192000" cy="1325563"/>
          </a:xfrm>
        </p:spPr>
        <p:txBody>
          <a:bodyPr/>
          <a:lstStyle/>
          <a:p>
            <a:pPr algn="ctr"/>
            <a:r>
              <a:rPr lang="en-US" i="1" dirty="0">
                <a:solidFill>
                  <a:srgbClr val="FF0000"/>
                </a:solidFill>
                <a:effectLst>
                  <a:outerShdw blurRad="38100" dist="38100" dir="2700000" algn="tl">
                    <a:srgbClr val="000000">
                      <a:alpha val="43137"/>
                    </a:srgbClr>
                  </a:outerShdw>
                </a:effectLst>
              </a:rPr>
              <a:t>Knowledge shall increase, at the time of the end….</a:t>
            </a:r>
          </a:p>
        </p:txBody>
      </p:sp>
      <p:sp>
        <p:nvSpPr>
          <p:cNvPr id="3" name="Content Placeholder 2">
            <a:extLst>
              <a:ext uri="{FF2B5EF4-FFF2-40B4-BE49-F238E27FC236}">
                <a16:creationId xmlns:a16="http://schemas.microsoft.com/office/drawing/2014/main" id="{004A3485-7748-4E7B-BBD0-4D498935876C}"/>
              </a:ext>
            </a:extLst>
          </p:cNvPr>
          <p:cNvSpPr>
            <a:spLocks noGrp="1"/>
          </p:cNvSpPr>
          <p:nvPr>
            <p:ph idx="1"/>
          </p:nvPr>
        </p:nvSpPr>
        <p:spPr>
          <a:xfrm>
            <a:off x="0" y="769182"/>
            <a:ext cx="8645001" cy="6088818"/>
          </a:xfrm>
        </p:spPr>
        <p:txBody>
          <a:bodyPr>
            <a:normAutofit lnSpcReduction="10000"/>
          </a:bodyPr>
          <a:lstStyle/>
          <a:p>
            <a:pPr marL="0" indent="0">
              <a:buNone/>
            </a:pPr>
            <a:r>
              <a:rPr lang="en-US" b="1" u="sng" dirty="0"/>
              <a:t>After 1798</a:t>
            </a:r>
            <a:r>
              <a:rPr lang="en-US" dirty="0"/>
              <a:t>, the prophecies of Daniel started to spark an interest throughout the world, especially the time prophecies given in Daniel 8, 9, and 12. Here is just a few examples of people that began to predict the Second Coming, Judgment of God, and the End of the World:</a:t>
            </a:r>
          </a:p>
          <a:p>
            <a:pPr marL="0" indent="0">
              <a:buNone/>
            </a:pPr>
            <a:endParaRPr lang="en-US" dirty="0"/>
          </a:p>
          <a:p>
            <a:pPr marL="0" indent="0">
              <a:buNone/>
            </a:pPr>
            <a:r>
              <a:rPr lang="en-US" dirty="0"/>
              <a:t>-Johann </a:t>
            </a:r>
            <a:r>
              <a:rPr lang="en-US" dirty="0" err="1"/>
              <a:t>Phillipp</a:t>
            </a:r>
            <a:r>
              <a:rPr lang="en-US" dirty="0"/>
              <a:t> (1718-1792) from Germany, Christ must Return around 1847</a:t>
            </a:r>
          </a:p>
          <a:p>
            <a:pPr marL="0" indent="0">
              <a:buNone/>
            </a:pPr>
            <a:r>
              <a:rPr lang="en-US" dirty="0"/>
              <a:t>-William Cunningham (1805-1861) D.D., President of New College, Edinburgh, England wrote a number of books on the Second Coming, which would occur in 1843</a:t>
            </a:r>
          </a:p>
          <a:p>
            <a:pPr marL="0" indent="0">
              <a:buNone/>
            </a:pPr>
            <a:r>
              <a:rPr lang="en-US" dirty="0"/>
              <a:t>-James Frere (1779-1866) said Christ would Return between 1822-1867</a:t>
            </a:r>
          </a:p>
          <a:p>
            <a:pPr marL="0" indent="0">
              <a:buNone/>
            </a:pPr>
            <a:r>
              <a:rPr lang="en-US" dirty="0"/>
              <a:t>-Peter Roberts (1760-1819) Anglican writer “The Manual of Prophecy” (1818), said the Lord would Return in 1843</a:t>
            </a:r>
          </a:p>
        </p:txBody>
      </p:sp>
      <p:pic>
        <p:nvPicPr>
          <p:cNvPr id="4" name="Picture 3">
            <a:extLst>
              <a:ext uri="{FF2B5EF4-FFF2-40B4-BE49-F238E27FC236}">
                <a16:creationId xmlns:a16="http://schemas.microsoft.com/office/drawing/2014/main" id="{068D97EE-0A7C-4A7F-ACD3-6BC198F9B4C6}"/>
              </a:ext>
            </a:extLst>
          </p:cNvPr>
          <p:cNvPicPr>
            <a:picLocks noChangeAspect="1"/>
          </p:cNvPicPr>
          <p:nvPr/>
        </p:nvPicPr>
        <p:blipFill>
          <a:blip r:embed="rId2"/>
          <a:stretch>
            <a:fillRect/>
          </a:stretch>
        </p:blipFill>
        <p:spPr>
          <a:xfrm>
            <a:off x="8645001" y="1323975"/>
            <a:ext cx="3143250" cy="4210050"/>
          </a:xfrm>
          <a:prstGeom prst="rect">
            <a:avLst/>
          </a:prstGeom>
        </p:spPr>
      </p:pic>
    </p:spTree>
    <p:extLst>
      <p:ext uri="{BB962C8B-B14F-4D97-AF65-F5344CB8AC3E}">
        <p14:creationId xmlns:p14="http://schemas.microsoft.com/office/powerpoint/2010/main" val="538244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5623</TotalTime>
  <Words>4170</Words>
  <Application>Microsoft Office PowerPoint</Application>
  <PresentationFormat>Widescreen</PresentationFormat>
  <Paragraphs>96</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The 2300 Days</vt:lpstr>
      <vt:lpstr>Recap…</vt:lpstr>
      <vt:lpstr>Recap Continued…</vt:lpstr>
      <vt:lpstr>Daniel 8 Revisited…</vt:lpstr>
      <vt:lpstr>PowerPoint Presentation</vt:lpstr>
      <vt:lpstr>Daniel 12 and the Millerite Movement</vt:lpstr>
      <vt:lpstr>Seal the Book until the Time of the End!</vt:lpstr>
      <vt:lpstr>Daniel Pleads With God…</vt:lpstr>
      <vt:lpstr>Knowledge shall increase, at the time of the end….</vt:lpstr>
      <vt:lpstr>Many Shall Run To and Fro</vt:lpstr>
      <vt:lpstr>Children Preached Too?</vt:lpstr>
      <vt:lpstr>Joseph Wolff</vt:lpstr>
      <vt:lpstr>How is this all possible?</vt:lpstr>
      <vt:lpstr>Continuing in Daniel 12….</vt:lpstr>
      <vt:lpstr>Back to Daniel 11…</vt:lpstr>
      <vt:lpstr>When to Start the Prophecy?</vt:lpstr>
      <vt:lpstr>PowerPoint Presentation</vt:lpstr>
      <vt:lpstr>In 503, The “Power” was given to the Pope…</vt:lpstr>
      <vt:lpstr>Similar to Another Prophecy…</vt:lpstr>
      <vt:lpstr>By 508 Clovis Accomplished…</vt:lpstr>
      <vt:lpstr>Clovis Made it Possible to Take Away the Daily and Set up the Abomination of Desolation</vt:lpstr>
      <vt:lpstr>The French Prophecy</vt:lpstr>
      <vt:lpstr>Another Time Added…</vt:lpstr>
      <vt:lpstr>PowerPoint Presentation</vt:lpstr>
      <vt:lpstr>The Seventh-day Adventist Faith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Missing Link</dc:title>
  <dc:creator>Kody Morey</dc:creator>
  <cp:lastModifiedBy>Kody Morey</cp:lastModifiedBy>
  <cp:revision>161</cp:revision>
  <dcterms:created xsi:type="dcterms:W3CDTF">2019-08-16T21:01:12Z</dcterms:created>
  <dcterms:modified xsi:type="dcterms:W3CDTF">2025-10-10T00:04:11Z</dcterms:modified>
</cp:coreProperties>
</file>