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514378-453C-4DE5-B0EC-5866C1A4332A}"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533122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14378-453C-4DE5-B0EC-5866C1A4332A}"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2962734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14378-453C-4DE5-B0EC-5866C1A4332A}"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409485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14378-453C-4DE5-B0EC-5866C1A4332A}"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94089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514378-453C-4DE5-B0EC-5866C1A4332A}"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143355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514378-453C-4DE5-B0EC-5866C1A4332A}"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4343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514378-453C-4DE5-B0EC-5866C1A4332A}"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96763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14378-453C-4DE5-B0EC-5866C1A4332A}"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352600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14378-453C-4DE5-B0EC-5866C1A4332A}"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164716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514378-453C-4DE5-B0EC-5866C1A4332A}"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67129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514378-453C-4DE5-B0EC-5866C1A4332A}"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6B511E-F6D4-408C-ABA9-3DAC5BDA448C}" type="slidenum">
              <a:rPr lang="en-US" smtClean="0"/>
              <a:t>‹#›</a:t>
            </a:fld>
            <a:endParaRPr lang="en-US"/>
          </a:p>
        </p:txBody>
      </p:sp>
    </p:spTree>
    <p:extLst>
      <p:ext uri="{BB962C8B-B14F-4D97-AF65-F5344CB8AC3E}">
        <p14:creationId xmlns:p14="http://schemas.microsoft.com/office/powerpoint/2010/main" val="243511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14378-453C-4DE5-B0EC-5866C1A4332A}" type="datetimeFigureOut">
              <a:rPr lang="en-US" smtClean="0"/>
              <a:t>6/5/2020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6B511E-F6D4-408C-ABA9-3DAC5BDA448C}" type="slidenum">
              <a:rPr lang="en-US" smtClean="0"/>
              <a:t>‹#›</a:t>
            </a:fld>
            <a:endParaRPr lang="en-US"/>
          </a:p>
        </p:txBody>
      </p:sp>
    </p:spTree>
    <p:extLst>
      <p:ext uri="{BB962C8B-B14F-4D97-AF65-F5344CB8AC3E}">
        <p14:creationId xmlns:p14="http://schemas.microsoft.com/office/powerpoint/2010/main" val="1480504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txBody>
          <a:bodyPr/>
          <a:lstStyle/>
          <a:p>
            <a:r>
              <a:rPr lang="en-US" b="1" i="1" u="sng" dirty="0" smtClean="0">
                <a:solidFill>
                  <a:srgbClr val="FF0000"/>
                </a:solidFill>
              </a:rPr>
              <a:t>Jesus’ Life, pt. 9 “Ministry Begins!”</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9597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FF0000"/>
                </a:solidFill>
              </a:rPr>
              <a:t>What Does Your Savior Look Like?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571500"/>
            <a:ext cx="6451600" cy="6286500"/>
          </a:xfrm>
          <a:prstGeom prst="rect">
            <a:avLst/>
          </a:prstGeom>
        </p:spPr>
      </p:pic>
      <p:sp>
        <p:nvSpPr>
          <p:cNvPr id="4" name="Content Placeholder 3"/>
          <p:cNvSpPr>
            <a:spLocks noGrp="1"/>
          </p:cNvSpPr>
          <p:nvPr>
            <p:ph sz="half" idx="2"/>
          </p:nvPr>
        </p:nvSpPr>
        <p:spPr>
          <a:xfrm>
            <a:off x="6172200" y="685800"/>
            <a:ext cx="6019800" cy="6172200"/>
          </a:xfrm>
        </p:spPr>
        <p:txBody>
          <a:bodyPr>
            <a:normAutofit lnSpcReduction="10000"/>
          </a:bodyPr>
          <a:lstStyle/>
          <a:p>
            <a:r>
              <a:rPr lang="en-US" sz="4400" dirty="0"/>
              <a:t>Misunderstanding prophecy can lead to horrible things.  It led the Adventists to kill the Son of God!!  Instead of being the Redeemer, Jesus was looked upon as Beelzebub!</a:t>
            </a:r>
          </a:p>
          <a:p>
            <a:r>
              <a:rPr lang="en-US" sz="4400" dirty="0"/>
              <a:t>They wanted a king; instead they got a Lamb!!</a:t>
            </a:r>
          </a:p>
          <a:p>
            <a:endParaRPr lang="en-US" sz="4000" dirty="0"/>
          </a:p>
        </p:txBody>
      </p:sp>
    </p:spTree>
    <p:extLst>
      <p:ext uri="{BB962C8B-B14F-4D97-AF65-F5344CB8AC3E}">
        <p14:creationId xmlns:p14="http://schemas.microsoft.com/office/powerpoint/2010/main" val="2672644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5778500" cy="876299"/>
          </a:xfrm>
        </p:spPr>
        <p:txBody>
          <a:bodyPr/>
          <a:lstStyle/>
          <a:p>
            <a:r>
              <a:rPr lang="en-US" dirty="0" smtClean="0"/>
              <a:t>     </a:t>
            </a:r>
            <a:r>
              <a:rPr lang="en-US" b="1" i="1" u="sng" dirty="0" smtClean="0">
                <a:solidFill>
                  <a:srgbClr val="FF0000"/>
                </a:solidFill>
              </a:rPr>
              <a:t>Is Jesus Ecumenical?</a:t>
            </a:r>
            <a:endParaRPr lang="en-US" b="1" i="1" u="sng" dirty="0">
              <a:solidFill>
                <a:srgbClr val="FF0000"/>
              </a:solidFill>
            </a:endParaRPr>
          </a:p>
        </p:txBody>
      </p:sp>
      <p:sp>
        <p:nvSpPr>
          <p:cNvPr id="3" name="Content Placeholder 2"/>
          <p:cNvSpPr>
            <a:spLocks noGrp="1"/>
          </p:cNvSpPr>
          <p:nvPr>
            <p:ph sz="half" idx="1"/>
          </p:nvPr>
        </p:nvSpPr>
        <p:spPr>
          <a:xfrm>
            <a:off x="0" y="736600"/>
            <a:ext cx="5778500" cy="6121400"/>
          </a:xfrm>
        </p:spPr>
        <p:txBody>
          <a:bodyPr>
            <a:normAutofit/>
          </a:bodyPr>
          <a:lstStyle/>
          <a:p>
            <a:r>
              <a:rPr lang="en-US" sz="3600" dirty="0"/>
              <a:t>Because Adventism today has rejected prophecy and has united with the worldly churches, including the papacy, they do not understand prophecy today.  Those who uphold Adventism are looked upon as the bad guy.  Tragically, many Adventists will stand outside the city of gold!!!</a:t>
            </a:r>
          </a:p>
          <a:p>
            <a:endParaRPr lang="en-US" sz="3600" dirty="0"/>
          </a:p>
        </p:txBody>
      </p:sp>
      <p:pic>
        <p:nvPicPr>
          <p:cNvPr id="5" name="Content Placeholder 4"/>
          <p:cNvPicPr>
            <a:picLocks noGrp="1" noChangeAspect="1"/>
          </p:cNvPicPr>
          <p:nvPr>
            <p:ph sz="half" idx="2"/>
          </p:nvPr>
        </p:nvPicPr>
        <p:blipFill>
          <a:blip r:embed="rId2"/>
          <a:stretch>
            <a:fillRect/>
          </a:stretch>
        </p:blipFill>
        <p:spPr>
          <a:xfrm>
            <a:off x="5778500" y="0"/>
            <a:ext cx="6413500" cy="6858000"/>
          </a:xfrm>
          <a:prstGeom prst="rect">
            <a:avLst/>
          </a:prstGeom>
        </p:spPr>
      </p:pic>
    </p:spTree>
    <p:extLst>
      <p:ext uri="{BB962C8B-B14F-4D97-AF65-F5344CB8AC3E}">
        <p14:creationId xmlns:p14="http://schemas.microsoft.com/office/powerpoint/2010/main" val="2327705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350000" cy="774699"/>
          </a:xfrm>
        </p:spPr>
        <p:txBody>
          <a:bodyPr>
            <a:normAutofit fontScale="90000"/>
          </a:bodyPr>
          <a:lstStyle/>
          <a:p>
            <a:r>
              <a:rPr lang="en-US" dirty="0" smtClean="0"/>
              <a:t>    </a:t>
            </a:r>
            <a:r>
              <a:rPr lang="en-US" b="1" i="1" u="sng" dirty="0" smtClean="0">
                <a:solidFill>
                  <a:srgbClr val="0070C0"/>
                </a:solidFill>
              </a:rPr>
              <a:t>Waiting for the Brethren???</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47700"/>
            <a:ext cx="6261100" cy="6210299"/>
          </a:xfrm>
          <a:prstGeom prst="rect">
            <a:avLst/>
          </a:prstGeom>
        </p:spPr>
      </p:pic>
      <p:sp>
        <p:nvSpPr>
          <p:cNvPr id="4" name="Content Placeholder 3"/>
          <p:cNvSpPr>
            <a:spLocks noGrp="1"/>
          </p:cNvSpPr>
          <p:nvPr>
            <p:ph sz="half" idx="2"/>
          </p:nvPr>
        </p:nvSpPr>
        <p:spPr>
          <a:xfrm>
            <a:off x="6172200" y="0"/>
            <a:ext cx="6019800" cy="6857999"/>
          </a:xfrm>
        </p:spPr>
        <p:txBody>
          <a:bodyPr>
            <a:normAutofit fontScale="92500" lnSpcReduction="10000"/>
          </a:bodyPr>
          <a:lstStyle/>
          <a:p>
            <a:r>
              <a:rPr lang="en-US" dirty="0" smtClean="0"/>
              <a:t>“And </a:t>
            </a:r>
            <a:r>
              <a:rPr lang="en-US" dirty="0"/>
              <a:t>the two disciples heard him speak, and they followed </a:t>
            </a:r>
            <a:r>
              <a:rPr lang="en-US" dirty="0" smtClean="0"/>
              <a:t>Jesus. Then </a:t>
            </a:r>
            <a:r>
              <a:rPr lang="en-US" dirty="0"/>
              <a:t>Jesus turned, and saw them following, and saith unto them, What seek ye? They said unto him, Rabbi, (which is to say, being interpreted, Master,) where dwellest </a:t>
            </a:r>
            <a:r>
              <a:rPr lang="en-US" dirty="0" smtClean="0"/>
              <a:t>thou? He </a:t>
            </a:r>
            <a:r>
              <a:rPr lang="en-US" dirty="0"/>
              <a:t>saith unto them, Come and see. They came and saw where he dwelt, and abode with him that day: for it was about the tenth </a:t>
            </a:r>
            <a:r>
              <a:rPr lang="en-US" dirty="0" smtClean="0"/>
              <a:t>hour. One </a:t>
            </a:r>
            <a:r>
              <a:rPr lang="en-US" dirty="0"/>
              <a:t>of the two which heard John speak, and followed him, was Andrew, Simon Peter's </a:t>
            </a:r>
            <a:r>
              <a:rPr lang="en-US" dirty="0" smtClean="0"/>
              <a:t>brother. He </a:t>
            </a:r>
            <a:r>
              <a:rPr lang="en-US" dirty="0"/>
              <a:t>first findeth his own brother Simon, and saith unto him, We have found the Messias, which is, being interpreted, the </a:t>
            </a:r>
            <a:r>
              <a:rPr lang="en-US" dirty="0" smtClean="0"/>
              <a:t>Christ. And </a:t>
            </a:r>
            <a:r>
              <a:rPr lang="en-US" dirty="0"/>
              <a:t>he brought him to Jesus. And when Jesus beheld him, he said, Thou art Simon the son of Jona: thou shalt be called Cephas, which is by interpretation, A stone</a:t>
            </a:r>
            <a:r>
              <a:rPr lang="en-US" dirty="0" smtClean="0"/>
              <a:t>.”  John 1:37-42</a:t>
            </a:r>
            <a:endParaRPr lang="en-US" dirty="0"/>
          </a:p>
        </p:txBody>
      </p:sp>
    </p:spTree>
    <p:extLst>
      <p:ext uri="{BB962C8B-B14F-4D97-AF65-F5344CB8AC3E}">
        <p14:creationId xmlns:p14="http://schemas.microsoft.com/office/powerpoint/2010/main" val="106232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normAutofit/>
          </a:bodyPr>
          <a:lstStyle/>
          <a:p>
            <a:r>
              <a:rPr lang="en-US" dirty="0" smtClean="0"/>
              <a:t>                      </a:t>
            </a:r>
            <a:r>
              <a:rPr lang="en-US" b="1" i="1" u="sng" dirty="0" smtClean="0">
                <a:solidFill>
                  <a:srgbClr val="0070C0"/>
                </a:solidFill>
                <a:latin typeface="Algerian" panose="04020705040A02060702" pitchFamily="82" charset="0"/>
              </a:rPr>
              <a:t>Learners or Judge?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47700"/>
            <a:ext cx="12192000" cy="6210299"/>
          </a:xfrm>
        </p:spPr>
        <p:txBody>
          <a:bodyPr>
            <a:normAutofit/>
          </a:bodyPr>
          <a:lstStyle/>
          <a:p>
            <a:r>
              <a:rPr lang="en-US" sz="3200" dirty="0" smtClean="0"/>
              <a:t>“If </a:t>
            </a:r>
            <a:r>
              <a:rPr lang="en-US" sz="3200" dirty="0"/>
              <a:t>John and Andrew had possessed the unbelieving spirit of the priests and rulers, they would not have been found as learners at the feet of Jesus. They would have come to Him as critics, to judge His words. Many thus close the door to the most precious opportunities. But not so did these first disciples. They had responded to the Holy Spirit's call in the preaching of John the Baptist. Now they recognized the voice of the heavenly Teacher. To them the words of Jesus were full of freshness and truth and beauty. A divine illumination was shed upon the teaching of the Old Testament Scriptures. The many-sided themes of truth stood out in new light. </a:t>
            </a:r>
            <a:r>
              <a:rPr lang="en-US" sz="3200" dirty="0" smtClean="0"/>
              <a:t>It </a:t>
            </a:r>
            <a:r>
              <a:rPr lang="en-US" sz="3200" dirty="0"/>
              <a:t>is contrition and faith and love that enable the soul to receive wisdom from heaven. Faith working by love is the key of knowledge, and everyone that loveth “knoweth God.” 1 John </a:t>
            </a:r>
            <a:r>
              <a:rPr lang="en-US" sz="3200" dirty="0" smtClean="0"/>
              <a:t>4:7  DA, pg. 139</a:t>
            </a:r>
            <a:endParaRPr lang="en-US" sz="3200" dirty="0"/>
          </a:p>
        </p:txBody>
      </p:sp>
    </p:spTree>
    <p:extLst>
      <p:ext uri="{BB962C8B-B14F-4D97-AF65-F5344CB8AC3E}">
        <p14:creationId xmlns:p14="http://schemas.microsoft.com/office/powerpoint/2010/main" val="3604995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749299"/>
          </a:xfrm>
        </p:spPr>
        <p:txBody>
          <a:bodyPr>
            <a:normAutofit/>
          </a:bodyPr>
          <a:lstStyle/>
          <a:p>
            <a:r>
              <a:rPr lang="en-US" dirty="0" smtClean="0"/>
              <a:t>       </a:t>
            </a:r>
            <a:r>
              <a:rPr lang="en-US" b="1" i="1" u="sng" dirty="0" smtClean="0">
                <a:solidFill>
                  <a:srgbClr val="0070C0"/>
                </a:solidFill>
              </a:rPr>
              <a:t>Disciples Increase!</a:t>
            </a:r>
            <a:endParaRPr lang="en-US" b="1" i="1" u="sng" dirty="0">
              <a:solidFill>
                <a:srgbClr val="0070C0"/>
              </a:solidFill>
            </a:endParaRPr>
          </a:p>
        </p:txBody>
      </p:sp>
      <p:sp>
        <p:nvSpPr>
          <p:cNvPr id="3" name="Content Placeholder 2"/>
          <p:cNvSpPr>
            <a:spLocks noGrp="1"/>
          </p:cNvSpPr>
          <p:nvPr>
            <p:ph sz="half" idx="1"/>
          </p:nvPr>
        </p:nvSpPr>
        <p:spPr>
          <a:xfrm>
            <a:off x="0" y="0"/>
            <a:ext cx="6019800" cy="6858000"/>
          </a:xfrm>
        </p:spPr>
        <p:txBody>
          <a:bodyPr>
            <a:noAutofit/>
          </a:bodyPr>
          <a:lstStyle/>
          <a:p>
            <a:r>
              <a:rPr lang="en-US" sz="3200" dirty="0" smtClean="0"/>
              <a:t>“The </a:t>
            </a:r>
            <a:r>
              <a:rPr lang="en-US" sz="3200" dirty="0"/>
              <a:t>day following Jesus would go forth into Galilee, and findeth Philip, and saith unto him, Follow </a:t>
            </a:r>
            <a:r>
              <a:rPr lang="en-US" sz="3200" dirty="0" smtClean="0"/>
              <a:t>me. Now </a:t>
            </a:r>
            <a:r>
              <a:rPr lang="en-US" sz="3200" dirty="0"/>
              <a:t>Philip was of Bethsaida, the city of Andrew and </a:t>
            </a:r>
            <a:r>
              <a:rPr lang="en-US" sz="3200" dirty="0" smtClean="0"/>
              <a:t>Peter. Philip </a:t>
            </a:r>
            <a:r>
              <a:rPr lang="en-US" sz="3200" dirty="0"/>
              <a:t>findeth Nathanael, and saith unto him, We have found him, of whom Moses in the law, and the prophets, did write, </a:t>
            </a:r>
            <a:r>
              <a:rPr lang="en-US" sz="3200" b="1" i="1" u="sng" dirty="0">
                <a:solidFill>
                  <a:srgbClr val="0070C0"/>
                </a:solidFill>
              </a:rPr>
              <a:t>Jesus of Nazareth, the son of </a:t>
            </a:r>
            <a:r>
              <a:rPr lang="en-US" sz="3200" b="1" i="1" u="sng" dirty="0" smtClean="0">
                <a:solidFill>
                  <a:srgbClr val="0070C0"/>
                </a:solidFill>
              </a:rPr>
              <a:t>Joseph. </a:t>
            </a:r>
            <a:r>
              <a:rPr lang="en-US" sz="3200" dirty="0" smtClean="0"/>
              <a:t>And </a:t>
            </a:r>
            <a:r>
              <a:rPr lang="en-US" sz="3200" dirty="0"/>
              <a:t>Nathanael said unto him, Can there any good thing come out of Nazareth? Philip saith unto him, </a:t>
            </a:r>
            <a:r>
              <a:rPr lang="en-US" sz="3200" b="1" i="1" u="sng" dirty="0">
                <a:solidFill>
                  <a:srgbClr val="0070C0"/>
                </a:solidFill>
              </a:rPr>
              <a:t>Come and see</a:t>
            </a:r>
            <a:r>
              <a:rPr lang="en-US" sz="3200" dirty="0" smtClean="0"/>
              <a:t>.”  John 1: 43-46</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172200" y="647700"/>
            <a:ext cx="6019799" cy="6210299"/>
          </a:xfrm>
          <a:prstGeom prst="rect">
            <a:avLst/>
          </a:prstGeom>
        </p:spPr>
      </p:pic>
    </p:spTree>
    <p:extLst>
      <p:ext uri="{BB962C8B-B14F-4D97-AF65-F5344CB8AC3E}">
        <p14:creationId xmlns:p14="http://schemas.microsoft.com/office/powerpoint/2010/main" val="1293725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                         </a:t>
            </a:r>
            <a:r>
              <a:rPr lang="en-US" b="1" i="1" u="sng" dirty="0" smtClean="0">
                <a:solidFill>
                  <a:srgbClr val="FF0000"/>
                </a:solidFill>
                <a:latin typeface="Algerian" panose="04020705040A02060702" pitchFamily="82" charset="0"/>
              </a:rPr>
              <a:t>Come and See!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84200"/>
            <a:ext cx="12192000" cy="6273799"/>
          </a:xfrm>
        </p:spPr>
        <p:txBody>
          <a:bodyPr>
            <a:normAutofit/>
          </a:bodyPr>
          <a:lstStyle/>
          <a:p>
            <a:r>
              <a:rPr lang="en-US" sz="3600" dirty="0" smtClean="0"/>
              <a:t>“Philip </a:t>
            </a:r>
            <a:r>
              <a:rPr lang="en-US" sz="3600" dirty="0"/>
              <a:t>said to Nathanael, “Come and see.” He did not ask him to accept another's testimony, but to behold Christ for himself. Now that Jesus has ascended to heaven, His disciples are His representatives among men, and one of the most effective ways of winning souls to Him is in exemplifying His character in our daily life. Our influence upon others depends not so much upon what we say as upon what we are. Men may combat and defy our logic, they may resist our appeals; but a life of disinterested love is an argument they cannot gainsay. A consistent life, characterized by the meekness of Christ, is a power in the world</a:t>
            </a:r>
            <a:r>
              <a:rPr lang="en-US" sz="3600" dirty="0" smtClean="0"/>
              <a:t>.”  DA, pg. 141</a:t>
            </a:r>
            <a:endParaRPr lang="en-US" sz="3600" dirty="0"/>
          </a:p>
        </p:txBody>
      </p:sp>
    </p:spTree>
    <p:extLst>
      <p:ext uri="{BB962C8B-B14F-4D97-AF65-F5344CB8AC3E}">
        <p14:creationId xmlns:p14="http://schemas.microsoft.com/office/powerpoint/2010/main" val="130932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1"/>
            <a:ext cx="6375400" cy="6857998"/>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000" dirty="0" smtClean="0"/>
              <a:t>“Jesus </a:t>
            </a:r>
            <a:r>
              <a:rPr lang="en-US" sz="3000" dirty="0"/>
              <a:t>saw Nathanael coming to him, and saith of him, Behold an Israelite indeed, in whom is no </a:t>
            </a:r>
            <a:r>
              <a:rPr lang="en-US" sz="3000" dirty="0" smtClean="0"/>
              <a:t>guile! Nathanael </a:t>
            </a:r>
            <a:r>
              <a:rPr lang="en-US" sz="3000" dirty="0"/>
              <a:t>saith unto him, Whence knowest thou me? Jesus answered and said unto him, Before that Philip called thee, when thou wast under the fig tree, I saw </a:t>
            </a:r>
            <a:r>
              <a:rPr lang="en-US" sz="3000" dirty="0" smtClean="0"/>
              <a:t>thee. Nathanael </a:t>
            </a:r>
            <a:r>
              <a:rPr lang="en-US" sz="3000" dirty="0"/>
              <a:t>answered and saith unto him, Rabbi, thou art the Son of God; thou art the King of </a:t>
            </a:r>
            <a:r>
              <a:rPr lang="en-US" sz="3000" dirty="0" smtClean="0"/>
              <a:t>Israel. Jesus </a:t>
            </a:r>
            <a:r>
              <a:rPr lang="en-US" sz="3000" dirty="0"/>
              <a:t>answered and said unto him, Because I said unto thee, I saw thee under the fig tree, believest thou? thou shalt see greater things than these</a:t>
            </a:r>
            <a:r>
              <a:rPr lang="en-US" sz="3000" dirty="0" smtClean="0"/>
              <a:t>.”  John 1:47-50</a:t>
            </a:r>
            <a:endParaRPr lang="en-US" sz="3000" dirty="0"/>
          </a:p>
        </p:txBody>
      </p:sp>
    </p:spTree>
    <p:extLst>
      <p:ext uri="{BB962C8B-B14F-4D97-AF65-F5344CB8AC3E}">
        <p14:creationId xmlns:p14="http://schemas.microsoft.com/office/powerpoint/2010/main" val="3227057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172200" cy="6857999"/>
          </a:xfrm>
        </p:spPr>
        <p:txBody>
          <a:bodyPr>
            <a:normAutofit fontScale="92500" lnSpcReduction="10000"/>
          </a:bodyPr>
          <a:lstStyle/>
          <a:p>
            <a:r>
              <a:rPr lang="en-US" dirty="0" smtClean="0"/>
              <a:t>“It </a:t>
            </a:r>
            <a:r>
              <a:rPr lang="en-US" dirty="0"/>
              <a:t>was enough. The divine Spirit that had borne witness to Nathanael in his solitary prayer under the fig tree now spoke to him in the words of Jesus. Though in doubt, and yielding somewhat to prejudice, Nathanael had come to Christ with an honest desire for truth, and now his desire was met. His faith went beyond that of the one who had brought him to Jesus. He answered and said, “Rabbi, Thou art the Son of God; Thou art the King of Israel</a:t>
            </a:r>
            <a:r>
              <a:rPr lang="en-US" b="1" i="1" u="sng" dirty="0">
                <a:solidFill>
                  <a:srgbClr val="FF0000"/>
                </a:solidFill>
              </a:rPr>
              <a:t>.” </a:t>
            </a:r>
            <a:r>
              <a:rPr lang="en-US" b="1" i="1" u="sng" dirty="0" smtClean="0">
                <a:solidFill>
                  <a:srgbClr val="FF0000"/>
                </a:solidFill>
              </a:rPr>
              <a:t> If </a:t>
            </a:r>
            <a:r>
              <a:rPr lang="en-US" b="1" i="1" u="sng" dirty="0">
                <a:solidFill>
                  <a:srgbClr val="FF0000"/>
                </a:solidFill>
              </a:rPr>
              <a:t>Nathanael had trusted to the rabbis for guidance, he would never have found Jesus. It was by seeing and judging for himself that he became a disciple. So in the case of many today whom prejudice withholds from good. How different would be the result if they would “come and see”!</a:t>
            </a:r>
            <a:r>
              <a:rPr lang="en-US" dirty="0"/>
              <a:t> </a:t>
            </a:r>
            <a:r>
              <a:rPr lang="en-US" dirty="0" smtClean="0"/>
              <a:t>  DA, p-g. 140</a:t>
            </a:r>
            <a:endParaRPr lang="en-US" dirty="0"/>
          </a:p>
        </p:txBody>
      </p:sp>
      <p:pic>
        <p:nvPicPr>
          <p:cNvPr id="5" name="Content Placeholder 4"/>
          <p:cNvPicPr>
            <a:picLocks noGrp="1" noChangeAspect="1"/>
          </p:cNvPicPr>
          <p:nvPr>
            <p:ph sz="half" idx="2"/>
          </p:nvPr>
        </p:nvPicPr>
        <p:blipFill>
          <a:blip r:embed="rId2"/>
          <a:stretch>
            <a:fillRect/>
          </a:stretch>
        </p:blipFill>
        <p:spPr>
          <a:xfrm>
            <a:off x="6172201" y="1"/>
            <a:ext cx="6019800" cy="6857998"/>
          </a:xfrm>
          <a:prstGeom prst="rect">
            <a:avLst/>
          </a:prstGeom>
        </p:spPr>
      </p:pic>
    </p:spTree>
    <p:extLst>
      <p:ext uri="{BB962C8B-B14F-4D97-AF65-F5344CB8AC3E}">
        <p14:creationId xmlns:p14="http://schemas.microsoft.com/office/powerpoint/2010/main" val="46297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11199"/>
          </a:xfrm>
        </p:spPr>
        <p:txBody>
          <a:bodyPr>
            <a:normAutofit/>
          </a:bodyPr>
          <a:lstStyle/>
          <a:p>
            <a:r>
              <a:rPr lang="en-US" dirty="0" smtClean="0"/>
              <a:t>                    </a:t>
            </a:r>
            <a:r>
              <a:rPr lang="en-US" b="1" i="1" u="sng" dirty="0" smtClean="0">
                <a:solidFill>
                  <a:srgbClr val="0070C0"/>
                </a:solidFill>
              </a:rPr>
              <a:t>One Beginning, One Ending!</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711200"/>
            <a:ext cx="6019800" cy="6146799"/>
          </a:xfrm>
          <a:prstGeom prst="rect">
            <a:avLst/>
          </a:prstGeom>
        </p:spPr>
      </p:pic>
      <p:sp>
        <p:nvSpPr>
          <p:cNvPr id="4" name="Content Placeholder 3"/>
          <p:cNvSpPr>
            <a:spLocks noGrp="1"/>
          </p:cNvSpPr>
          <p:nvPr>
            <p:ph sz="half" idx="2"/>
          </p:nvPr>
        </p:nvSpPr>
        <p:spPr>
          <a:xfrm>
            <a:off x="6019800" y="711200"/>
            <a:ext cx="6172200" cy="6146799"/>
          </a:xfrm>
        </p:spPr>
        <p:txBody>
          <a:bodyPr>
            <a:normAutofit fontScale="92500" lnSpcReduction="20000"/>
          </a:bodyPr>
          <a:lstStyle/>
          <a:p>
            <a:r>
              <a:rPr lang="en-US" dirty="0" smtClean="0"/>
              <a:t>John’s ministry was soon to close.  The Lord used him in a mighty way.  “The preaching of John had taken so deep a hold on the nation as to demand the attention of the religious authorities. The danger of insurrection caused every popular gathering to be looked upon with suspicion by the Romans, and whatever pointed toward an uprising of the people excited the fears of the Jewish rulers</a:t>
            </a:r>
            <a:r>
              <a:rPr lang="en-US" b="1" i="1" u="sng" dirty="0" smtClean="0">
                <a:solidFill>
                  <a:srgbClr val="C00000"/>
                </a:solidFill>
              </a:rPr>
              <a:t>. John had not recognized the authority of the Sanhedrin by seeking their sanction for his work; and he had reproved rulers and people, Pharisees and Sadducees alike. </a:t>
            </a:r>
            <a:r>
              <a:rPr lang="en-US" dirty="0" smtClean="0"/>
              <a:t>Yet the people followed him eagerly. The interest in his work seemed to be continually increasing. Though he had not deferred to them, the Sanhedrin accounted that, as a public teacher, he was under their jurisdiction.”  DA, pg. 132</a:t>
            </a:r>
            <a:endParaRPr lang="en-US" dirty="0"/>
          </a:p>
        </p:txBody>
      </p:sp>
    </p:spTree>
    <p:extLst>
      <p:ext uri="{BB962C8B-B14F-4D97-AF65-F5344CB8AC3E}">
        <p14:creationId xmlns:p14="http://schemas.microsoft.com/office/powerpoint/2010/main" val="34026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lstStyle/>
          <a:p>
            <a:r>
              <a:rPr lang="en-US" dirty="0" smtClean="0"/>
              <a:t>                 </a:t>
            </a:r>
            <a:r>
              <a:rPr lang="en-US" b="1" i="1" u="sng" dirty="0" smtClean="0">
                <a:solidFill>
                  <a:srgbClr val="7030A0"/>
                </a:solidFill>
                <a:latin typeface="Algerian" panose="04020705040A02060702" pitchFamily="82" charset="0"/>
              </a:rPr>
              <a:t>John, Called of God!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23900"/>
            <a:ext cx="6019800" cy="6134099"/>
          </a:xfrm>
        </p:spPr>
        <p:txBody>
          <a:bodyPr>
            <a:normAutofit/>
          </a:bodyPr>
          <a:lstStyle/>
          <a:p>
            <a:r>
              <a:rPr lang="en-US" sz="3600" dirty="0" smtClean="0"/>
              <a:t>John didn’t need any man or church or organization to sanction his work.  </a:t>
            </a:r>
            <a:br>
              <a:rPr lang="en-US" sz="3600" dirty="0" smtClean="0"/>
            </a:br>
            <a:r>
              <a:rPr lang="en-US" sz="3600" dirty="0" smtClean="0"/>
              <a:t>He was called by God to give the Elijah message!  End of story!  The Sanhedrin, Adventist leadership, were not pleased with this young upstart!  They had to dispatch some spies to the Jordan to get a clear word from him!</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5892800" y="723901"/>
            <a:ext cx="6299199" cy="6134098"/>
          </a:xfrm>
          <a:prstGeom prst="rect">
            <a:avLst/>
          </a:prstGeom>
        </p:spPr>
      </p:pic>
    </p:spTree>
    <p:extLst>
      <p:ext uri="{BB962C8B-B14F-4D97-AF65-F5344CB8AC3E}">
        <p14:creationId xmlns:p14="http://schemas.microsoft.com/office/powerpoint/2010/main" val="272920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00B050"/>
                </a:solidFill>
              </a:rPr>
              <a:t>The Interview!</a:t>
            </a:r>
            <a:endParaRPr lang="en-US" b="1" i="1" u="sng" dirty="0">
              <a:solidFill>
                <a:srgbClr val="00B050"/>
              </a:solidFill>
            </a:endParaRPr>
          </a:p>
        </p:txBody>
      </p:sp>
      <p:sp>
        <p:nvSpPr>
          <p:cNvPr id="3" name="Content Placeholder 2"/>
          <p:cNvSpPr>
            <a:spLocks noGrp="1"/>
          </p:cNvSpPr>
          <p:nvPr>
            <p:ph idx="1"/>
          </p:nvPr>
        </p:nvSpPr>
        <p:spPr>
          <a:xfrm>
            <a:off x="0" y="558800"/>
            <a:ext cx="12192000" cy="6299199"/>
          </a:xfrm>
        </p:spPr>
        <p:txBody>
          <a:bodyPr>
            <a:normAutofit/>
          </a:bodyPr>
          <a:lstStyle/>
          <a:p>
            <a:r>
              <a:rPr lang="en-US" sz="3200" dirty="0" smtClean="0"/>
              <a:t>“And this is the record of John, when the Jews sent priests and Levites from Jerusalem to ask him, Who art thou? And he confessed, and denied not; but confessed, I am not the Christ. And they asked him, What then? Art thou Elias? And he saith, I am not. Art thou that prophet? And he answered, No. Then said they unto him, Who art thou? that we may give an answer to them that sent us. What sayest thou of thyself? He said, I am the voice of one crying in the wilderness, Make straight the way of the Lord, as said the prophet Esaias. And they which were sent were of the Pharisees. And they asked him, and said unto him, Why baptizest thou then, if thou be not that Christ, nor Elias, neither that prophet? John answered them, saying, I baptize with water: but there standeth one among you, whom ye know not; He it is, who coming after me is preferred before me, whose shoe's latchet I am not worthy to unloose.”  John 1:19-27</a:t>
            </a:r>
            <a:endParaRPr lang="en-US" sz="3200" dirty="0"/>
          </a:p>
        </p:txBody>
      </p:sp>
    </p:spTree>
    <p:extLst>
      <p:ext uri="{BB962C8B-B14F-4D97-AF65-F5344CB8AC3E}">
        <p14:creationId xmlns:p14="http://schemas.microsoft.com/office/powerpoint/2010/main" val="379297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                                 </a:t>
            </a:r>
            <a:r>
              <a:rPr lang="en-US" b="1" i="1" u="sng" dirty="0" smtClean="0">
                <a:solidFill>
                  <a:srgbClr val="00B050"/>
                </a:solidFill>
              </a:rPr>
              <a:t>Trouble!</a:t>
            </a:r>
            <a:endParaRPr lang="en-US" b="1" i="1" u="sng" dirty="0">
              <a:solidFill>
                <a:srgbClr val="00B050"/>
              </a:solidFill>
            </a:endParaRPr>
          </a:p>
        </p:txBody>
      </p:sp>
      <p:sp>
        <p:nvSpPr>
          <p:cNvPr id="3" name="Content Placeholder 2"/>
          <p:cNvSpPr>
            <a:spLocks noGrp="1"/>
          </p:cNvSpPr>
          <p:nvPr>
            <p:ph idx="1"/>
          </p:nvPr>
        </p:nvSpPr>
        <p:spPr>
          <a:xfrm>
            <a:off x="0" y="711200"/>
            <a:ext cx="12192000" cy="6146799"/>
          </a:xfrm>
        </p:spPr>
        <p:txBody>
          <a:bodyPr>
            <a:noAutofit/>
          </a:bodyPr>
          <a:lstStyle/>
          <a:p>
            <a:r>
              <a:rPr lang="en-US" dirty="0" smtClean="0"/>
              <a:t>“The Sanhedrin could not well defer an investigation of John's work. </a:t>
            </a:r>
            <a:r>
              <a:rPr lang="en-US" b="1" i="1" u="sng" dirty="0" smtClean="0"/>
              <a:t>There were some who recalled the revelation made to Zacharias in the temple, and the father's prophecy, that had pointed to his child as the Messiah's herald. In the tumults and changes of thirty years, these things had in a great measure been lost sight of. They were now called to mind by the excitement concerning the ministry of John. </a:t>
            </a:r>
            <a:r>
              <a:rPr lang="en-US" dirty="0" smtClean="0"/>
              <a:t>It was long since Israel had had a prophet, long since such a reformation as was now in progress had been witnessed. The demand for confession of sin seemed new and startling. Many among the leaders would not go to hear John's appeals and denunciations, lest they should be led to disclose the secrets of their own lives. </a:t>
            </a:r>
            <a:r>
              <a:rPr lang="en-US" b="1" i="1" u="sng" dirty="0" smtClean="0"/>
              <a:t>Yet his preaching was a direct announcement of the Messiah. It was well known that the seventy weeks of Daniel's prophecy, covering the Messiah's advent, were nearly ended; and all were eager to share in that era of national glory which was then expected. </a:t>
            </a:r>
            <a:r>
              <a:rPr lang="en-US" dirty="0" smtClean="0"/>
              <a:t>Such was the popular enthusiasm that the Sanhedrin would soon be forced either to sanction or to reject John's work. </a:t>
            </a:r>
            <a:r>
              <a:rPr lang="en-US" b="1" i="1" u="sng" dirty="0" smtClean="0"/>
              <a:t>Already their power over the people was waning. It was becoming a serious question how to maintain their position.”  </a:t>
            </a:r>
            <a:r>
              <a:rPr lang="en-US" dirty="0" smtClean="0"/>
              <a:t>DA, pg. 133</a:t>
            </a:r>
            <a:endParaRPr lang="en-US" dirty="0"/>
          </a:p>
        </p:txBody>
      </p:sp>
    </p:spTree>
    <p:extLst>
      <p:ext uri="{BB962C8B-B14F-4D97-AF65-F5344CB8AC3E}">
        <p14:creationId xmlns:p14="http://schemas.microsoft.com/office/powerpoint/2010/main" val="683701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431799"/>
          </a:xfrm>
        </p:spPr>
        <p:txBody>
          <a:bodyPr>
            <a:normAutofit fontScale="90000"/>
          </a:bodyPr>
          <a:lstStyle/>
          <a:p>
            <a:r>
              <a:rPr lang="en-US" dirty="0" smtClean="0"/>
              <a:t>     </a:t>
            </a:r>
            <a:r>
              <a:rPr lang="en-US" b="1" i="1" u="sng" dirty="0" smtClean="0">
                <a:solidFill>
                  <a:srgbClr val="FF0000"/>
                </a:solidFill>
              </a:rPr>
              <a:t>The Time had Come!</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7999"/>
          </a:xfrm>
          <a:prstGeom prst="rect">
            <a:avLst/>
          </a:prstGeom>
        </p:spPr>
      </p:pic>
      <p:sp>
        <p:nvSpPr>
          <p:cNvPr id="4" name="Content Placeholder 3"/>
          <p:cNvSpPr>
            <a:spLocks noGrp="1"/>
          </p:cNvSpPr>
          <p:nvPr>
            <p:ph sz="half" idx="2"/>
          </p:nvPr>
        </p:nvSpPr>
        <p:spPr>
          <a:xfrm>
            <a:off x="6172200" y="304800"/>
            <a:ext cx="6019800" cy="6553199"/>
          </a:xfrm>
        </p:spPr>
        <p:txBody>
          <a:bodyPr>
            <a:noAutofit/>
          </a:bodyPr>
          <a:lstStyle/>
          <a:p>
            <a:r>
              <a:rPr lang="en-US" sz="3200" dirty="0" smtClean="0"/>
              <a:t>People remembered what John’s dad had seen and heard.  They remembered that his boy was to be the voice calling Israel to prepare for their King/Lamb!  People knew the prophecy of Daniel 9 was about to meet its fulfillment!  The Adventist leadership were shaking in their boots. Maybe John would become more popular than them.  They must put a stop to this self supporting upstart!  Beware what you do or say about self supporting ministers!</a:t>
            </a:r>
            <a:endParaRPr lang="en-US" sz="3200" dirty="0"/>
          </a:p>
        </p:txBody>
      </p:sp>
    </p:spTree>
    <p:extLst>
      <p:ext uri="{BB962C8B-B14F-4D97-AF65-F5344CB8AC3E}">
        <p14:creationId xmlns:p14="http://schemas.microsoft.com/office/powerpoint/2010/main" val="15971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2700" y="1"/>
            <a:ext cx="8369300" cy="7492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Get out of the Way!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1"/>
            <a:ext cx="6019800" cy="6857999"/>
          </a:xfrm>
        </p:spPr>
        <p:txBody>
          <a:bodyPr>
            <a:noAutofit/>
          </a:bodyPr>
          <a:lstStyle/>
          <a:p>
            <a:r>
              <a:rPr lang="en-US" sz="2400" dirty="0" smtClean="0"/>
              <a:t>David went out alone with the stones of God in his hands.  He stayed the course; he ran the race!  No one could stand in his way or stop him.  The only thing that could stop him was his own fear and self dependence</a:t>
            </a:r>
            <a:r>
              <a:rPr lang="en-US" sz="2400" dirty="0"/>
              <a:t>!  “Then said David to the Philistine, Thou comest to me with a sword, and with a spear, and with a shield: but I come to thee in the name of the LORD of hosts, the God of the armies of Israel, whom thou hast </a:t>
            </a:r>
            <a:r>
              <a:rPr lang="en-US" sz="2400" dirty="0" smtClean="0"/>
              <a:t>defied. This </a:t>
            </a:r>
            <a:r>
              <a:rPr lang="en-US" sz="2400" dirty="0"/>
              <a:t>day will the LORD deliver thee into mine hand; and I will smite thee, and take thine head from thee; and I will give the carcases of the host of the Philistines this day unto the fowls of the air, and to the wild beasts of the earth; that all the earth may know that there is a God in </a:t>
            </a:r>
            <a:r>
              <a:rPr lang="en-US" sz="2400" dirty="0" smtClean="0"/>
              <a:t>Israel. And </a:t>
            </a:r>
            <a:r>
              <a:rPr lang="en-US" sz="2400" dirty="0"/>
              <a:t>all this assembly shall know that the LORD saveth not with sword and spear: for the battle is the LORD'S, and he will give you into our hands</a:t>
            </a:r>
            <a:r>
              <a:rPr lang="en-US" sz="2400" dirty="0" smtClean="0"/>
              <a:t>.”  1 Samuel 17:45-47</a:t>
            </a:r>
            <a:endParaRPr lang="en-US" sz="2400" dirty="0"/>
          </a:p>
        </p:txBody>
      </p:sp>
      <p:pic>
        <p:nvPicPr>
          <p:cNvPr id="5" name="Content Placeholder 4"/>
          <p:cNvPicPr>
            <a:picLocks noGrp="1" noChangeAspect="1"/>
          </p:cNvPicPr>
          <p:nvPr>
            <p:ph sz="half" idx="2"/>
          </p:nvPr>
        </p:nvPicPr>
        <p:blipFill>
          <a:blip r:embed="rId2"/>
          <a:stretch>
            <a:fillRect/>
          </a:stretch>
        </p:blipFill>
        <p:spPr>
          <a:xfrm>
            <a:off x="6019800" y="635000"/>
            <a:ext cx="6172200" cy="6223000"/>
          </a:xfrm>
          <a:prstGeom prst="rect">
            <a:avLst/>
          </a:prstGeom>
        </p:spPr>
      </p:pic>
    </p:spTree>
    <p:extLst>
      <p:ext uri="{BB962C8B-B14F-4D97-AF65-F5344CB8AC3E}">
        <p14:creationId xmlns:p14="http://schemas.microsoft.com/office/powerpoint/2010/main" val="224916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36599"/>
          </a:xfrm>
        </p:spPr>
        <p:txBody>
          <a:bodyPr/>
          <a:lstStyle/>
          <a:p>
            <a:r>
              <a:rPr lang="en-US" dirty="0" smtClean="0"/>
              <a:t>                </a:t>
            </a:r>
            <a:r>
              <a:rPr lang="en-US" b="1" i="1" u="sng" dirty="0" smtClean="0">
                <a:solidFill>
                  <a:srgbClr val="0070C0"/>
                </a:solidFill>
                <a:latin typeface="Algerian" panose="04020705040A02060702" pitchFamily="82" charset="0"/>
              </a:rPr>
              <a:t>Message Makes the Man!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36600"/>
            <a:ext cx="12192000" cy="6121399"/>
          </a:xfrm>
        </p:spPr>
        <p:txBody>
          <a:bodyPr>
            <a:normAutofit fontScale="92500" lnSpcReduction="10000"/>
          </a:bodyPr>
          <a:lstStyle/>
          <a:p>
            <a:r>
              <a:rPr lang="en-US" dirty="0" smtClean="0"/>
              <a:t>“The </a:t>
            </a:r>
            <a:r>
              <a:rPr lang="en-US" dirty="0"/>
              <a:t>deputies from Jerusalem had demanded of John, “Why baptizest thou?” and they were awaiting his answer. Suddenly, as his glance swept over the throng, his eye kindled, his face was lighted up, his whole being was stirred with deep emotion. With outstretched hands he cried, “I baptize in water: in the midst of you standeth One whom ye know not, even He that cometh after me, the latchet of whose shoe I am not worthy to unloose.” John 1:26, </a:t>
            </a:r>
            <a:r>
              <a:rPr lang="en-US" dirty="0" smtClean="0"/>
              <a:t>27 The </a:t>
            </a:r>
            <a:r>
              <a:rPr lang="en-US" dirty="0"/>
              <a:t>message was distinct and unequivocal, to be carried back to the Sanhedrin. The words of John could apply to no other than the long-promised One. The Messiah was among them! In amazement priests and rulers gazed about them, hoping to discover Him of whom John had spoken. But He was not distinguishable among the throng…Was this the Christ? With awe and wonder the people looked upon the One just declared to be the Son of God. They had been deeply moved by the words of John. He had spoken to them in the name of God. They had listened to him day after day as he reproved their sins, and daily the conviction that he was sent of Heaven had strengthened. But who was this One greater than John the Baptist? In His dress and bearing there was nothing that betokened rank. He was apparently a simple personage, clad like themselves in the humble garments of the poor</a:t>
            </a:r>
            <a:r>
              <a:rPr lang="en-US" dirty="0" smtClean="0"/>
              <a:t>.”  DA, pgs. 136,137</a:t>
            </a:r>
            <a:endParaRPr lang="en-US" dirty="0"/>
          </a:p>
        </p:txBody>
      </p:sp>
    </p:spTree>
    <p:extLst>
      <p:ext uri="{BB962C8B-B14F-4D97-AF65-F5344CB8AC3E}">
        <p14:creationId xmlns:p14="http://schemas.microsoft.com/office/powerpoint/2010/main" val="104679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800"/>
          </a:xfrm>
        </p:spPr>
        <p:txBody>
          <a:bodyPr>
            <a:normAutofit/>
          </a:bodyPr>
          <a:lstStyle/>
          <a:p>
            <a:r>
              <a:rPr lang="en-US" dirty="0" smtClean="0"/>
              <a:t>                              </a:t>
            </a:r>
            <a:r>
              <a:rPr lang="en-US" b="1" i="1" u="sng" dirty="0" smtClean="0">
                <a:solidFill>
                  <a:srgbClr val="FF0000"/>
                </a:solidFill>
                <a:latin typeface="Algerian" panose="04020705040A02060702" pitchFamily="82" charset="0"/>
              </a:rPr>
              <a:t>Could it Be?</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12802"/>
            <a:ext cx="12192000" cy="6045198"/>
          </a:xfrm>
        </p:spPr>
        <p:txBody>
          <a:bodyPr>
            <a:normAutofit fontScale="92500" lnSpcReduction="10000"/>
          </a:bodyPr>
          <a:lstStyle/>
          <a:p>
            <a:r>
              <a:rPr lang="en-US" dirty="0" smtClean="0"/>
              <a:t>“But </a:t>
            </a:r>
            <a:r>
              <a:rPr lang="en-US" dirty="0"/>
              <a:t>as the people looked upon Him, they saw a face where divine compassion was blended with conscious power. Every glance of the eye, every feature of the countenance, was marked with humility, and expressive of unutterable love. He seemed to be surrounded by an atmosphere of spiritual influence. While His manners were gentle and unassuming, He impressed men with a sense of power that was hidden, yet could not be wholly concealed. Was this the One for whom Israel had so long waited? </a:t>
            </a:r>
            <a:r>
              <a:rPr lang="en-US" dirty="0" smtClean="0"/>
              <a:t>Jesus </a:t>
            </a:r>
            <a:r>
              <a:rPr lang="en-US" dirty="0"/>
              <a:t>came in poverty and humiliation, that He might be our example as well as our Redeemer. If He had appeared with kingly pomp, how could He have taught humility? how could He have presented such cutting truths as in the Sermon on the Mount? Where would have been the hope of the lowly in life had Jesus come to dwell as a king among men? </a:t>
            </a:r>
            <a:r>
              <a:rPr lang="en-US" dirty="0" smtClean="0"/>
              <a:t>To </a:t>
            </a:r>
            <a:r>
              <a:rPr lang="en-US" dirty="0"/>
              <a:t>the multitude, however, it seemed impossible that the One designated by John should be associated with their lofty anticipations. Thus many were disappointed, and greatly perplexed. </a:t>
            </a:r>
            <a:r>
              <a:rPr lang="en-US" dirty="0" smtClean="0"/>
              <a:t>The </a:t>
            </a:r>
            <a:r>
              <a:rPr lang="en-US" dirty="0"/>
              <a:t>words which the priests and rabbis so much desired to hear, that Jesus would now restore the kingdom to Israel, had not been spoken. For such a king they had been waiting and watching; such a king they were ready to receive. But one who sought to establish in their hearts a kingdom of righteousness and peace, they would not accept</a:t>
            </a:r>
            <a:r>
              <a:rPr lang="en-US" dirty="0" smtClean="0"/>
              <a:t>.”  DA. Pgs. 137, 138</a:t>
            </a:r>
            <a:endParaRPr lang="en-US" dirty="0"/>
          </a:p>
        </p:txBody>
      </p:sp>
    </p:spTree>
    <p:extLst>
      <p:ext uri="{BB962C8B-B14F-4D97-AF65-F5344CB8AC3E}">
        <p14:creationId xmlns:p14="http://schemas.microsoft.com/office/powerpoint/2010/main" val="576990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2502</Words>
  <Application>Microsoft Office PowerPoint</Application>
  <PresentationFormat>Widescreen</PresentationFormat>
  <Paragraphs>32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Calibri</vt:lpstr>
      <vt:lpstr>Calibri Light</vt:lpstr>
      <vt:lpstr>Office Theme</vt:lpstr>
      <vt:lpstr>Jesus’ Life, pt. 9 “Ministry Begins!”</vt:lpstr>
      <vt:lpstr>                    One Beginning, One Ending!</vt:lpstr>
      <vt:lpstr>                 John, Called of God!</vt:lpstr>
      <vt:lpstr>                            The Interview!</vt:lpstr>
      <vt:lpstr>                                 Trouble!</vt:lpstr>
      <vt:lpstr>     The Time had Come!</vt:lpstr>
      <vt:lpstr>                     Get out of the Way!</vt:lpstr>
      <vt:lpstr>                Message Makes the Man!</vt:lpstr>
      <vt:lpstr>                              Could it Be?</vt:lpstr>
      <vt:lpstr>                    What Does Your Savior Look Like?</vt:lpstr>
      <vt:lpstr>     Is Jesus Ecumenical?</vt:lpstr>
      <vt:lpstr>    Waiting for the Brethren???</vt:lpstr>
      <vt:lpstr>                      Learners or Judge?</vt:lpstr>
      <vt:lpstr>       Disciples Increase!</vt:lpstr>
      <vt:lpstr>                         Come and See!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9 “Ministry Begins!”</dc:title>
  <dc:creator>All Public</dc:creator>
  <cp:lastModifiedBy>All Public</cp:lastModifiedBy>
  <cp:revision>10</cp:revision>
  <dcterms:created xsi:type="dcterms:W3CDTF">2020-06-01T18:11:38Z</dcterms:created>
  <dcterms:modified xsi:type="dcterms:W3CDTF">2020-06-05T18:42:35Z</dcterms:modified>
</cp:coreProperties>
</file>