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85" r:id="rId21"/>
    <p:sldId id="286" r:id="rId22"/>
    <p:sldId id="287"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1CB19-53C4-4E19-8688-F6F11C2AE1B6}" type="datetimeFigureOut">
              <a:rPr lang="en-US" smtClean="0"/>
              <a:pPr/>
              <a:t>6/26/2015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80004-9FAB-412D-906B-D5022874C97E}" type="slidenum">
              <a:rPr lang="en-US" smtClean="0"/>
              <a:pPr/>
              <a:t>‹#›</a:t>
            </a:fld>
            <a:endParaRPr lang="en-US"/>
          </a:p>
        </p:txBody>
      </p:sp>
    </p:spTree>
    <p:extLst>
      <p:ext uri="{BB962C8B-B14F-4D97-AF65-F5344CB8AC3E}">
        <p14:creationId xmlns:p14="http://schemas.microsoft.com/office/powerpoint/2010/main" val="3604676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080004-9FAB-412D-906B-D5022874C97E}"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15C08E-DB1E-4532-945A-83DD5E9CCE83}"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5C08E-DB1E-4532-945A-83DD5E9CCE83}"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5C08E-DB1E-4532-945A-83DD5E9CCE83}"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15C08E-DB1E-4532-945A-83DD5E9CCE83}"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15C08E-DB1E-4532-945A-83DD5E9CCE83}"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15C08E-DB1E-4532-945A-83DD5E9CCE83}" type="datetimeFigureOut">
              <a:rPr lang="en-US" smtClean="0"/>
              <a:pPr/>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15C08E-DB1E-4532-945A-83DD5E9CCE83}" type="datetimeFigureOut">
              <a:rPr lang="en-US" smtClean="0"/>
              <a:pPr/>
              <a:t>6/26/2015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15C08E-DB1E-4532-945A-83DD5E9CCE83}" type="datetimeFigureOut">
              <a:rPr lang="en-US" smtClean="0"/>
              <a:pPr/>
              <a:t>6/26/2015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C08E-DB1E-4532-945A-83DD5E9CCE83}" type="datetimeFigureOut">
              <a:rPr lang="en-US" smtClean="0"/>
              <a:pPr/>
              <a:t>6/26/2015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5C08E-DB1E-4532-945A-83DD5E9CCE83}" type="datetimeFigureOut">
              <a:rPr lang="en-US" smtClean="0"/>
              <a:pPr/>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5C08E-DB1E-4532-945A-83DD5E9CCE83}" type="datetimeFigureOut">
              <a:rPr lang="en-US" smtClean="0"/>
              <a:pPr/>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0B648-A3E5-47F9-93BB-6B529A6829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5C08E-DB1E-4532-945A-83DD5E9CCE83}" type="datetimeFigureOut">
              <a:rPr lang="en-US" smtClean="0"/>
              <a:pPr/>
              <a:t>6/26/2015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0B648-A3E5-47F9-93BB-6B529A6829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00FF"/>
                </a:solidFill>
                <a:latin typeface="Algerian" pitchFamily="82" charset="0"/>
              </a:rPr>
              <a:t>Order out of Chaos</a:t>
            </a:r>
            <a:endParaRPr lang="en-US" u="sng" dirty="0">
              <a:solidFill>
                <a:srgbClr val="0000FF"/>
              </a:solidFill>
              <a:latin typeface="Algerian" pitchFamily="82" charset="0"/>
            </a:endParaRPr>
          </a:p>
        </p:txBody>
      </p:sp>
      <p:sp>
        <p:nvSpPr>
          <p:cNvPr id="6" name="Subtitle 5"/>
          <p:cNvSpPr>
            <a:spLocks noGrp="1"/>
          </p:cNvSpPr>
          <p:nvPr>
            <p:ph type="subTitle" idx="1"/>
          </p:nvPr>
        </p:nvSpPr>
        <p:spPr/>
        <p:txBody>
          <a:bodyPr>
            <a:normAutofit fontScale="92500" lnSpcReduction="10000"/>
          </a:bodyPr>
          <a:lstStyle/>
          <a:p>
            <a:r>
              <a:rPr lang="en-US" dirty="0" smtClean="0">
                <a:solidFill>
                  <a:srgbClr val="660066"/>
                </a:solidFill>
                <a:latin typeface="Aharoni" pitchFamily="2" charset="-79"/>
                <a:cs typeface="Aharoni" pitchFamily="2" charset="-79"/>
              </a:rPr>
              <a:t>In order to achieve one’s objectives, one must create enough trouble in order to reach the ultimate goal.</a:t>
            </a:r>
            <a:endParaRPr lang="en-US" dirty="0">
              <a:solidFill>
                <a:srgbClr val="660066"/>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u="sng" dirty="0" smtClean="0">
                <a:solidFill>
                  <a:srgbClr val="660066"/>
                </a:solidFill>
                <a:latin typeface="Algerian" pitchFamily="82" charset="0"/>
              </a:rPr>
              <a:t> Rome’s Mortal Enemies</a:t>
            </a:r>
            <a:endParaRPr lang="en-US" u="sng" dirty="0">
              <a:solidFill>
                <a:srgbClr val="660066"/>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a:bodyPr>
          <a:lstStyle/>
          <a:p>
            <a:r>
              <a:rPr lang="en-US" u="sng" dirty="0" smtClean="0">
                <a:solidFill>
                  <a:srgbClr val="FF0000"/>
                </a:solidFill>
                <a:latin typeface="Aharoni" pitchFamily="2" charset="-79"/>
                <a:cs typeface="Aharoni" pitchFamily="2" charset="-79"/>
              </a:rPr>
              <a:t>Rome/ the Jesuits hate the Protestant West and Fundamental Islam.  </a:t>
            </a:r>
            <a:r>
              <a:rPr lang="en-US" dirty="0" smtClean="0">
                <a:solidFill>
                  <a:srgbClr val="FF0000"/>
                </a:solidFill>
                <a:latin typeface="Aharoni" pitchFamily="2" charset="-79"/>
                <a:cs typeface="Aharoni" pitchFamily="2" charset="-79"/>
              </a:rPr>
              <a:t>They hate Protestant liberty in the Constitution.</a:t>
            </a:r>
          </a:p>
          <a:p>
            <a:r>
              <a:rPr lang="en-US" dirty="0" smtClean="0">
                <a:solidFill>
                  <a:srgbClr val="FF0000"/>
                </a:solidFill>
                <a:latin typeface="Aharoni" pitchFamily="2" charset="-79"/>
                <a:cs typeface="Aharoni" pitchFamily="2" charset="-79"/>
              </a:rPr>
              <a:t>“The Vatican condemned the Declaration of Independence as wickedness and called the Constitution of the United States a Satanic Document.” — Avro Manhattan, The Dollar and the Vatican, Ozark Book Publishers, 1988, p. 26.  They also want to rule the world from Jerusalem.</a:t>
            </a:r>
            <a:endParaRPr lang="en-US" dirty="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smtClean="0">
                <a:solidFill>
                  <a:srgbClr val="0000FF"/>
                </a:solidFill>
                <a:latin typeface="Algerian" pitchFamily="82" charset="0"/>
              </a:rPr>
              <a:t>FOUR</a:t>
            </a:r>
            <a:r>
              <a:rPr lang="en-US" u="sng" dirty="0" smtClean="0">
                <a:solidFill>
                  <a:srgbClr val="0000FF"/>
                </a:solidFill>
                <a:latin typeface="Algerian" pitchFamily="82" charset="0"/>
              </a:rPr>
              <a:t> </a:t>
            </a:r>
            <a:r>
              <a:rPr lang="en-US" u="sng" dirty="0" smtClean="0">
                <a:solidFill>
                  <a:srgbClr val="0000FF"/>
                </a:solidFill>
                <a:latin typeface="Algerian" pitchFamily="82" charset="0"/>
              </a:rPr>
              <a:t>Birds with one stone</a:t>
            </a:r>
            <a:endParaRPr lang="en-US" u="sng" dirty="0">
              <a:solidFill>
                <a:srgbClr val="0000FF"/>
              </a:solidFill>
              <a:latin typeface="Algerian" pitchFamily="82" charset="0"/>
            </a:endParaRPr>
          </a:p>
        </p:txBody>
      </p:sp>
      <p:sp>
        <p:nvSpPr>
          <p:cNvPr id="3" name="Content Placeholder 2"/>
          <p:cNvSpPr>
            <a:spLocks noGrp="1"/>
          </p:cNvSpPr>
          <p:nvPr>
            <p:ph sz="half" idx="1"/>
          </p:nvPr>
        </p:nvSpPr>
        <p:spPr>
          <a:xfrm>
            <a:off x="0" y="990600"/>
            <a:ext cx="4495800" cy="5867400"/>
          </a:xfrm>
        </p:spPr>
        <p:txBody>
          <a:bodyPr>
            <a:normAutofit lnSpcReduction="10000"/>
          </a:bodyPr>
          <a:lstStyle/>
          <a:p>
            <a:r>
              <a:rPr lang="en-US" dirty="0" smtClean="0">
                <a:solidFill>
                  <a:srgbClr val="006600"/>
                </a:solidFill>
                <a:latin typeface="Algerian" pitchFamily="82" charset="0"/>
                <a:cs typeface="Aharoni" pitchFamily="2" charset="-79"/>
              </a:rPr>
              <a:t>1. Destroy Protestant Liberty</a:t>
            </a:r>
          </a:p>
          <a:p>
            <a:r>
              <a:rPr lang="en-US" dirty="0" smtClean="0">
                <a:solidFill>
                  <a:srgbClr val="006600"/>
                </a:solidFill>
                <a:latin typeface="Algerian" pitchFamily="82" charset="0"/>
                <a:cs typeface="Aharoni" pitchFamily="2" charset="-79"/>
              </a:rPr>
              <a:t>2. Destroy Fundamental Islam</a:t>
            </a:r>
          </a:p>
          <a:p>
            <a:r>
              <a:rPr lang="en-US" dirty="0" smtClean="0">
                <a:solidFill>
                  <a:srgbClr val="006600"/>
                </a:solidFill>
                <a:latin typeface="Algerian" pitchFamily="82" charset="0"/>
                <a:cs typeface="Aharoni" pitchFamily="2" charset="-79"/>
              </a:rPr>
              <a:t>3.Rule </a:t>
            </a:r>
            <a:r>
              <a:rPr lang="en-US" dirty="0" smtClean="0">
                <a:solidFill>
                  <a:srgbClr val="006600"/>
                </a:solidFill>
                <a:latin typeface="Algerian" pitchFamily="82" charset="0"/>
                <a:cs typeface="Aharoni" pitchFamily="2" charset="-79"/>
              </a:rPr>
              <a:t>the World from Jerusalem</a:t>
            </a:r>
            <a:r>
              <a:rPr lang="en-US" dirty="0" smtClean="0">
                <a:solidFill>
                  <a:srgbClr val="006600"/>
                </a:solidFill>
                <a:latin typeface="Algerian" pitchFamily="82" charset="0"/>
                <a:cs typeface="Aharoni" pitchFamily="2" charset="-79"/>
              </a:rPr>
              <a:t>.</a:t>
            </a:r>
          </a:p>
          <a:p>
            <a:r>
              <a:rPr lang="en-US" dirty="0" smtClean="0">
                <a:solidFill>
                  <a:srgbClr val="006600"/>
                </a:solidFill>
                <a:latin typeface="Algerian" pitchFamily="82" charset="0"/>
                <a:cs typeface="Aharoni" pitchFamily="2" charset="-79"/>
              </a:rPr>
              <a:t>4. Keep Drug Money flowing from Afghanistan.</a:t>
            </a:r>
            <a:endParaRPr lang="en-US" dirty="0" smtClean="0">
              <a:solidFill>
                <a:srgbClr val="006600"/>
              </a:solidFill>
              <a:latin typeface="Algerian" pitchFamily="82" charset="0"/>
              <a:cs typeface="Aharoni" pitchFamily="2" charset="-79"/>
            </a:endParaRPr>
          </a:p>
          <a:p>
            <a:r>
              <a:rPr lang="en-US" dirty="0" smtClean="0">
                <a:solidFill>
                  <a:srgbClr val="006600"/>
                </a:solidFill>
                <a:latin typeface="Algerian" pitchFamily="82" charset="0"/>
                <a:cs typeface="Aharoni" pitchFamily="2" charset="-79"/>
              </a:rPr>
              <a:t>Here are the objectives.  What chaos do you create to reach these goals?</a:t>
            </a:r>
            <a:endParaRPr lang="en-US" dirty="0">
              <a:solidFill>
                <a:srgbClr val="006600"/>
              </a:solidFill>
              <a:latin typeface="Algerian" pitchFamily="82" charset="0"/>
              <a:cs typeface="Aharoni" pitchFamily="2" charset="-79"/>
            </a:endParaRPr>
          </a:p>
        </p:txBody>
      </p:sp>
      <p:pic>
        <p:nvPicPr>
          <p:cNvPr id="1026" name="Picture 2"/>
          <p:cNvPicPr>
            <a:picLocks noGrp="1" noChangeAspect="1" noChangeArrowheads="1"/>
          </p:cNvPicPr>
          <p:nvPr>
            <p:ph sz="half" idx="2"/>
          </p:nvPr>
        </p:nvPicPr>
        <p:blipFill>
          <a:blip r:embed="rId2"/>
          <a:srcRect/>
          <a:stretch>
            <a:fillRect/>
          </a:stretch>
        </p:blipFill>
        <p:spPr bwMode="auto">
          <a:xfrm>
            <a:off x="4495800" y="990600"/>
            <a:ext cx="4648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00FF"/>
                </a:solidFill>
                <a:latin typeface="Algerian" pitchFamily="82" charset="0"/>
              </a:rPr>
              <a:t>Bingo!!</a:t>
            </a:r>
            <a:endParaRPr lang="en-US" u="sng" dirty="0">
              <a:solidFill>
                <a:srgbClr val="0000FF"/>
              </a:solidFill>
              <a:latin typeface="Algerian" pitchFamily="82" charset="0"/>
            </a:endParaRPr>
          </a:p>
        </p:txBody>
      </p:sp>
      <p:sp>
        <p:nvSpPr>
          <p:cNvPr id="3" name="Content Placeholder 2"/>
          <p:cNvSpPr>
            <a:spLocks noGrp="1"/>
          </p:cNvSpPr>
          <p:nvPr>
            <p:ph idx="1"/>
          </p:nvPr>
        </p:nvSpPr>
        <p:spPr>
          <a:xfrm>
            <a:off x="0" y="1066800"/>
            <a:ext cx="9144000" cy="5791200"/>
          </a:xfrm>
        </p:spPr>
        <p:txBody>
          <a:bodyPr>
            <a:normAutofit/>
          </a:bodyPr>
          <a:lstStyle/>
          <a:p>
            <a:r>
              <a:rPr lang="en-US" dirty="0" smtClean="0">
                <a:solidFill>
                  <a:srgbClr val="0000FF"/>
                </a:solidFill>
              </a:rPr>
              <a:t>1</a:t>
            </a:r>
            <a:r>
              <a:rPr lang="en-US" dirty="0" smtClean="0">
                <a:solidFill>
                  <a:srgbClr val="0000FF"/>
                </a:solidFill>
              </a:rPr>
              <a:t>. Fundamental Islam is being ravaged in the Middle East.  The most powerful Middle East leader is removed from his throne.  A message has been sent…………………………………</a:t>
            </a:r>
          </a:p>
          <a:p>
            <a:r>
              <a:rPr lang="en-US" dirty="0" smtClean="0">
                <a:solidFill>
                  <a:srgbClr val="0000FF"/>
                </a:solidFill>
              </a:rPr>
              <a:t>2.  As things continue to deteriorate in the Middle East, there will be a cry for a peacemaker to come to the region to bring peace.  HMM- who could that be</a:t>
            </a:r>
            <a:r>
              <a:rPr lang="en-US" dirty="0" smtClean="0">
                <a:solidFill>
                  <a:srgbClr val="0000FF"/>
                </a:solidFill>
              </a:rPr>
              <a:t>?</a:t>
            </a:r>
          </a:p>
          <a:p>
            <a:r>
              <a:rPr lang="en-US" dirty="0" smtClean="0">
                <a:solidFill>
                  <a:srgbClr val="0000FF"/>
                </a:solidFill>
              </a:rPr>
              <a:t>3. Drug money is flowing from Afghanistan.</a:t>
            </a:r>
          </a:p>
          <a:p>
            <a:r>
              <a:rPr lang="en-US" dirty="0" smtClean="0">
                <a:solidFill>
                  <a:srgbClr val="0000FF"/>
                </a:solidFill>
              </a:rPr>
              <a:t>4.  The Constitution is in shambles!</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i="1" u="sng" dirty="0" smtClean="0">
                <a:solidFill>
                  <a:srgbClr val="FF0000"/>
                </a:solidFill>
              </a:rPr>
              <a:t>Time Magazine’s Man of Peace</a:t>
            </a:r>
            <a:endParaRPr lang="en-US" b="1" i="1" u="sng"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9154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660066"/>
                </a:solidFill>
                <a:latin typeface="Algerian" pitchFamily="82" charset="0"/>
              </a:rPr>
              <a:t>Protestant Liberty Assaulted</a:t>
            </a:r>
            <a:endParaRPr lang="en-US" u="sng" dirty="0">
              <a:solidFill>
                <a:srgbClr val="660066"/>
              </a:solidFill>
              <a:latin typeface="Algerian" pitchFamily="82" charset="0"/>
            </a:endParaRPr>
          </a:p>
        </p:txBody>
      </p:sp>
      <p:sp>
        <p:nvSpPr>
          <p:cNvPr id="3" name="Content Placeholder 2"/>
          <p:cNvSpPr>
            <a:spLocks noGrp="1"/>
          </p:cNvSpPr>
          <p:nvPr>
            <p:ph idx="1"/>
          </p:nvPr>
        </p:nvSpPr>
        <p:spPr/>
        <p:txBody>
          <a:bodyPr>
            <a:normAutofit fontScale="55000" lnSpcReduction="20000"/>
          </a:bodyPr>
          <a:lstStyle/>
          <a:p>
            <a:r>
              <a:rPr lang="en-US" dirty="0" smtClean="0">
                <a:solidFill>
                  <a:srgbClr val="002060"/>
                </a:solidFill>
              </a:rPr>
              <a:t>Experts, however, say there is much work to be done. And it will involve much more spending and planning, hardening of key facilities and, perhaps, higher taxes and </a:t>
            </a:r>
            <a:r>
              <a:rPr lang="en-US" u="sng" dirty="0" smtClean="0">
                <a:solidFill>
                  <a:srgbClr val="FF0000"/>
                </a:solidFill>
              </a:rPr>
              <a:t>forfeiture of some </a:t>
            </a:r>
            <a:r>
              <a:rPr lang="en-US" i="1" u="sng" dirty="0" smtClean="0">
                <a:solidFill>
                  <a:srgbClr val="FF0000"/>
                </a:solidFill>
              </a:rPr>
              <a:t>personal freedoms</a:t>
            </a:r>
            <a:r>
              <a:rPr lang="en-US" dirty="0" smtClean="0">
                <a:solidFill>
                  <a:srgbClr val="002060"/>
                </a:solidFill>
              </a:rPr>
              <a:t>. — Tighter Security Means Less Freedom, Orlando Sentinel, Wednesday, September 12th, (emphasis supplied).</a:t>
            </a:r>
          </a:p>
          <a:p>
            <a:r>
              <a:rPr lang="en-US" dirty="0" smtClean="0">
                <a:solidFill>
                  <a:srgbClr val="002060"/>
                </a:solidFill>
              </a:rPr>
              <a:t>As the United States faces a new war against uncertain and hidden enemies, the temptation to </a:t>
            </a:r>
            <a:r>
              <a:rPr lang="en-US" i="1" u="sng" dirty="0" smtClean="0">
                <a:solidFill>
                  <a:srgbClr val="FF0000"/>
                </a:solidFill>
              </a:rPr>
              <a:t>sacrifice our freedom</a:t>
            </a:r>
            <a:r>
              <a:rPr lang="en-US" u="sng" dirty="0" smtClean="0">
                <a:solidFill>
                  <a:srgbClr val="FF0000"/>
                </a:solidFill>
              </a:rPr>
              <a:t> </a:t>
            </a:r>
            <a:r>
              <a:rPr lang="en-US" dirty="0" smtClean="0">
                <a:solidFill>
                  <a:srgbClr val="002060"/>
                </a:solidFill>
              </a:rPr>
              <a:t>in the hopes of protecting ourselves from harm is powerful.</a:t>
            </a:r>
          </a:p>
          <a:p>
            <a:r>
              <a:rPr lang="en-US" dirty="0" smtClean="0">
                <a:solidFill>
                  <a:srgbClr val="002060"/>
                </a:solidFill>
              </a:rPr>
              <a:t>The danger is that we will end up neither safe nor free.</a:t>
            </a:r>
          </a:p>
          <a:p>
            <a:r>
              <a:rPr lang="en-US" dirty="0" smtClean="0">
                <a:solidFill>
                  <a:srgbClr val="002060"/>
                </a:solidFill>
              </a:rPr>
              <a:t>The </a:t>
            </a:r>
            <a:r>
              <a:rPr lang="en-US" i="1" dirty="0" smtClean="0">
                <a:solidFill>
                  <a:srgbClr val="002060"/>
                </a:solidFill>
              </a:rPr>
              <a:t>constitutional protections of speech and privacy</a:t>
            </a:r>
            <a:r>
              <a:rPr lang="en-US" dirty="0" smtClean="0">
                <a:solidFill>
                  <a:srgbClr val="002060"/>
                </a:solidFill>
              </a:rPr>
              <a:t> that Americans value so highly reflect a balance between individual liberty and state security. Just how those lines are drawn, history teaches, is directly affected by the perceived threats to our country’s security….</a:t>
            </a:r>
          </a:p>
          <a:p>
            <a:r>
              <a:rPr lang="en-US" dirty="0" smtClean="0">
                <a:solidFill>
                  <a:srgbClr val="002060"/>
                </a:solidFill>
              </a:rPr>
              <a:t>We’re faced with real threats to national security. </a:t>
            </a:r>
            <a:r>
              <a:rPr lang="en-US" u="sng" dirty="0" smtClean="0">
                <a:solidFill>
                  <a:srgbClr val="FF0000"/>
                </a:solidFill>
              </a:rPr>
              <a:t>The challenge is to meet those threats without endangering our </a:t>
            </a:r>
            <a:r>
              <a:rPr lang="en-US" i="1" u="sng" dirty="0" smtClean="0">
                <a:solidFill>
                  <a:srgbClr val="FF0000"/>
                </a:solidFill>
              </a:rPr>
              <a:t>constitutional character or undermining the freedom and liberty</a:t>
            </a:r>
            <a:r>
              <a:rPr lang="en-US" u="sng" dirty="0" smtClean="0">
                <a:solidFill>
                  <a:srgbClr val="FF0000"/>
                </a:solidFill>
              </a:rPr>
              <a:t> </a:t>
            </a:r>
            <a:r>
              <a:rPr lang="en-US" dirty="0" smtClean="0">
                <a:solidFill>
                  <a:srgbClr val="002060"/>
                </a:solidFill>
              </a:rPr>
              <a:t>that are the source of our power. — USA Today, Thursday, Sept. 13, 2001 (emphasis supplied).</a:t>
            </a:r>
          </a:p>
          <a:p>
            <a:r>
              <a:rPr lang="en-US" dirty="0" smtClean="0">
                <a:solidFill>
                  <a:srgbClr val="002060"/>
                </a:solidFill>
              </a:rPr>
              <a:t>Freedom or safety? Anti terrorism measures may mean </a:t>
            </a:r>
            <a:r>
              <a:rPr lang="en-US" i="1" u="sng" dirty="0" smtClean="0">
                <a:solidFill>
                  <a:srgbClr val="FF0000"/>
                </a:solidFill>
              </a:rPr>
              <a:t>forfeiture of some personal freedoms</a:t>
            </a:r>
            <a:r>
              <a:rPr lang="en-US" u="sng" dirty="0" smtClean="0">
                <a:solidFill>
                  <a:srgbClr val="FF0000"/>
                </a:solidFill>
              </a:rPr>
              <a:t>.</a:t>
            </a:r>
            <a:r>
              <a:rPr lang="en-US" dirty="0" smtClean="0">
                <a:solidFill>
                  <a:srgbClr val="FF0000"/>
                </a:solidFill>
              </a:rPr>
              <a:t> </a:t>
            </a:r>
            <a:r>
              <a:rPr lang="en-US" dirty="0" smtClean="0">
                <a:solidFill>
                  <a:srgbClr val="002060"/>
                </a:solidFill>
              </a:rPr>
              <a:t>— Orlando Sentinel, Wednesday, September 12th, (emphasis supplied).</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00FF"/>
                </a:solidFill>
                <a:latin typeface="Arial Rounded MT Bold" pitchFamily="34" charset="0"/>
              </a:rPr>
              <a:t>New Patriot Act</a:t>
            </a:r>
            <a:endParaRPr lang="en-US" u="sng" dirty="0">
              <a:solidFill>
                <a:srgbClr val="0000FF"/>
              </a:solidFill>
              <a:latin typeface="Arial Rounded MT Bold" pitchFamily="34" charset="0"/>
            </a:endParaRPr>
          </a:p>
        </p:txBody>
      </p:sp>
      <p:sp>
        <p:nvSpPr>
          <p:cNvPr id="3" name="Content Placeholder 2"/>
          <p:cNvSpPr>
            <a:spLocks noGrp="1"/>
          </p:cNvSpPr>
          <p:nvPr>
            <p:ph sz="half" idx="1"/>
          </p:nvPr>
        </p:nvSpPr>
        <p:spPr/>
        <p:txBody>
          <a:bodyPr>
            <a:noAutofit/>
          </a:bodyPr>
          <a:lstStyle/>
          <a:p>
            <a:r>
              <a:rPr lang="en-US" sz="1600" dirty="0" smtClean="0"/>
              <a:t>There has been an onslaught of media articles and statements suggesting the giving up of certain civil liberties just as the Jesuit agenda requires. On October 26, 2001, George Bush signed the misnamed USA Patriot Act of 2001, which was proposed five days after the tragedy. Just six weeks after the World Trade Center was destroyed, this bill was passed. This is truly amazing. It is virtually impossible for a bill to be conceived, written, debated, and passed this quickly. You see, they already had the bill written before the tragedy occurred.</a:t>
            </a:r>
          </a:p>
          <a:p>
            <a:r>
              <a:rPr lang="en-US" sz="1400" dirty="0" smtClean="0">
                <a:solidFill>
                  <a:srgbClr val="FF0000"/>
                </a:solidFill>
                <a:latin typeface="Algerian" pitchFamily="82" charset="0"/>
              </a:rPr>
              <a:t>”The bill enhances the ability of federal authorities to tap phones, share intelligence information, track Internet usage, e-mails and cell phones and protect U.S. borders.” — Bush Signs Sweeping New Laws to Combat Terrorism, Reuters News Service, October 26, 2001.</a:t>
            </a:r>
          </a:p>
          <a:p>
            <a:endParaRPr lang="en-US" sz="1400" dirty="0">
              <a:solidFill>
                <a:srgbClr val="FF0000"/>
              </a:solidFill>
            </a:endParaRPr>
          </a:p>
        </p:txBody>
      </p:sp>
      <p:sp>
        <p:nvSpPr>
          <p:cNvPr id="4" name="Content Placeholder 3"/>
          <p:cNvSpPr>
            <a:spLocks noGrp="1"/>
          </p:cNvSpPr>
          <p:nvPr>
            <p:ph sz="half" idx="2"/>
          </p:nvPr>
        </p:nvSpPr>
        <p:spPr/>
        <p:txBody>
          <a:bodyPr>
            <a:noAutofit/>
          </a:bodyPr>
          <a:lstStyle/>
          <a:p>
            <a:r>
              <a:rPr lang="en-US" sz="1800" dirty="0" smtClean="0">
                <a:solidFill>
                  <a:srgbClr val="006600"/>
                </a:solidFill>
              </a:rPr>
              <a:t>Lawmakers upset with some of the administrations anti-terrorism actions will question Attorney General John Ashcroft on the matter.</a:t>
            </a:r>
          </a:p>
          <a:p>
            <a:r>
              <a:rPr lang="en-US" sz="1800" dirty="0" smtClean="0">
                <a:solidFill>
                  <a:srgbClr val="006600"/>
                </a:solidFill>
              </a:rPr>
              <a:t>[Certain Congressmen] say the administration’s actions have gone too far in </a:t>
            </a:r>
            <a:r>
              <a:rPr lang="en-US" sz="1800" i="1" dirty="0" smtClean="0">
                <a:solidFill>
                  <a:srgbClr val="006600"/>
                </a:solidFill>
              </a:rPr>
              <a:t>infringing on civil liberties</a:t>
            </a:r>
            <a:r>
              <a:rPr lang="en-US" sz="1800" dirty="0" smtClean="0">
                <a:solidFill>
                  <a:srgbClr val="006600"/>
                </a:solidFill>
              </a:rPr>
              <a:t>. — USA Today, November 26, 2001, (emphasis supplied).</a:t>
            </a:r>
          </a:p>
          <a:p>
            <a:r>
              <a:rPr lang="en-US" sz="1800" dirty="0" smtClean="0">
                <a:solidFill>
                  <a:srgbClr val="006600"/>
                </a:solidFill>
              </a:rPr>
              <a:t>In the same paper, on the same day, there’s a cartoon of two children, decorating a Christmas tree. One sings, “He sees you when you are sleeping, He knows when you are awake, He knows if you have been bad or good….” The other child says, “Enough about Attorney General Ashcroft already!”</a:t>
            </a:r>
          </a:p>
          <a:p>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solidFill>
                  <a:srgbClr val="660066"/>
                </a:solidFill>
                <a:latin typeface="Algerian" pitchFamily="82" charset="0"/>
              </a:rPr>
              <a:t>It Happened Before</a:t>
            </a:r>
            <a:endParaRPr lang="en-US" u="sng" dirty="0">
              <a:solidFill>
                <a:srgbClr val="660066"/>
              </a:solidFill>
              <a:latin typeface="Algerian" pitchFamily="82" charset="0"/>
            </a:endParaRPr>
          </a:p>
        </p:txBody>
      </p:sp>
      <p:sp>
        <p:nvSpPr>
          <p:cNvPr id="4" name="Content Placeholder 3"/>
          <p:cNvSpPr>
            <a:spLocks noGrp="1"/>
          </p:cNvSpPr>
          <p:nvPr>
            <p:ph sz="half" idx="2"/>
          </p:nvPr>
        </p:nvSpPr>
        <p:spPr>
          <a:xfrm>
            <a:off x="4648200" y="838200"/>
            <a:ext cx="4495800" cy="6019800"/>
          </a:xfrm>
        </p:spPr>
        <p:txBody>
          <a:bodyPr>
            <a:noAutofit/>
          </a:bodyPr>
          <a:lstStyle/>
          <a:p>
            <a:r>
              <a:rPr lang="en-US" sz="2000" u="sng" dirty="0" smtClean="0">
                <a:solidFill>
                  <a:srgbClr val="0000FF"/>
                </a:solidFill>
              </a:rPr>
              <a:t>The Reichstag Fire</a:t>
            </a:r>
            <a:r>
              <a:rPr lang="en-US" sz="2000" dirty="0" smtClean="0">
                <a:solidFill>
                  <a:srgbClr val="0000FF"/>
                </a:solidFill>
              </a:rPr>
              <a:t>-1933</a:t>
            </a:r>
          </a:p>
          <a:p>
            <a:r>
              <a:rPr lang="en-US" sz="2000" dirty="0" smtClean="0">
                <a:solidFill>
                  <a:srgbClr val="0000FF"/>
                </a:solidFill>
              </a:rPr>
              <a:t>“On the day following the fire, February 28, [Hitler] prevailed on President Hindenburg to sign a decree “for the Protection of the People and the State” suspending seven sections of the constitution which guaranteed individual and civil liberties. Described as a “defensive measure against Communist acts of violence endangering the state, the decree laid down that: </a:t>
            </a:r>
            <a:r>
              <a:rPr lang="en-US" sz="2000" dirty="0" smtClean="0">
                <a:solidFill>
                  <a:srgbClr val="0000FF"/>
                </a:solidFill>
              </a:rPr>
              <a:t>Restrictions </a:t>
            </a:r>
            <a:r>
              <a:rPr lang="en-US" sz="2000" dirty="0" smtClean="0">
                <a:solidFill>
                  <a:srgbClr val="0000FF"/>
                </a:solidFill>
              </a:rPr>
              <a:t>on personal liberty, on the right of free expression of opinion, including freedom of the press, on the rights of assembly and association; and violations of the privacy of postal, telegraphic and phone communications; and warrants for house </a:t>
            </a:r>
            <a:r>
              <a:rPr lang="en-US" sz="2000" dirty="0" smtClean="0">
                <a:solidFill>
                  <a:srgbClr val="0000FF"/>
                </a:solidFill>
              </a:rPr>
              <a:t>searches on </a:t>
            </a:r>
            <a:r>
              <a:rPr lang="en-US" sz="2000" dirty="0" smtClean="0">
                <a:solidFill>
                  <a:srgbClr val="0000FF"/>
                </a:solidFill>
              </a:rPr>
              <a:t>property, </a:t>
            </a:r>
            <a:r>
              <a:rPr lang="en-US" sz="2000" dirty="0" smtClean="0">
                <a:solidFill>
                  <a:srgbClr val="0000FF"/>
                </a:solidFill>
              </a:rPr>
              <a:t>…</a:t>
            </a:r>
            <a:endParaRPr lang="en-US" sz="2000" u="sng" dirty="0">
              <a:solidFill>
                <a:srgbClr val="0000FF"/>
              </a:solidFill>
            </a:endParaRPr>
          </a:p>
        </p:txBody>
      </p:sp>
      <p:pic>
        <p:nvPicPr>
          <p:cNvPr id="4098" name="Picture 2"/>
          <p:cNvPicPr>
            <a:picLocks noGrp="1" noChangeAspect="1" noChangeArrowheads="1"/>
          </p:cNvPicPr>
          <p:nvPr>
            <p:ph sz="half" idx="1"/>
          </p:nvPr>
        </p:nvPicPr>
        <p:blipFill>
          <a:blip r:embed="rId2"/>
          <a:srcRect/>
          <a:stretch>
            <a:fillRect/>
          </a:stretch>
        </p:blipFill>
        <p:spPr bwMode="auto">
          <a:xfrm>
            <a:off x="228600" y="1447800"/>
            <a:ext cx="3824287"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Rounded MT Bold" pitchFamily="34" charset="0"/>
              </a:rPr>
              <a:t> </a:t>
            </a:r>
            <a:r>
              <a:rPr lang="en-US" dirty="0" smtClean="0">
                <a:solidFill>
                  <a:srgbClr val="006600"/>
                </a:solidFill>
                <a:latin typeface="Arial Rounded MT Bold" pitchFamily="34" charset="0"/>
              </a:rPr>
              <a:t>Hitler, Clinton, and Bush-Same </a:t>
            </a:r>
            <a:r>
              <a:rPr lang="en-US" sz="3600" dirty="0" smtClean="0">
                <a:solidFill>
                  <a:srgbClr val="006600"/>
                </a:solidFill>
                <a:latin typeface="Arial Rounded MT Bold" pitchFamily="34" charset="0"/>
              </a:rPr>
              <a:t>Technique</a:t>
            </a:r>
            <a:r>
              <a:rPr lang="en-US" dirty="0" smtClean="0">
                <a:solidFill>
                  <a:srgbClr val="006600"/>
                </a:solidFill>
                <a:latin typeface="Arial Rounded MT Bold" pitchFamily="34" charset="0"/>
              </a:rPr>
              <a:t>!?!</a:t>
            </a:r>
            <a:endParaRPr lang="en-US" dirty="0">
              <a:solidFill>
                <a:srgbClr val="006600"/>
              </a:solidFill>
              <a:latin typeface="Arial Rounded MT Bold" pitchFamily="34" charset="0"/>
            </a:endParaRPr>
          </a:p>
        </p:txBody>
      </p:sp>
      <p:sp>
        <p:nvSpPr>
          <p:cNvPr id="3" name="Content Placeholder 2"/>
          <p:cNvSpPr>
            <a:spLocks noGrp="1"/>
          </p:cNvSpPr>
          <p:nvPr>
            <p:ph sz="half" idx="1"/>
          </p:nvPr>
        </p:nvSpPr>
        <p:spPr/>
        <p:txBody>
          <a:bodyPr>
            <a:normAutofit fontScale="25000" lnSpcReduction="20000"/>
          </a:bodyPr>
          <a:lstStyle/>
          <a:p>
            <a:r>
              <a:rPr lang="en-US" sz="7200" dirty="0" smtClean="0">
                <a:latin typeface="Broadway" pitchFamily="82" charset="0"/>
              </a:rPr>
              <a:t>Oh, by the way…………….</a:t>
            </a:r>
          </a:p>
          <a:p>
            <a:r>
              <a:rPr lang="en-US" sz="6400" u="sng" dirty="0" smtClean="0">
                <a:solidFill>
                  <a:srgbClr val="660066"/>
                </a:solidFill>
                <a:latin typeface="Algerian" pitchFamily="82" charset="0"/>
              </a:rPr>
              <a:t>Diem did the same thing in south Vietnam  </a:t>
            </a:r>
            <a:r>
              <a:rPr lang="en-US" sz="6400" dirty="0" smtClean="0">
                <a:solidFill>
                  <a:srgbClr val="660066"/>
                </a:solidFill>
                <a:latin typeface="Algerian" pitchFamily="82" charset="0"/>
              </a:rPr>
              <a:t>‘</a:t>
            </a:r>
            <a:r>
              <a:rPr lang="en-US" sz="6400" dirty="0" smtClean="0"/>
              <a:t>The </a:t>
            </a:r>
            <a:r>
              <a:rPr lang="en-US" sz="7400" dirty="0" smtClean="0"/>
              <a:t>next year, October 26, 1956, he promulgated a new Constitution. Imitating Mussolini, Hitler, and also Ante </a:t>
            </a:r>
            <a:r>
              <a:rPr lang="en-US" sz="7400" dirty="0" err="1" smtClean="0"/>
              <a:t>Pavelich</a:t>
            </a:r>
            <a:r>
              <a:rPr lang="en-US" sz="7400" dirty="0" smtClean="0"/>
              <a:t> of Catholic Croatia, (not to mention Franco of Catholic Spain, and Salazar of Catholic Portugal,) he inserted an article, Article 98, which gave him full dictatorial powers. The article read in part as follows: "During the first legislative term, the president (that is Diem) may decree a temporary suspension of . . . (there followed almost all the civil liberties of the nation) to meet the legitimate demands of public security, etc." The article should have expired in April, 1961, but it was maintained indefinitely.</a:t>
            </a:r>
            <a:r>
              <a:rPr lang="en-US" sz="7400" dirty="0" smtClean="0">
                <a:solidFill>
                  <a:srgbClr val="660066"/>
                </a:solidFill>
                <a:latin typeface="Algerian" pitchFamily="82" charset="0"/>
              </a:rPr>
              <a:t>…’  </a:t>
            </a:r>
            <a:r>
              <a:rPr lang="en-US" sz="7400" dirty="0" err="1" smtClean="0">
                <a:solidFill>
                  <a:srgbClr val="660066"/>
                </a:solidFill>
                <a:latin typeface="Aharoni" pitchFamily="2" charset="-79"/>
                <a:cs typeface="Aharoni" pitchFamily="2" charset="-79"/>
              </a:rPr>
              <a:t>Vietnam:Why</a:t>
            </a:r>
            <a:r>
              <a:rPr lang="en-US" sz="7400" dirty="0" smtClean="0">
                <a:solidFill>
                  <a:srgbClr val="660066"/>
                </a:solidFill>
                <a:latin typeface="Aharoni" pitchFamily="2" charset="-79"/>
                <a:cs typeface="Aharoni" pitchFamily="2" charset="-79"/>
              </a:rPr>
              <a:t> Did We Go? Manhattan, pg. 77</a:t>
            </a:r>
            <a:endParaRPr lang="en-US" sz="7400" dirty="0">
              <a:solidFill>
                <a:srgbClr val="660066"/>
              </a:solidFill>
              <a:latin typeface="Aharoni" pitchFamily="2" charset="-79"/>
              <a:cs typeface="Aharoni" pitchFamily="2" charset="-79"/>
            </a:endParaRPr>
          </a:p>
        </p:txBody>
      </p:sp>
      <p:pic>
        <p:nvPicPr>
          <p:cNvPr id="5122" name="Picture 2"/>
          <p:cNvPicPr>
            <a:picLocks noGrp="1" noChangeAspect="1" noChangeArrowheads="1"/>
          </p:cNvPicPr>
          <p:nvPr>
            <p:ph sz="half" idx="2"/>
          </p:nvPr>
        </p:nvPicPr>
        <p:blipFill>
          <a:blip r:embed="rId2"/>
          <a:srcRect/>
          <a:stretch>
            <a:fillRect/>
          </a:stretch>
        </p:blipFill>
        <p:spPr bwMode="auto">
          <a:xfrm>
            <a:off x="4572000" y="1524000"/>
            <a:ext cx="4419600" cy="4952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7030A0"/>
                </a:solidFill>
                <a:latin typeface="Algerian" pitchFamily="82" charset="0"/>
              </a:rPr>
              <a:t>Smell the Roses-It is Happening Again! How can this be?!</a:t>
            </a:r>
            <a:endParaRPr lang="en-US" u="sng" dirty="0">
              <a:solidFill>
                <a:srgbClr val="7030A0"/>
              </a:solidFill>
              <a:latin typeface="Algerian" pitchFamily="82" charset="0"/>
            </a:endParaRPr>
          </a:p>
        </p:txBody>
      </p:sp>
      <p:sp>
        <p:nvSpPr>
          <p:cNvPr id="3" name="Content Placeholder 2"/>
          <p:cNvSpPr>
            <a:spLocks noGrp="1"/>
          </p:cNvSpPr>
          <p:nvPr>
            <p:ph idx="1"/>
          </p:nvPr>
        </p:nvSpPr>
        <p:spPr/>
        <p:txBody>
          <a:bodyPr/>
          <a:lstStyle/>
          <a:p>
            <a:endParaRPr lang="en-US" dirty="0" smtClean="0"/>
          </a:p>
          <a:p>
            <a:r>
              <a:rPr lang="en-US" dirty="0" smtClean="0">
                <a:solidFill>
                  <a:srgbClr val="FF0000"/>
                </a:solidFill>
              </a:rPr>
              <a:t>Hitler- Reichstag-1933</a:t>
            </a:r>
          </a:p>
          <a:p>
            <a:r>
              <a:rPr lang="en-US" dirty="0" smtClean="0">
                <a:solidFill>
                  <a:srgbClr val="FF0000"/>
                </a:solidFill>
              </a:rPr>
              <a:t>Diem-South Vietnam-1950’s and 1960’s</a:t>
            </a:r>
          </a:p>
          <a:p>
            <a:r>
              <a:rPr lang="en-US" dirty="0" smtClean="0">
                <a:solidFill>
                  <a:srgbClr val="FF0000"/>
                </a:solidFill>
              </a:rPr>
              <a:t>Clinton-Oklahoma City-1995</a:t>
            </a:r>
          </a:p>
          <a:p>
            <a:r>
              <a:rPr lang="en-US" dirty="0" smtClean="0">
                <a:solidFill>
                  <a:srgbClr val="FF0000"/>
                </a:solidFill>
              </a:rPr>
              <a:t>Bush-World Trade Center-2001</a:t>
            </a:r>
          </a:p>
          <a:p>
            <a:r>
              <a:rPr lang="en-US" dirty="0" smtClean="0">
                <a:solidFill>
                  <a:srgbClr val="FF0000"/>
                </a:solidFill>
              </a:rPr>
              <a:t>Nearly 70 years separating these people, on three continents; is there a common denominator?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Common Denominator is……….</a:t>
            </a:r>
            <a:endParaRPr lang="en-US" dirty="0">
              <a:solidFill>
                <a:srgbClr val="FF000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solidFill>
                  <a:srgbClr val="00B050"/>
                </a:solidFill>
              </a:rPr>
              <a:t>Revelation 17:18 “And the woman which thou sawest is that great city, which reigneth over the kings of the earth.”</a:t>
            </a:r>
          </a:p>
          <a:p>
            <a:r>
              <a:rPr lang="en-US" dirty="0" smtClean="0">
                <a:solidFill>
                  <a:srgbClr val="0000FF"/>
                </a:solidFill>
              </a:rPr>
              <a:t>“The pope is the ruler of the world. All the emperors, all the kings, all the princes, all the presidents of the world are as these altar boys of mine.” — Priest D. S. Phelan, Western Watchman, June 27, 1912</a:t>
            </a:r>
            <a:endParaRPr lang="en-US" dirty="0">
              <a:solidFill>
                <a:srgbClr val="0000FF"/>
              </a:solidFill>
            </a:endParaRPr>
          </a:p>
        </p:txBody>
      </p:sp>
      <p:pic>
        <p:nvPicPr>
          <p:cNvPr id="1026" name="Picture 2"/>
          <p:cNvPicPr>
            <a:picLocks noGrp="1" noChangeAspect="1" noChangeArrowheads="1"/>
          </p:cNvPicPr>
          <p:nvPr>
            <p:ph sz="half" idx="2"/>
          </p:nvPr>
        </p:nvPicPr>
        <p:blipFill>
          <a:blip r:embed="rId3"/>
          <a:srcRect/>
          <a:stretch>
            <a:fillRect/>
          </a:stretch>
        </p:blipFill>
        <p:spPr bwMode="auto">
          <a:xfrm>
            <a:off x="4495800" y="1524000"/>
            <a:ext cx="4495800" cy="4648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chemeClr val="accent6">
                    <a:lumMod val="40000"/>
                    <a:lumOff val="60000"/>
                  </a:schemeClr>
                </a:solidFill>
                <a:latin typeface="Algerian" pitchFamily="82" charset="0"/>
              </a:rPr>
              <a:t>Hegel and his ideas</a:t>
            </a:r>
            <a:endParaRPr lang="en-US" b="1" i="1" u="sng" dirty="0">
              <a:solidFill>
                <a:schemeClr val="accent6">
                  <a:lumMod val="40000"/>
                  <a:lumOff val="60000"/>
                </a:schemeClr>
              </a:solidFill>
              <a:latin typeface="Algerian" pitchFamily="82" charset="0"/>
            </a:endParaRPr>
          </a:p>
        </p:txBody>
      </p:sp>
      <p:sp>
        <p:nvSpPr>
          <p:cNvPr id="3" name="Content Placeholder 2"/>
          <p:cNvSpPr>
            <a:spLocks noGrp="1"/>
          </p:cNvSpPr>
          <p:nvPr>
            <p:ph sz="half" idx="1"/>
          </p:nvPr>
        </p:nvSpPr>
        <p:spPr>
          <a:xfrm>
            <a:off x="0" y="685800"/>
            <a:ext cx="4495800" cy="6172200"/>
          </a:xfrm>
        </p:spPr>
        <p:txBody>
          <a:bodyPr>
            <a:normAutofit fontScale="92500"/>
          </a:bodyPr>
          <a:lstStyle/>
          <a:p>
            <a:r>
              <a:rPr lang="en-US" sz="3600" dirty="0" smtClean="0">
                <a:solidFill>
                  <a:srgbClr val="FF0000"/>
                </a:solidFill>
              </a:rPr>
              <a:t>Georg  Wilhelm Friedrich Hegel was born in Germany in 1770 and died in 1831.  He was a German philosopher who has left for us a philosophy of history that is used heavily today.  It is known as the Hegelian dialectic, or as </a:t>
            </a:r>
            <a:r>
              <a:rPr lang="en-US" sz="3600" u="sng" dirty="0" smtClean="0">
                <a:solidFill>
                  <a:srgbClr val="FF0000"/>
                </a:solidFill>
              </a:rPr>
              <a:t>order out of chaos.</a:t>
            </a:r>
            <a:endParaRPr lang="en-US" sz="3600" u="sng" dirty="0">
              <a:solidFill>
                <a:srgbClr val="FF0000"/>
              </a:solidFill>
            </a:endParaRPr>
          </a:p>
        </p:txBody>
      </p:sp>
      <p:sp>
        <p:nvSpPr>
          <p:cNvPr id="4" name="Content Placeholder 3"/>
          <p:cNvSpPr>
            <a:spLocks noGrp="1"/>
          </p:cNvSpPr>
          <p:nvPr>
            <p:ph sz="half" idx="2"/>
          </p:nvPr>
        </p:nvSpPr>
        <p:spPr>
          <a:xfrm>
            <a:off x="4648200" y="609600"/>
            <a:ext cx="4495800" cy="6248400"/>
          </a:xfrm>
        </p:spPr>
        <p:txBody>
          <a:bodyPr>
            <a:noAutofit/>
          </a:bodyPr>
          <a:lstStyle/>
          <a:p>
            <a:pPr>
              <a:buNone/>
            </a:pPr>
            <a:r>
              <a:rPr lang="en-US" sz="3200" dirty="0" smtClean="0"/>
              <a:t>Hegel’s ideas are also known as:</a:t>
            </a:r>
          </a:p>
          <a:p>
            <a:pPr>
              <a:buNone/>
            </a:pPr>
            <a:r>
              <a:rPr lang="en-US" sz="3200" dirty="0"/>
              <a:t> </a:t>
            </a:r>
            <a:r>
              <a:rPr lang="en-US" sz="3200" dirty="0" smtClean="0"/>
              <a:t>              1. thesis</a:t>
            </a:r>
          </a:p>
          <a:p>
            <a:pPr>
              <a:buNone/>
            </a:pPr>
            <a:r>
              <a:rPr lang="en-US" sz="3200" dirty="0" smtClean="0"/>
              <a:t>               2. antithesis</a:t>
            </a:r>
          </a:p>
          <a:p>
            <a:pPr>
              <a:buNone/>
            </a:pPr>
            <a:r>
              <a:rPr lang="en-US" sz="3200" dirty="0"/>
              <a:t> </a:t>
            </a:r>
            <a:r>
              <a:rPr lang="en-US" sz="3200" dirty="0" smtClean="0"/>
              <a:t>              3. </a:t>
            </a:r>
            <a:r>
              <a:rPr lang="en-US" sz="3200" dirty="0" smtClean="0"/>
              <a:t>synthesis</a:t>
            </a:r>
          </a:p>
          <a:p>
            <a:pPr>
              <a:buNone/>
            </a:pPr>
            <a:r>
              <a:rPr lang="en-US" sz="3200" dirty="0" smtClean="0">
                <a:solidFill>
                  <a:srgbClr val="0070C0"/>
                </a:solidFill>
                <a:latin typeface="Algerian" pitchFamily="82" charset="0"/>
              </a:rPr>
              <a:t>How </a:t>
            </a:r>
            <a:r>
              <a:rPr lang="en-US" sz="3200" dirty="0" smtClean="0">
                <a:solidFill>
                  <a:srgbClr val="0070C0"/>
                </a:solidFill>
                <a:latin typeface="Algerian" pitchFamily="82" charset="0"/>
              </a:rPr>
              <a:t>this process has been used is quite apparent in our world and is being used to create a climate for Sunday </a:t>
            </a:r>
            <a:r>
              <a:rPr lang="en-US" sz="3200" dirty="0" smtClean="0">
                <a:solidFill>
                  <a:srgbClr val="0070C0"/>
                </a:solidFill>
                <a:latin typeface="Algerian" pitchFamily="82" charset="0"/>
              </a:rPr>
              <a:t>laws!</a:t>
            </a:r>
            <a:endParaRPr lang="en-US" sz="3200" dirty="0" smtClean="0">
              <a:solidFill>
                <a:srgbClr val="0070C0"/>
              </a:solidFill>
              <a:latin typeface="Algerian" pitchFamily="82" charset="0"/>
            </a:endParaRPr>
          </a:p>
          <a:p>
            <a:pPr>
              <a:buNone/>
            </a:pP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b="1" i="1" u="sng" dirty="0" smtClean="0">
                <a:solidFill>
                  <a:srgbClr val="FF0000"/>
                </a:solidFill>
                <a:latin typeface="Algerian" panose="04020705040A02060702" pitchFamily="82" charset="0"/>
              </a:rPr>
              <a:t>Order From Chaos NOW!</a:t>
            </a:r>
            <a:endParaRPr lang="en-US" sz="4000" b="1" i="1" u="sng" dirty="0">
              <a:solidFill>
                <a:srgbClr val="FF0000"/>
              </a:solidFill>
              <a:latin typeface="Algerian" panose="04020705040A02060702" pitchFamily="82" charset="0"/>
            </a:endParaRPr>
          </a:p>
        </p:txBody>
      </p:sp>
      <p:sp>
        <p:nvSpPr>
          <p:cNvPr id="4" name="Content Placeholder 3"/>
          <p:cNvSpPr>
            <a:spLocks noGrp="1"/>
          </p:cNvSpPr>
          <p:nvPr>
            <p:ph sz="half" idx="2"/>
          </p:nvPr>
        </p:nvSpPr>
        <p:spPr>
          <a:xfrm>
            <a:off x="4648200" y="685800"/>
            <a:ext cx="4495800" cy="6172200"/>
          </a:xfrm>
        </p:spPr>
        <p:txBody>
          <a:bodyPr>
            <a:noAutofit/>
          </a:bodyPr>
          <a:lstStyle/>
          <a:p>
            <a:r>
              <a:rPr lang="en-US" sz="3600" dirty="0" smtClean="0"/>
              <a:t>People gunned down in a Charleston, SC church.  The smoldering flames of race surface again.</a:t>
            </a:r>
          </a:p>
          <a:p>
            <a:r>
              <a:rPr lang="en-US" sz="3600" dirty="0" smtClean="0"/>
              <a:t>The president calls for stricter gun control laws.</a:t>
            </a:r>
          </a:p>
          <a:p>
            <a:r>
              <a:rPr lang="en-US" sz="3600" dirty="0" smtClean="0"/>
              <a:t>In order to be safe, we must give up our guns!</a:t>
            </a:r>
            <a:endParaRPr lang="en-US" sz="36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881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B0F0"/>
                </a:solidFill>
                <a:latin typeface="Algerian" panose="04020705040A02060702" pitchFamily="82" charset="0"/>
              </a:rPr>
              <a:t>Supreme Court Does It!</a:t>
            </a:r>
            <a:endParaRPr lang="en-US" b="1" i="1" u="sng" dirty="0">
              <a:solidFill>
                <a:srgbClr val="00B0F0"/>
              </a:solidFill>
              <a:latin typeface="Algerian" panose="04020705040A02060702" pitchFamily="82" charset="0"/>
            </a:endParaRPr>
          </a:p>
        </p:txBody>
      </p:sp>
      <p:sp>
        <p:nvSpPr>
          <p:cNvPr id="3" name="Content Placeholder 2"/>
          <p:cNvSpPr>
            <a:spLocks noGrp="1"/>
          </p:cNvSpPr>
          <p:nvPr>
            <p:ph sz="half" idx="1"/>
          </p:nvPr>
        </p:nvSpPr>
        <p:spPr>
          <a:xfrm>
            <a:off x="0" y="838200"/>
            <a:ext cx="4495800" cy="6019800"/>
          </a:xfrm>
        </p:spPr>
        <p:txBody>
          <a:bodyPr>
            <a:normAutofit fontScale="85000" lnSpcReduction="20000"/>
          </a:bodyPr>
          <a:lstStyle/>
          <a:p>
            <a:r>
              <a:rPr lang="en-US" dirty="0" smtClean="0"/>
              <a:t>June 26, 2015  “ </a:t>
            </a:r>
            <a:r>
              <a:rPr lang="en-US" dirty="0"/>
              <a:t>The Supreme Court declared Friday that same-sex couples have a right to marry anywhere in the United States, a historic culmination of decades of litigation over gay marriage and gay rights generally.</a:t>
            </a:r>
          </a:p>
          <a:p>
            <a:endParaRPr lang="en-US" dirty="0"/>
          </a:p>
          <a:p>
            <a:r>
              <a:rPr lang="en-US" dirty="0"/>
              <a:t>Gay and lesbian couples already could marry in 36 states and the District of Columbia. The court's 5-4 ruling means the remaining 14 states, in the South and Midwest, will have to stop enforcing their bans on same-sex marriage</a:t>
            </a:r>
            <a:r>
              <a:rPr lang="en-US" dirty="0" smtClean="0"/>
              <a:t>.”  Associated Press</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838200"/>
            <a:ext cx="4495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113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Creating the Chaos</a:t>
            </a:r>
            <a:endParaRPr lang="en-US" b="1" i="1" u="sng" dirty="0">
              <a:solidFill>
                <a:srgbClr val="FF0000"/>
              </a:solidFill>
            </a:endParaRPr>
          </a:p>
        </p:txBody>
      </p:sp>
      <p:sp>
        <p:nvSpPr>
          <p:cNvPr id="4" name="Content Placeholder 3"/>
          <p:cNvSpPr>
            <a:spLocks noGrp="1"/>
          </p:cNvSpPr>
          <p:nvPr>
            <p:ph sz="half" idx="2"/>
          </p:nvPr>
        </p:nvSpPr>
        <p:spPr>
          <a:xfrm>
            <a:off x="4648200" y="762000"/>
            <a:ext cx="4495800" cy="6096000"/>
          </a:xfrm>
        </p:spPr>
        <p:txBody>
          <a:bodyPr>
            <a:noAutofit/>
          </a:bodyPr>
          <a:lstStyle/>
          <a:p>
            <a:r>
              <a:rPr lang="en-US" sz="2900" dirty="0" smtClean="0"/>
              <a:t>Creating chaos!  Encouraging racial violence and then using it to take away people’s rights to have guns!  Creating a filthy climate that will lead to judgments upon this land and then bringing a solution!  We are repeating history.  The world has no solutions.  The Lord Jesus Christ is the solution!!!!!</a:t>
            </a:r>
            <a:endParaRPr lang="en-US" sz="29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572000" cy="595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401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latin typeface="Algerian" pitchFamily="82" charset="0"/>
              </a:rPr>
              <a:t>Hegel and Babylon  missed the Boat</a:t>
            </a:r>
            <a:endParaRPr lang="en-US" dirty="0">
              <a:solidFill>
                <a:schemeClr val="accent2">
                  <a:lumMod val="75000"/>
                </a:schemeClr>
              </a:solidFill>
              <a:latin typeface="Algerian" pitchFamily="82" charset="0"/>
            </a:endParaRPr>
          </a:p>
        </p:txBody>
      </p:sp>
      <p:sp>
        <p:nvSpPr>
          <p:cNvPr id="3" name="Text Placeholder 2"/>
          <p:cNvSpPr>
            <a:spLocks noGrp="1"/>
          </p:cNvSpPr>
          <p:nvPr>
            <p:ph type="body" idx="1"/>
          </p:nvPr>
        </p:nvSpPr>
        <p:spPr/>
        <p:txBody>
          <a:bodyPr>
            <a:normAutofit/>
          </a:bodyPr>
          <a:lstStyle/>
          <a:p>
            <a:r>
              <a:rPr lang="en-US" sz="3200" dirty="0" smtClean="0">
                <a:solidFill>
                  <a:srgbClr val="FF0000"/>
                </a:solidFill>
              </a:rPr>
              <a:t>This isn’t the answer</a:t>
            </a:r>
            <a:endParaRPr lang="en-US" sz="3200" dirty="0">
              <a:solidFill>
                <a:srgbClr val="FF0000"/>
              </a:solidFill>
            </a:endParaRPr>
          </a:p>
        </p:txBody>
      </p:sp>
      <p:sp>
        <p:nvSpPr>
          <p:cNvPr id="4" name="Content Placeholder 3"/>
          <p:cNvSpPr>
            <a:spLocks noGrp="1"/>
          </p:cNvSpPr>
          <p:nvPr>
            <p:ph sz="half" idx="2"/>
          </p:nvPr>
        </p:nvSpPr>
        <p:spPr/>
        <p:txBody>
          <a:bodyPr>
            <a:normAutofit fontScale="92500" lnSpcReduction="20000"/>
          </a:bodyPr>
          <a:lstStyle/>
          <a:p>
            <a:r>
              <a:rPr lang="en-US" dirty="0" smtClean="0"/>
              <a:t>“Yet this very class put forth the claim that the fast-spreading corruption is largely attributable to the desecration of the so-called "Christian sabbath," and that the enforcement of Sunday observance would greatly improve the morals of society. This claim is especially urged in America, where the doctrine of the true Sabbath has been most widely preached.” GC, pg. 587</a:t>
            </a:r>
            <a:endParaRPr lang="en-US" dirty="0"/>
          </a:p>
        </p:txBody>
      </p:sp>
      <p:sp>
        <p:nvSpPr>
          <p:cNvPr id="5" name="Text Placeholder 4"/>
          <p:cNvSpPr>
            <a:spLocks noGrp="1"/>
          </p:cNvSpPr>
          <p:nvPr>
            <p:ph type="body" sz="quarter" idx="3"/>
          </p:nvPr>
        </p:nvSpPr>
        <p:spPr/>
        <p:txBody>
          <a:bodyPr>
            <a:noAutofit/>
          </a:bodyPr>
          <a:lstStyle/>
          <a:p>
            <a:r>
              <a:rPr lang="en-US" sz="4000" dirty="0" smtClean="0">
                <a:solidFill>
                  <a:srgbClr val="FF0000"/>
                </a:solidFill>
              </a:rPr>
              <a:t>This is!!</a:t>
            </a:r>
            <a:endParaRPr lang="en-US" sz="4000" dirty="0">
              <a:solidFill>
                <a:srgbClr val="FF0000"/>
              </a:solidFill>
            </a:endParaRPr>
          </a:p>
        </p:txBody>
      </p:sp>
      <p:pic>
        <p:nvPicPr>
          <p:cNvPr id="6146" name="Picture 2"/>
          <p:cNvPicPr>
            <a:picLocks noGrp="1" noChangeAspect="1" noChangeArrowheads="1"/>
          </p:cNvPicPr>
          <p:nvPr>
            <p:ph sz="quarter" idx="4"/>
          </p:nvPr>
        </p:nvPicPr>
        <p:blipFill>
          <a:blip r:embed="rId2"/>
          <a:srcRect/>
          <a:stretch>
            <a:fillRect/>
          </a:stretch>
        </p:blipFill>
        <p:spPr bwMode="auto">
          <a:xfrm>
            <a:off x="4419600" y="2057400"/>
            <a:ext cx="4495799"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Answers out of Problems?</a:t>
            </a:r>
            <a:endParaRPr lang="en-US" b="1" i="1" u="sng" dirty="0">
              <a:solidFill>
                <a:srgbClr val="FF0000"/>
              </a:solidFill>
            </a:endParaRPr>
          </a:p>
        </p:txBody>
      </p:sp>
      <p:sp>
        <p:nvSpPr>
          <p:cNvPr id="3" name="Content Placeholder 2"/>
          <p:cNvSpPr>
            <a:spLocks noGrp="1"/>
          </p:cNvSpPr>
          <p:nvPr>
            <p:ph idx="1"/>
          </p:nvPr>
        </p:nvSpPr>
        <p:spPr>
          <a:xfrm>
            <a:off x="0" y="685800"/>
            <a:ext cx="9220200" cy="6172200"/>
          </a:xfrm>
        </p:spPr>
        <p:txBody>
          <a:bodyPr>
            <a:normAutofit fontScale="92500"/>
          </a:bodyPr>
          <a:lstStyle/>
          <a:p>
            <a:r>
              <a:rPr lang="en-US" dirty="0" smtClean="0">
                <a:solidFill>
                  <a:srgbClr val="00B050"/>
                </a:solidFill>
                <a:latin typeface="Algerian" pitchFamily="82" charset="0"/>
              </a:rPr>
              <a:t>Hegel’s ideas are very simple.  You have an objective or something you want to accomplish.  The way to achieve it is to create trouble bad enough so that people will start looking for a solution.  When the troubles get bad enough, then you start offering the solution that you had in mind all along.  Thus, you get what you want and the people have no idea that was what you wanted in the first place. The people are the pawns, moving exactly the way planned by the mastermind!  Watch it work……………………..</a:t>
            </a:r>
            <a:endParaRPr lang="en-US" dirty="0">
              <a:solidFill>
                <a:srgbClr val="00B050"/>
              </a:solidFill>
              <a:latin typeface="Algerian"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i="1" u="sng" dirty="0" smtClean="0">
                <a:solidFill>
                  <a:srgbClr val="C00000"/>
                </a:solidFill>
                <a:latin typeface="Algerian" pitchFamily="82" charset="0"/>
              </a:rPr>
              <a:t>The Murrah Building in Oklahoma City</a:t>
            </a:r>
            <a:endParaRPr lang="en-US" b="1" i="1" u="sng" dirty="0">
              <a:solidFill>
                <a:srgbClr val="C00000"/>
              </a:solidFill>
              <a:latin typeface="Algerian" pitchFamily="82"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0" y="1066800"/>
            <a:ext cx="9144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i="1" u="sng" dirty="0" smtClean="0">
                <a:solidFill>
                  <a:schemeClr val="accent6">
                    <a:lumMod val="50000"/>
                  </a:schemeClr>
                </a:solidFill>
                <a:latin typeface="Bauhaus 93" pitchFamily="82" charset="0"/>
              </a:rPr>
              <a:t>Watch Hegel’s Ideas in Action</a:t>
            </a:r>
            <a:endParaRPr lang="en-US" b="1" i="1" u="sng" dirty="0">
              <a:solidFill>
                <a:schemeClr val="accent6">
                  <a:lumMod val="50000"/>
                </a:schemeClr>
              </a:solidFill>
              <a:latin typeface="Bauhaus 93" pitchFamily="82" charset="0"/>
            </a:endParaRPr>
          </a:p>
        </p:txBody>
      </p:sp>
      <p:sp>
        <p:nvSpPr>
          <p:cNvPr id="3" name="Content Placeholder 2"/>
          <p:cNvSpPr>
            <a:spLocks noGrp="1"/>
          </p:cNvSpPr>
          <p:nvPr>
            <p:ph idx="1"/>
          </p:nvPr>
        </p:nvSpPr>
        <p:spPr>
          <a:xfrm>
            <a:off x="0" y="914400"/>
            <a:ext cx="9144000" cy="5867400"/>
          </a:xfrm>
        </p:spPr>
        <p:txBody>
          <a:bodyPr>
            <a:normAutofit/>
          </a:bodyPr>
          <a:lstStyle/>
          <a:p>
            <a:r>
              <a:rPr lang="en-US" u="sng" dirty="0" smtClean="0">
                <a:latin typeface="Aharoni" pitchFamily="2" charset="-79"/>
                <a:cs typeface="Aharoni" pitchFamily="2" charset="-79"/>
              </a:rPr>
              <a:t>WATCH</a:t>
            </a:r>
            <a:r>
              <a:rPr lang="en-US" dirty="0" smtClean="0">
                <a:latin typeface="Aharoni" pitchFamily="2" charset="-79"/>
                <a:cs typeface="Aharoni" pitchFamily="2" charset="-79"/>
              </a:rPr>
              <a:t>- </a:t>
            </a:r>
            <a:r>
              <a:rPr lang="en-US" dirty="0" smtClean="0">
                <a:solidFill>
                  <a:schemeClr val="accent6">
                    <a:lumMod val="50000"/>
                  </a:schemeClr>
                </a:solidFill>
                <a:latin typeface="Andalus" pitchFamily="2" charset="-78"/>
                <a:cs typeface="Andalus" pitchFamily="2" charset="-78"/>
              </a:rPr>
              <a:t>Jesuit trained and educated, Bill Clinton, was told to get some anti-terrorism legislation passed through Congress.  This legislation would seriously gut individual freedom in America. Here comes Hegel!</a:t>
            </a:r>
          </a:p>
          <a:p>
            <a:r>
              <a:rPr lang="en-US" u="sng" dirty="0" smtClean="0">
                <a:solidFill>
                  <a:srgbClr val="0070C0"/>
                </a:solidFill>
                <a:latin typeface="Andalus" pitchFamily="2" charset="-78"/>
                <a:cs typeface="Andalus" pitchFamily="2" charset="-78"/>
              </a:rPr>
              <a:t>Thesis- </a:t>
            </a:r>
            <a:r>
              <a:rPr lang="en-US" dirty="0" smtClean="0">
                <a:solidFill>
                  <a:srgbClr val="0070C0"/>
                </a:solidFill>
                <a:latin typeface="Andalus" pitchFamily="2" charset="-78"/>
                <a:cs typeface="Andalus" pitchFamily="2" charset="-78"/>
              </a:rPr>
              <a:t> </a:t>
            </a:r>
            <a:r>
              <a:rPr lang="en-US" dirty="0" smtClean="0">
                <a:solidFill>
                  <a:srgbClr val="0070C0"/>
                </a:solidFill>
                <a:latin typeface="Algerian" pitchFamily="82" charset="0"/>
                <a:cs typeface="Andalus" pitchFamily="2" charset="-78"/>
              </a:rPr>
              <a:t>Create Terror</a:t>
            </a:r>
          </a:p>
          <a:p>
            <a:r>
              <a:rPr lang="en-US" u="sng" dirty="0" smtClean="0">
                <a:solidFill>
                  <a:srgbClr val="0070C0"/>
                </a:solidFill>
                <a:latin typeface="Andalus" pitchFamily="2" charset="-78"/>
                <a:cs typeface="Andalus" pitchFamily="2" charset="-78"/>
              </a:rPr>
              <a:t>Anti-Thesis= </a:t>
            </a:r>
            <a:r>
              <a:rPr lang="en-US" dirty="0" smtClean="0">
                <a:solidFill>
                  <a:srgbClr val="0070C0"/>
                </a:solidFill>
                <a:latin typeface="Algerian" pitchFamily="82" charset="0"/>
                <a:cs typeface="Andalus" pitchFamily="2" charset="-78"/>
              </a:rPr>
              <a:t>Blame Right wing weirdo’s</a:t>
            </a:r>
          </a:p>
          <a:p>
            <a:r>
              <a:rPr lang="en-US" u="sng" dirty="0" smtClean="0">
                <a:solidFill>
                  <a:srgbClr val="0070C0"/>
                </a:solidFill>
                <a:latin typeface="Andalus" pitchFamily="2" charset="-78"/>
                <a:cs typeface="Andalus" pitchFamily="2" charset="-78"/>
              </a:rPr>
              <a:t>Synthesis=  </a:t>
            </a:r>
            <a:r>
              <a:rPr lang="en-US" dirty="0" smtClean="0">
                <a:solidFill>
                  <a:srgbClr val="0070C0"/>
                </a:solidFill>
                <a:latin typeface="Algerian" pitchFamily="82" charset="0"/>
                <a:cs typeface="Andalus" pitchFamily="2" charset="-78"/>
              </a:rPr>
              <a:t>Legislation passed through</a:t>
            </a:r>
          </a:p>
          <a:p>
            <a:r>
              <a:rPr lang="en-US" dirty="0" smtClean="0">
                <a:solidFill>
                  <a:srgbClr val="0070C0"/>
                </a:solidFill>
                <a:latin typeface="Andalus" pitchFamily="2" charset="-78"/>
                <a:cs typeface="Andalus" pitchFamily="2" charset="-78"/>
              </a:rPr>
              <a:t>                </a:t>
            </a:r>
            <a:r>
              <a:rPr lang="en-US" u="sng" dirty="0" smtClean="0">
                <a:solidFill>
                  <a:srgbClr val="0070C0"/>
                </a:solidFill>
                <a:latin typeface="Andalus" pitchFamily="2" charset="-78"/>
                <a:cs typeface="Andalus" pitchFamily="2" charset="-78"/>
              </a:rPr>
              <a:t>Mission Accomplished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i="1" u="sng" dirty="0" smtClean="0">
                <a:solidFill>
                  <a:srgbClr val="FF0000"/>
                </a:solidFill>
                <a:latin typeface="Algerian" pitchFamily="82" charset="0"/>
              </a:rPr>
              <a:t>Order out of Chaos</a:t>
            </a:r>
            <a:endParaRPr lang="en-US" b="1" i="1"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Autofit/>
          </a:bodyPr>
          <a:lstStyle/>
          <a:p>
            <a:r>
              <a:rPr lang="en-US" sz="2400" dirty="0" smtClean="0">
                <a:solidFill>
                  <a:srgbClr val="002060"/>
                </a:solidFill>
              </a:rPr>
              <a:t>The Omnibus Counter Terrorism Act of 1995 was on a slow track in Congress and the subject of a lively debate as to whether it would </a:t>
            </a:r>
            <a:r>
              <a:rPr lang="en-US" sz="2400" i="1" dirty="0" smtClean="0">
                <a:solidFill>
                  <a:srgbClr val="002060"/>
                </a:solidFill>
              </a:rPr>
              <a:t>violate some fundamental civil liberties</a:t>
            </a:r>
            <a:r>
              <a:rPr lang="en-US" sz="2400" dirty="0" smtClean="0">
                <a:solidFill>
                  <a:srgbClr val="002060"/>
                </a:solidFill>
              </a:rPr>
              <a:t>, including the right to confront one’s </a:t>
            </a:r>
            <a:r>
              <a:rPr lang="en-US" sz="2400" dirty="0" smtClean="0">
                <a:solidFill>
                  <a:srgbClr val="002060"/>
                </a:solidFill>
              </a:rPr>
              <a:t>accuser. Now</a:t>
            </a:r>
            <a:r>
              <a:rPr lang="en-US" sz="2400" dirty="0" smtClean="0">
                <a:solidFill>
                  <a:srgbClr val="002060"/>
                </a:solidFill>
              </a:rPr>
              <a:t>, after the Oklahoma City bombing, there are few surer legislative bets in Washington. Democrats and Republicans issued news releases Thursday calling for the bill’s quick passage. — Terror in the Heartland: Terrorism Bill Moves Very Fast, Orlando Sentinel, April 21st, 1995 (emphasis supplied). </a:t>
            </a:r>
          </a:p>
          <a:p>
            <a:r>
              <a:rPr lang="en-US" sz="2000" dirty="0" smtClean="0">
                <a:solidFill>
                  <a:srgbClr val="002060"/>
                </a:solidFill>
              </a:rPr>
              <a:t>President Clinton prodded Congress on Friday to move swiftly on his anti-terrorism legislation and avoid political ‘endless quibbling’ over details. ‘We must not doddle or delay. Congress must act, and act promptly.’ His 1.25 billion anti-terrorism package would expand law enforcement’s investigative and enforcement powers and toughen penalties for certain crimes. Republicans have reacted favorably to the proposals Clinton put forward on Wednesday, one week after the Oklahoma City bombing. — Clinton Urges Swift Action on Anti-terrorism Legislation, Orlando Sentinel, April 29th, 1995.</a:t>
            </a:r>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i="1" u="sng" dirty="0" smtClean="0">
                <a:solidFill>
                  <a:srgbClr val="C00000"/>
                </a:solidFill>
                <a:latin typeface="Algerian" pitchFamily="82" charset="0"/>
              </a:rPr>
              <a:t>Liberty  Gutted</a:t>
            </a:r>
            <a:endParaRPr lang="en-US" b="1" i="1"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“One of the laws considered for passage after the Oklahoma City bombing was the gross destruction of the First Amendment advocated in Charles Schumer’s bill, HR 2580. In this bill, a five-year prison sentence would be given for publicly engaging in unseemly speculation and publishing or transmitting by wire or electronic means baseless conspiracy theories regarding the federal government of the United States.</a:t>
            </a:r>
          </a:p>
          <a:p>
            <a:r>
              <a:rPr lang="en-US" dirty="0" smtClean="0"/>
              <a:t>We have seen that in the aftermath of the Oklahoma City bombing, several liberty-restricting laws were passed by Congress very quickly. The bombing created a climate of fear in America. In this setting, laws passed with few dissenting voices. In the midst of the hysteria, the unconstitutional laws could be quickly passed. The people want comfort and security, and they did not object to the passing of these laws. These laws seriously eroded the constitutional liberties that have been the cornerstone of American prosperity for over 200 years. It is amazing how quickly a normally slow and cumbersome Congress can act when the agenda is all set.”  Secret Terrorists, chapter 10</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solidFill>
                  <a:srgbClr val="0070C0"/>
                </a:solidFill>
                <a:latin typeface="Algerian" pitchFamily="82" charset="0"/>
              </a:rPr>
              <a:t>The Real Terrorists</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fontScale="62500" lnSpcReduction="20000"/>
          </a:bodyPr>
          <a:lstStyle/>
          <a:p>
            <a:r>
              <a:rPr lang="en-US" sz="3600" dirty="0" smtClean="0">
                <a:solidFill>
                  <a:srgbClr val="FF0000"/>
                </a:solidFill>
              </a:rPr>
              <a:t>Most of us understand "terrorism" to have a particular meaning, generally involving violent attacks on government officials or innocent civilians in order to make a political point and calculated to instill fear and shock in the general population. But when representatives of the power elite use the word "terrorism" nowadays, they often mean something quite different. "Terrorism" has in fact has become a code word used by "</a:t>
            </a:r>
            <a:r>
              <a:rPr lang="en-US" sz="3600" dirty="0" err="1" smtClean="0">
                <a:solidFill>
                  <a:srgbClr val="FF0000"/>
                </a:solidFill>
              </a:rPr>
              <a:t>superterrorists</a:t>
            </a:r>
            <a:r>
              <a:rPr lang="en-US" sz="3600" dirty="0" smtClean="0">
                <a:solidFill>
                  <a:srgbClr val="FF0000"/>
                </a:solidFill>
              </a:rPr>
              <a:t>"[30] to demonize, marginalize, and criminalize domestic opposition.[31]</a:t>
            </a:r>
            <a:r>
              <a:rPr lang="en-US" sz="3600" i="1" dirty="0" smtClean="0">
                <a:solidFill>
                  <a:srgbClr val="FF0000"/>
                </a:solidFill>
              </a:rPr>
              <a:t> </a:t>
            </a:r>
            <a:r>
              <a:rPr lang="en-US" sz="3600" dirty="0" smtClean="0">
                <a:solidFill>
                  <a:srgbClr val="FF0000"/>
                </a:solidFill>
              </a:rPr>
              <a:t>Bush, Ashcroft, and the FBI have all explicitly declared their determination to focus on critics of the status quo as part of the "</a:t>
            </a:r>
            <a:r>
              <a:rPr lang="en-US" sz="3600" dirty="0" err="1" smtClean="0">
                <a:solidFill>
                  <a:srgbClr val="FF0000"/>
                </a:solidFill>
              </a:rPr>
              <a:t>antiterror</a:t>
            </a:r>
            <a:r>
              <a:rPr lang="en-US" sz="3600" dirty="0" smtClean="0">
                <a:solidFill>
                  <a:srgbClr val="FF0000"/>
                </a:solidFill>
              </a:rPr>
              <a:t>" campaign.</a:t>
            </a:r>
          </a:p>
          <a:p>
            <a:r>
              <a:rPr lang="en-US" sz="3600" dirty="0" smtClean="0">
                <a:solidFill>
                  <a:srgbClr val="FF0000"/>
                </a:solidFill>
              </a:rPr>
              <a:t>Ashcroft revealed in early December that the war on terrorism would involve extensive targeting of "domestic religious and political groups." Even though the Afghan war was still raging and Osama bin Laden remained at large, Ashcroft felt so secure of success in the campaign against al-Qaeda that he announced plans for a new national offensive.</a:t>
            </a:r>
          </a:p>
          <a:p>
            <a:r>
              <a:rPr lang="en-US" b="1" i="1" dirty="0" smtClean="0"/>
              <a:t>International Socialist Review</a:t>
            </a:r>
            <a:r>
              <a:rPr lang="en-US" b="1" dirty="0" smtClean="0"/>
              <a:t> Issue 22, March-April 2002</a:t>
            </a:r>
            <a:r>
              <a:rPr lang="en-US" dirty="0" smtClean="0"/>
              <a:t> </a:t>
            </a:r>
            <a:r>
              <a:rPr lang="en-US" b="1" dirty="0" smtClean="0"/>
              <a:t>The assault on civil liberties</a:t>
            </a:r>
            <a:r>
              <a:rPr lang="en-US" dirty="0" smtClean="0"/>
              <a:t/>
            </a:r>
            <a:br>
              <a:rPr lang="en-US" dirty="0" smtClean="0"/>
            </a:br>
            <a:r>
              <a:rPr lang="en-US" b="1" dirty="0" smtClean="0"/>
              <a:t>By Candace Cohn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i="1" u="sng" dirty="0" smtClean="0">
                <a:solidFill>
                  <a:srgbClr val="00B050"/>
                </a:solidFill>
                <a:latin typeface="Aharoni" pitchFamily="2" charset="-79"/>
                <a:cs typeface="Aharoni" pitchFamily="2" charset="-79"/>
              </a:rPr>
              <a:t>Would Hegel be used again</a:t>
            </a:r>
            <a:r>
              <a:rPr lang="en-US" dirty="0" smtClean="0">
                <a:solidFill>
                  <a:srgbClr val="00B050"/>
                </a:solidFill>
                <a:latin typeface="Aharoni" pitchFamily="2" charset="-79"/>
                <a:cs typeface="Aharoni" pitchFamily="2" charset="-79"/>
              </a:rPr>
              <a:t>?</a:t>
            </a:r>
            <a:endParaRPr lang="en-US" dirty="0">
              <a:solidFill>
                <a:srgbClr val="00B050"/>
              </a:solidFill>
              <a:latin typeface="Aharoni" pitchFamily="2" charset="-79"/>
              <a:cs typeface="Aharoni" pitchFamily="2" charset="-79"/>
            </a:endParaRPr>
          </a:p>
        </p:txBody>
      </p:sp>
      <p:pic>
        <p:nvPicPr>
          <p:cNvPr id="1026" name="Picture 2"/>
          <p:cNvPicPr>
            <a:picLocks noGrp="1" noChangeAspect="1" noChangeArrowheads="1"/>
          </p:cNvPicPr>
          <p:nvPr>
            <p:ph idx="1"/>
          </p:nvPr>
        </p:nvPicPr>
        <p:blipFill>
          <a:blip r:embed="rId2"/>
          <a:srcRect/>
          <a:stretch>
            <a:fillRect/>
          </a:stretch>
        </p:blipFill>
        <p:spPr bwMode="auto">
          <a:xfrm>
            <a:off x="0" y="838200"/>
            <a:ext cx="91440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2174</Words>
  <Application>Microsoft Office PowerPoint</Application>
  <PresentationFormat>On-screen Show (4:3)</PresentationFormat>
  <Paragraphs>88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Order out of Chaos</vt:lpstr>
      <vt:lpstr>Hegel and his ideas</vt:lpstr>
      <vt:lpstr>Answers out of Problems?</vt:lpstr>
      <vt:lpstr>The Murrah Building in Oklahoma City</vt:lpstr>
      <vt:lpstr>Watch Hegel’s Ideas in Action</vt:lpstr>
      <vt:lpstr>Order out of Chaos</vt:lpstr>
      <vt:lpstr>Liberty  Gutted</vt:lpstr>
      <vt:lpstr>The Real Terrorists</vt:lpstr>
      <vt:lpstr>Would Hegel be used again?</vt:lpstr>
      <vt:lpstr> Rome’s Mortal Enemies</vt:lpstr>
      <vt:lpstr>FOUR Birds with one stone</vt:lpstr>
      <vt:lpstr>Bingo!!</vt:lpstr>
      <vt:lpstr>Time Magazine’s Man of Peace</vt:lpstr>
      <vt:lpstr>Protestant Liberty Assaulted</vt:lpstr>
      <vt:lpstr>New Patriot Act</vt:lpstr>
      <vt:lpstr>It Happened Before</vt:lpstr>
      <vt:lpstr> Hitler, Clinton, and Bush-Same Technique!?!</vt:lpstr>
      <vt:lpstr>Smell the Roses-It is Happening Again! How can this be?!</vt:lpstr>
      <vt:lpstr>The Common Denominator is……….</vt:lpstr>
      <vt:lpstr>Order From Chaos NOW!</vt:lpstr>
      <vt:lpstr>Supreme Court Does It!</vt:lpstr>
      <vt:lpstr>Creating the Chaos</vt:lpstr>
      <vt:lpstr>Hegel and Babylon  missed the Boat</vt:lpstr>
    </vt:vector>
  </TitlesOfParts>
  <Company>Southern Adventist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out of Chaos</dc:title>
  <dc:creator>Dad</dc:creator>
  <cp:lastModifiedBy>.</cp:lastModifiedBy>
  <cp:revision>40</cp:revision>
  <dcterms:created xsi:type="dcterms:W3CDTF">2008-07-22T10:20:25Z</dcterms:created>
  <dcterms:modified xsi:type="dcterms:W3CDTF">2015-06-26T16:21:45Z</dcterms:modified>
</cp:coreProperties>
</file>