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5" r:id="rId10"/>
    <p:sldId id="264" r:id="rId11"/>
    <p:sldId id="265" r:id="rId12"/>
    <p:sldId id="266" r:id="rId13"/>
    <p:sldId id="276" r:id="rId14"/>
    <p:sldId id="277" r:id="rId15"/>
    <p:sldId id="278" r:id="rId16"/>
    <p:sldId id="279" r:id="rId17"/>
    <p:sldId id="267" r:id="rId18"/>
    <p:sldId id="268" r:id="rId19"/>
    <p:sldId id="280" r:id="rId20"/>
    <p:sldId id="269" r:id="rId21"/>
    <p:sldId id="270" r:id="rId22"/>
    <p:sldId id="271" r:id="rId23"/>
    <p:sldId id="272" r:id="rId24"/>
    <p:sldId id="273" r:id="rId25"/>
    <p:sldId id="27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2" d="100"/>
          <a:sy n="62" d="100"/>
        </p:scale>
        <p:origin x="-6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6B8E50-547E-4554-8613-0CC18E940190}" type="datetimeFigureOut">
              <a:rPr lang="en-US" smtClean="0"/>
              <a:pPr/>
              <a:t>6/26/2013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04D33F-6D27-4872-B108-529CC32E124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6B8E50-547E-4554-8613-0CC18E940190}" type="datetimeFigureOut">
              <a:rPr lang="en-US" smtClean="0"/>
              <a:pPr/>
              <a:t>6/26/2013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04D33F-6D27-4872-B108-529CC32E12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6B8E50-547E-4554-8613-0CC18E940190}" type="datetimeFigureOut">
              <a:rPr lang="en-US" smtClean="0"/>
              <a:pPr/>
              <a:t>6/26/2013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04D33F-6D27-4872-B108-529CC32E12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6B8E50-547E-4554-8613-0CC18E940190}" type="datetimeFigureOut">
              <a:rPr lang="en-US" smtClean="0"/>
              <a:pPr/>
              <a:t>6/26/2013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04D33F-6D27-4872-B108-529CC32E12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6B8E50-547E-4554-8613-0CC18E940190}" type="datetimeFigureOut">
              <a:rPr lang="en-US" smtClean="0"/>
              <a:pPr/>
              <a:t>6/26/2013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04D33F-6D27-4872-B108-529CC32E12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6B8E50-547E-4554-8613-0CC18E940190}" type="datetimeFigureOut">
              <a:rPr lang="en-US" smtClean="0"/>
              <a:pPr/>
              <a:t>6/26/2013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04D33F-6D27-4872-B108-529CC32E12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6B8E50-547E-4554-8613-0CC18E940190}" type="datetimeFigureOut">
              <a:rPr lang="en-US" smtClean="0"/>
              <a:pPr/>
              <a:t>6/26/2013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04D33F-6D27-4872-B108-529CC32E12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6B8E50-547E-4554-8613-0CC18E940190}" type="datetimeFigureOut">
              <a:rPr lang="en-US" smtClean="0"/>
              <a:pPr/>
              <a:t>6/26/2013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04D33F-6D27-4872-B108-529CC32E12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6B8E50-547E-4554-8613-0CC18E940190}" type="datetimeFigureOut">
              <a:rPr lang="en-US" smtClean="0"/>
              <a:pPr/>
              <a:t>6/26/2013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04D33F-6D27-4872-B108-529CC32E12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6B8E50-547E-4554-8613-0CC18E940190}" type="datetimeFigureOut">
              <a:rPr lang="en-US" smtClean="0"/>
              <a:pPr/>
              <a:t>6/26/2013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04D33F-6D27-4872-B108-529CC32E12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6B8E50-547E-4554-8613-0CC18E940190}" type="datetimeFigureOut">
              <a:rPr lang="en-US" smtClean="0"/>
              <a:pPr/>
              <a:t>6/26/2013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04D33F-6D27-4872-B108-529CC32E124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6B8E50-547E-4554-8613-0CC18E940190}" type="datetimeFigureOut">
              <a:rPr lang="en-US" smtClean="0"/>
              <a:pPr/>
              <a:t>6/26/2013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04D33F-6D27-4872-B108-529CC32E124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hyperlink" Target="http://net.bible.org/verse.php?book=eze&amp;chapter=13&amp;verse=10"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u="sng" dirty="0" smtClean="0">
                <a:solidFill>
                  <a:srgbClr val="FF0000"/>
                </a:solidFill>
              </a:rPr>
              <a:t>Ezekiel, pt. 7/ chapters 12 and 13</a:t>
            </a:r>
            <a:endParaRPr lang="en-US" u="sng" dirty="0">
              <a:solidFill>
                <a:srgbClr val="FF0000"/>
              </a:solidFill>
            </a:endParaRPr>
          </a:p>
        </p:txBody>
      </p:sp>
      <p:sp>
        <p:nvSpPr>
          <p:cNvPr id="3" name="Subtitle 2"/>
          <p:cNvSpPr>
            <a:spLocks noGrp="1"/>
          </p:cNvSpPr>
          <p:nvPr>
            <p:ph type="subTitle" idx="1"/>
          </p:nvPr>
        </p:nvSpPr>
        <p:spPr/>
        <p:txBody>
          <a:bodyPr>
            <a:normAutofit/>
          </a:bodyPr>
          <a:lstStyle/>
          <a:p>
            <a:r>
              <a:rPr lang="en-US" sz="5400" u="sng" dirty="0" smtClean="0">
                <a:solidFill>
                  <a:schemeClr val="accent6">
                    <a:lumMod val="75000"/>
                  </a:schemeClr>
                </a:solidFill>
              </a:rPr>
              <a:t>‘The Leaky Fence’</a:t>
            </a:r>
            <a:endParaRPr lang="en-US" sz="5400" u="sng" dirty="0">
              <a:solidFill>
                <a:schemeClr val="accent6">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The Hedge is Broken Down</a:t>
            </a:r>
            <a:endParaRPr lang="en-US" u="sng" dirty="0">
              <a:solidFill>
                <a:srgbClr val="002060"/>
              </a:solidFill>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sz="3200" dirty="0" smtClean="0"/>
              <a:t>“</a:t>
            </a:r>
            <a:r>
              <a:rPr lang="en-US" sz="3200" dirty="0"/>
              <a:t>Hear another parable: There was a certain householder, which planted a vineyard, </a:t>
            </a:r>
            <a:r>
              <a:rPr lang="en-US" sz="3200" b="1" i="1" u="sng" dirty="0"/>
              <a:t>and hedged it round about</a:t>
            </a:r>
            <a:r>
              <a:rPr lang="en-US" sz="3200" dirty="0"/>
              <a:t>, and digged a winepress in it, and built a tower, and let it out to husbandmen, and went into a far </a:t>
            </a:r>
            <a:r>
              <a:rPr lang="en-US" sz="3200" dirty="0" smtClean="0"/>
              <a:t>country.”  Matthew 21:33</a:t>
            </a:r>
            <a:endParaRPr lang="en-US" sz="3200" dirty="0"/>
          </a:p>
          <a:p>
            <a:endParaRPr lang="en-US" sz="3200" dirty="0"/>
          </a:p>
        </p:txBody>
      </p:sp>
      <p:pic>
        <p:nvPicPr>
          <p:cNvPr id="3074" name="Picture 2" descr="C:\Users\Dad\Contacts\Downloads\Broken_Fence_Inside_View.207170653_large.jpg"/>
          <p:cNvPicPr>
            <a:picLocks noGrp="1" noChangeAspect="1" noChangeArrowheads="1"/>
          </p:cNvPicPr>
          <p:nvPr>
            <p:ph sz="half" idx="1"/>
          </p:nvPr>
        </p:nvPicPr>
        <p:blipFill>
          <a:blip r:embed="rId2" cstate="print"/>
          <a:srcRect/>
          <a:stretch>
            <a:fillRect/>
          </a:stretch>
        </p:blipFill>
        <p:spPr bwMode="auto">
          <a:xfrm>
            <a:off x="0" y="838200"/>
            <a:ext cx="4572000" cy="60198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838200"/>
          </a:xfrm>
        </p:spPr>
        <p:txBody>
          <a:bodyPr/>
          <a:lstStyle/>
          <a:p>
            <a:r>
              <a:rPr lang="en-US" u="sng" dirty="0" smtClean="0">
                <a:solidFill>
                  <a:srgbClr val="002060"/>
                </a:solidFill>
              </a:rPr>
              <a:t>Protection</a:t>
            </a:r>
            <a:endParaRPr lang="en-US" u="sng" dirty="0">
              <a:solidFill>
                <a:srgbClr val="002060"/>
              </a:solidFill>
            </a:endParaRPr>
          </a:p>
        </p:txBody>
      </p:sp>
      <p:sp>
        <p:nvSpPr>
          <p:cNvPr id="3" name="Content Placeholder 2"/>
          <p:cNvSpPr>
            <a:spLocks noGrp="1"/>
          </p:cNvSpPr>
          <p:nvPr>
            <p:ph sz="half" idx="1"/>
          </p:nvPr>
        </p:nvSpPr>
        <p:spPr>
          <a:xfrm>
            <a:off x="0" y="0"/>
            <a:ext cx="4572000" cy="6858000"/>
          </a:xfrm>
        </p:spPr>
        <p:txBody>
          <a:bodyPr>
            <a:normAutofit fontScale="92500" lnSpcReduction="20000"/>
          </a:bodyPr>
          <a:lstStyle/>
          <a:p>
            <a:r>
              <a:rPr lang="en-US" dirty="0" smtClean="0"/>
              <a:t>““The speakers had not at first perceived the application of the parable, but they now saw that they had pronounced their own condemnation. </a:t>
            </a:r>
            <a:r>
              <a:rPr lang="en-US" u="sng" dirty="0" smtClean="0"/>
              <a:t>In the parable the householder represented God, the vineyard the Jewish nation, and </a:t>
            </a:r>
            <a:r>
              <a:rPr lang="en-US" u="sng" dirty="0" smtClean="0">
                <a:solidFill>
                  <a:srgbClr val="0070C0"/>
                </a:solidFill>
              </a:rPr>
              <a:t>the hedge the divine law which was their protection.</a:t>
            </a:r>
            <a:r>
              <a:rPr lang="en-US" u="sng" dirty="0" smtClean="0"/>
              <a:t> The tower was a symbol of the temple. The lord of the vineyard had done everything needful for its prosperity.</a:t>
            </a:r>
            <a:r>
              <a:rPr lang="en-US" dirty="0" smtClean="0"/>
              <a:t> "What could have been done more to my vineyard," he says, "that I have not done in it." Isa. 5:4. Thus was represented God's unwearied care for Israel.”  DA, pgs. 596</a:t>
            </a:r>
            <a:endParaRPr lang="en-US" dirty="0"/>
          </a:p>
        </p:txBody>
      </p:sp>
      <p:pic>
        <p:nvPicPr>
          <p:cNvPr id="4098" name="Picture 2" descr="C:\Users\Dad\Contacts\Downloads\download (29).jpg"/>
          <p:cNvPicPr>
            <a:picLocks noGrp="1" noChangeAspect="1" noChangeArrowheads="1"/>
          </p:cNvPicPr>
          <p:nvPr>
            <p:ph sz="half" idx="2"/>
          </p:nvPr>
        </p:nvPicPr>
        <p:blipFill>
          <a:blip r:embed="rId2" cstate="print"/>
          <a:srcRect/>
          <a:stretch>
            <a:fillRect/>
          </a:stretch>
        </p:blipFill>
        <p:spPr bwMode="auto">
          <a:xfrm>
            <a:off x="4572000" y="762000"/>
            <a:ext cx="4572000" cy="6095999"/>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002060"/>
                </a:solidFill>
              </a:rPr>
              <a:t>Divine Protector</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sz="3600" dirty="0" smtClean="0"/>
              <a:t> “  </a:t>
            </a:r>
            <a:r>
              <a:rPr lang="en-US" sz="3600" u="sng" dirty="0" smtClean="0">
                <a:solidFill>
                  <a:srgbClr val="0070C0"/>
                </a:solidFill>
              </a:rPr>
              <a:t>There is not a commandment of the law that is not for the good and happiness of man, both in this life and in the life to come.  In obedience to God's law, man is surrounded as with a </a:t>
            </a:r>
            <a:r>
              <a:rPr lang="en-US" sz="3600" u="sng" dirty="0" smtClean="0">
                <a:solidFill>
                  <a:srgbClr val="FF0000"/>
                </a:solidFill>
              </a:rPr>
              <a:t>hedge and kept from the evil.</a:t>
            </a:r>
            <a:r>
              <a:rPr lang="en-US" sz="3600" u="sng" dirty="0" smtClean="0">
                <a:solidFill>
                  <a:srgbClr val="0070C0"/>
                </a:solidFill>
              </a:rPr>
              <a:t> He who breaks down this divinely erected barrier at one point has destroyed its power to protect him; for he has opened a way by which the enemy can enter to waste and ruin.</a:t>
            </a:r>
            <a:r>
              <a:rPr lang="en-US" sz="3600" dirty="0" smtClean="0"/>
              <a:t>”  Reflecting Christ, pg. 69</a:t>
            </a:r>
          </a:p>
          <a:p>
            <a:endParaRPr lang="en-US"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latin typeface="Algerian" pitchFamily="82" charset="0"/>
              </a:rPr>
              <a:t>Only way to Obedience</a:t>
            </a:r>
            <a:endParaRPr lang="en-US" b="1" i="1" u="sng" dirty="0">
              <a:solidFill>
                <a:srgbClr val="FF0000"/>
              </a:solidFill>
              <a:latin typeface="Algerian" pitchFamily="82" charset="0"/>
            </a:endParaRPr>
          </a:p>
        </p:txBody>
      </p:sp>
      <p:sp>
        <p:nvSpPr>
          <p:cNvPr id="4" name="Content Placeholder 3"/>
          <p:cNvSpPr>
            <a:spLocks noGrp="1"/>
          </p:cNvSpPr>
          <p:nvPr>
            <p:ph sz="half" idx="2"/>
          </p:nvPr>
        </p:nvSpPr>
        <p:spPr>
          <a:xfrm>
            <a:off x="4572000" y="685800"/>
            <a:ext cx="4572000" cy="6172200"/>
          </a:xfrm>
        </p:spPr>
        <p:txBody>
          <a:bodyPr>
            <a:normAutofit fontScale="77500" lnSpcReduction="20000"/>
          </a:bodyPr>
          <a:lstStyle/>
          <a:p>
            <a:r>
              <a:rPr lang="en-US" dirty="0" smtClean="0"/>
              <a:t>“We </a:t>
            </a:r>
            <a:r>
              <a:rPr lang="en-US" dirty="0" smtClean="0"/>
              <a:t>must inevitably be under the control of the one or the other of the two great powers that are contending for the supremacy of the world. It is not necessary for us deliberately to choose the service of the kingdom of darkness in order to come under its dominion. We have only to neglect to ally ourselves with the kingdom of light. If we do not co-operate with the heavenly agencies, Satan will take possession of the heart, and will make it his abiding place. </a:t>
            </a:r>
            <a:r>
              <a:rPr lang="en-US" b="1" i="1" u="sng" dirty="0" smtClean="0">
                <a:solidFill>
                  <a:srgbClr val="0070C0"/>
                </a:solidFill>
              </a:rPr>
              <a:t>The only defense against evil is the indwelling of Christ in the heart through faith in His righteousness. </a:t>
            </a:r>
            <a:r>
              <a:rPr lang="en-US" dirty="0" smtClean="0"/>
              <a:t>Unless we become vitally connected with God, we can never resist the unhallowed effects of self-love, self-indulgence, and temptation to sin</a:t>
            </a:r>
            <a:r>
              <a:rPr lang="en-US" dirty="0" smtClean="0"/>
              <a:t>.”  DA, pg. 324</a:t>
            </a:r>
            <a:endParaRPr lang="en-US" dirty="0"/>
          </a:p>
        </p:txBody>
      </p:sp>
      <p:pic>
        <p:nvPicPr>
          <p:cNvPr id="205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685800"/>
            <a:ext cx="4876799" cy="6172199"/>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latin typeface="Algerian" pitchFamily="82" charset="0"/>
              </a:rPr>
              <a:t>Only to Outward Acts</a:t>
            </a:r>
            <a:endParaRPr lang="en-US" b="1" i="1" u="sng" dirty="0">
              <a:solidFill>
                <a:srgbClr val="0070C0"/>
              </a:solidFill>
              <a:latin typeface="Algerian" pitchFamily="82" charset="0"/>
            </a:endParaRPr>
          </a:p>
        </p:txBody>
      </p:sp>
      <p:sp>
        <p:nvSpPr>
          <p:cNvPr id="3" name="Content Placeholder 2"/>
          <p:cNvSpPr>
            <a:spLocks noGrp="1"/>
          </p:cNvSpPr>
          <p:nvPr>
            <p:ph sz="half" idx="1"/>
          </p:nvPr>
        </p:nvSpPr>
        <p:spPr>
          <a:xfrm>
            <a:off x="0" y="685800"/>
            <a:ext cx="4495800" cy="6172200"/>
          </a:xfrm>
        </p:spPr>
        <p:txBody>
          <a:bodyPr/>
          <a:lstStyle/>
          <a:p>
            <a:r>
              <a:rPr lang="en-US" sz="3600" dirty="0" smtClean="0"/>
              <a:t>“For </a:t>
            </a:r>
            <a:r>
              <a:rPr lang="en-US" sz="3600" dirty="0" smtClean="0"/>
              <a:t>I say unto you, That except your righteousness shall exceed </a:t>
            </a:r>
            <a:r>
              <a:rPr lang="en-US" sz="3600" i="1" dirty="0" smtClean="0"/>
              <a:t>the righteousness</a:t>
            </a:r>
            <a:r>
              <a:rPr lang="en-US" sz="3600" dirty="0" smtClean="0"/>
              <a:t> of the scribes and Pharisees, ye shall in no case enter into the kingdom of heaven</a:t>
            </a:r>
            <a:r>
              <a:rPr lang="en-US" sz="3600" dirty="0" smtClean="0"/>
              <a:t>.”  Matthew 5:20</a:t>
            </a:r>
            <a:endParaRPr lang="en-US" sz="3600" dirty="0" smtClean="0"/>
          </a:p>
          <a:p>
            <a:endParaRPr lang="en-US" dirty="0"/>
          </a:p>
        </p:txBody>
      </p:sp>
      <p:pic>
        <p:nvPicPr>
          <p:cNvPr id="3074"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343400" y="762000"/>
            <a:ext cx="4800600" cy="6096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latin typeface="Algerian" pitchFamily="82" charset="0"/>
              </a:rPr>
              <a:t>Righteousness All the Way</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“The </a:t>
            </a:r>
            <a:r>
              <a:rPr lang="en-US" dirty="0" smtClean="0"/>
              <a:t>greatest deception of the human mind in Christ's day was that a mere assent to the truth constitutes righteousness. In all human experience a theoretical knowledge of the truth has been proved to be insufficient for the saving of the soul. It does not bring forth the fruits of righteousness. A jealous regard for what is termed theological truth often accompanies a hatred of genuine truth as made manifest in life. The darkest chapters of history are burdened with the record of crimes committed by bigoted religionists. The Pharisees claimed to be children of Abraham, and boasted of their possession of the oracles of God; yet these advantages did not preserve them from selfishness, malignity, greed for gain, and the basest hypocrisy. </a:t>
            </a:r>
            <a:r>
              <a:rPr lang="en-US" dirty="0" smtClean="0"/>
              <a: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0070C0"/>
                </a:solidFill>
              </a:rPr>
              <a:t>Truth Inside!</a:t>
            </a:r>
            <a:endParaRPr lang="en-US" b="1" i="1" u="sng" dirty="0">
              <a:solidFill>
                <a:srgbClr val="0070C0"/>
              </a:solidFill>
            </a:endParaRPr>
          </a:p>
        </p:txBody>
      </p:sp>
      <p:sp>
        <p:nvSpPr>
          <p:cNvPr id="3" name="Content Placeholder 2"/>
          <p:cNvSpPr>
            <a:spLocks noGrp="1"/>
          </p:cNvSpPr>
          <p:nvPr>
            <p:ph idx="1"/>
          </p:nvPr>
        </p:nvSpPr>
        <p:spPr>
          <a:xfrm>
            <a:off x="0" y="609600"/>
            <a:ext cx="9144000" cy="6248400"/>
          </a:xfrm>
        </p:spPr>
        <p:txBody>
          <a:bodyPr>
            <a:normAutofit lnSpcReduction="10000"/>
          </a:bodyPr>
          <a:lstStyle/>
          <a:p>
            <a:r>
              <a:rPr lang="en-US" dirty="0" smtClean="0"/>
              <a:t>“They </a:t>
            </a:r>
            <a:r>
              <a:rPr lang="en-US" dirty="0" smtClean="0"/>
              <a:t>thought themselves the greatest religionists of the world, but their so-called orthodoxy led them to crucify the Lord of </a:t>
            </a:r>
            <a:r>
              <a:rPr lang="en-US" dirty="0" smtClean="0"/>
              <a:t>glory. The </a:t>
            </a:r>
            <a:r>
              <a:rPr lang="en-US" dirty="0" smtClean="0"/>
              <a:t>same danger still exists. Many take it for granted that they are Christians, simply because they subscribe to certain theological tenets. But they have not brought the truth into practical life. They have not believed and loved it, therefore they have not received the power and grace that come through sanctification of the truth. Men may profess faith in the truth; but if it does not make them sincere, kind, patient, forbearing, heavenly-minded, it is a curse to its possessors, and through their influence it is a curse to the world.”  DA, pgs. 309,310</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914400"/>
          </a:xfrm>
        </p:spPr>
        <p:txBody>
          <a:bodyPr>
            <a:normAutofit fontScale="90000"/>
          </a:bodyPr>
          <a:lstStyle/>
          <a:p>
            <a:r>
              <a:rPr lang="en-US" u="sng" dirty="0" smtClean="0">
                <a:solidFill>
                  <a:srgbClr val="002060"/>
                </a:solidFill>
              </a:rPr>
              <a:t>Untempered Morter</a:t>
            </a:r>
            <a:endParaRPr lang="en-US" u="sng" dirty="0">
              <a:solidFill>
                <a:srgbClr val="002060"/>
              </a:solidFill>
            </a:endParaRPr>
          </a:p>
        </p:txBody>
      </p:sp>
      <p:sp>
        <p:nvSpPr>
          <p:cNvPr id="4" name="Content Placeholder 3"/>
          <p:cNvSpPr>
            <a:spLocks noGrp="1"/>
          </p:cNvSpPr>
          <p:nvPr>
            <p:ph sz="half" idx="2"/>
          </p:nvPr>
        </p:nvSpPr>
        <p:spPr>
          <a:xfrm>
            <a:off x="4648200" y="0"/>
            <a:ext cx="4495800" cy="6858000"/>
          </a:xfrm>
        </p:spPr>
        <p:txBody>
          <a:bodyPr>
            <a:normAutofit fontScale="92500" lnSpcReduction="10000"/>
          </a:bodyPr>
          <a:lstStyle/>
          <a:p>
            <a:r>
              <a:rPr lang="en-US" dirty="0"/>
              <a:t> </a:t>
            </a:r>
            <a:r>
              <a:rPr lang="en-US" dirty="0" smtClean="0"/>
              <a:t>” </a:t>
            </a:r>
            <a:r>
              <a:rPr lang="en-US" dirty="0" smtClean="0"/>
              <a:t>And </a:t>
            </a:r>
            <a:r>
              <a:rPr lang="en-US" dirty="0"/>
              <a:t>mine hand shall be upon the prophets that see vanity, and that divine lies: they shall not be in the assembly of my people, neither shall they be written in the writing of the house of Israel, neither shall they enter into the land of Israel; and ye shall know that I </a:t>
            </a:r>
            <a:r>
              <a:rPr lang="en-US" i="1" dirty="0"/>
              <a:t>am</a:t>
            </a:r>
            <a:r>
              <a:rPr lang="en-US" dirty="0"/>
              <a:t> the Lord </a:t>
            </a:r>
            <a:r>
              <a:rPr lang="en-US" dirty="0" smtClean="0"/>
              <a:t>GOD.  Because</a:t>
            </a:r>
            <a:r>
              <a:rPr lang="en-US" dirty="0"/>
              <a:t>, even because they have seduced my people, saying, Peace; and </a:t>
            </a:r>
            <a:r>
              <a:rPr lang="en-US" i="1" dirty="0"/>
              <a:t>there was</a:t>
            </a:r>
            <a:r>
              <a:rPr lang="en-US" dirty="0"/>
              <a:t> no peace; and one built up a wall, and, lo, others daubed it with untempered </a:t>
            </a:r>
            <a:r>
              <a:rPr lang="en-US" i="1" dirty="0"/>
              <a:t>morter</a:t>
            </a:r>
            <a:r>
              <a:rPr lang="en-US" dirty="0" smtClean="0"/>
              <a:t>:”  Ezek. </a:t>
            </a:r>
            <a:r>
              <a:rPr lang="en-US" dirty="0" smtClean="0"/>
              <a:t>13:9,10</a:t>
            </a:r>
            <a:endParaRPr lang="en-US" dirty="0"/>
          </a:p>
          <a:p>
            <a:endParaRPr lang="en-US" dirty="0"/>
          </a:p>
        </p:txBody>
      </p:sp>
      <p:pic>
        <p:nvPicPr>
          <p:cNvPr id="5122"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838200"/>
            <a:ext cx="4876800" cy="60198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rPr>
              <a:t>Untempered Mortar</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The wall "daubed with untempered mortar" of (</a:t>
            </a:r>
            <a:r>
              <a:rPr lang="en-US" dirty="0" smtClean="0">
                <a:hlinkClick r:id="rId2"/>
              </a:rPr>
              <a:t>Ezekiel 13:10</a:t>
            </a:r>
            <a:r>
              <a:rPr lang="en-US" dirty="0" smtClean="0"/>
              <a:t>) was perhaps a sort of cob-wall of mud or clay without lime, which would give way under heavy rain. Untempered mortar was the Hebrew equivalent for empty foolishness. It was a picture of someone who built a stone wall with water and sand as mortar and then covered it over with white wash. To them, there was nothing more foolish than a wall which couldn’t stand up against the elements or hold back the enemy armies that often laid siege against their cities. </a:t>
            </a:r>
          </a:p>
          <a:p>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itchFamily="82" charset="0"/>
              </a:rPr>
              <a:t>Changed God’s Law</a:t>
            </a:r>
            <a:endParaRPr lang="en-US" b="1" i="1" u="sng" dirty="0">
              <a:solidFill>
                <a:srgbClr val="0070C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lstStyle/>
          <a:p>
            <a:r>
              <a:rPr lang="en-US" sz="3600" b="1" i="1" u="sng" dirty="0" smtClean="0">
                <a:solidFill>
                  <a:srgbClr val="FF0000"/>
                </a:solidFill>
              </a:rPr>
              <a:t>Done So Many Ways</a:t>
            </a:r>
          </a:p>
          <a:p>
            <a:r>
              <a:rPr lang="en-US" sz="3600" dirty="0" smtClean="0">
                <a:solidFill>
                  <a:srgbClr val="FF0000"/>
                </a:solidFill>
              </a:rPr>
              <a:t>1.  just smashing it.</a:t>
            </a:r>
          </a:p>
          <a:p>
            <a:r>
              <a:rPr lang="en-US" sz="3600" dirty="0" smtClean="0">
                <a:solidFill>
                  <a:srgbClr val="FF0000"/>
                </a:solidFill>
              </a:rPr>
              <a:t>2. only applying it to our outward lives.</a:t>
            </a:r>
          </a:p>
          <a:p>
            <a:r>
              <a:rPr lang="en-US" sz="3600" dirty="0" smtClean="0">
                <a:solidFill>
                  <a:srgbClr val="FF0000"/>
                </a:solidFill>
              </a:rPr>
              <a:t>3. believing I can be saved in disobedience to that law.  Believing I can be saved in my sins.</a:t>
            </a:r>
          </a:p>
          <a:p>
            <a:endParaRPr lang="en-US" dirty="0">
              <a:solidFill>
                <a:srgbClr val="FF0000"/>
              </a:solidFill>
            </a:endParaRPr>
          </a:p>
        </p:txBody>
      </p:sp>
      <p:pic>
        <p:nvPicPr>
          <p:cNvPr id="4098" name="Picture 2" descr="C:\Users\Dad\Contacts\Downloads\download (80).jpg"/>
          <p:cNvPicPr>
            <a:picLocks noGrp="1" noChangeAspect="1" noChangeArrowheads="1"/>
          </p:cNvPicPr>
          <p:nvPr>
            <p:ph sz="half" idx="2"/>
          </p:nvPr>
        </p:nvPicPr>
        <p:blipFill>
          <a:blip r:embed="rId2" cstate="print"/>
          <a:srcRect/>
          <a:stretch>
            <a:fillRect/>
          </a:stretch>
        </p:blipFill>
        <p:spPr bwMode="auto">
          <a:xfrm>
            <a:off x="4572000" y="762000"/>
            <a:ext cx="4571999" cy="6096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chemeClr val="accent6">
                    <a:lumMod val="75000"/>
                  </a:schemeClr>
                </a:solidFill>
                <a:latin typeface="Algerian" pitchFamily="82" charset="0"/>
              </a:rPr>
              <a:t>Summary so Far</a:t>
            </a:r>
            <a:endParaRPr lang="en-US" u="sng" dirty="0">
              <a:solidFill>
                <a:schemeClr val="accent6">
                  <a:lumMod val="75000"/>
                </a:schemeClr>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sz="3600" dirty="0" smtClean="0"/>
              <a:t>1.  The Glory of God.  Ezekiel. Ch. 1</a:t>
            </a:r>
          </a:p>
          <a:p>
            <a:r>
              <a:rPr lang="en-US" sz="3600" dirty="0" smtClean="0"/>
              <a:t>2.  The Call.  Ezekiel. Ch. 2,3</a:t>
            </a:r>
          </a:p>
          <a:p>
            <a:r>
              <a:rPr lang="en-US" sz="3600" dirty="0" smtClean="0"/>
              <a:t>3.  The Warning  Ezekiel. Ch. 4,5</a:t>
            </a:r>
          </a:p>
          <a:p>
            <a:r>
              <a:rPr lang="en-US" sz="3600" dirty="0" smtClean="0"/>
              <a:t>4.  The Remnant  Ezekiel. Ch. 6,7</a:t>
            </a:r>
          </a:p>
          <a:p>
            <a:r>
              <a:rPr lang="en-US" sz="3600" dirty="0" smtClean="0"/>
              <a:t>5.  The Mark  Ezekiel. Ch. 8,9</a:t>
            </a:r>
          </a:p>
          <a:p>
            <a:r>
              <a:rPr lang="en-US" sz="3600" dirty="0" smtClean="0"/>
              <a:t>6.  The Departing  Ezekiel Ch.  10, 11</a:t>
            </a:r>
          </a:p>
          <a:p>
            <a:r>
              <a:rPr lang="en-US" sz="3600" dirty="0" smtClean="0"/>
              <a:t>7.  Today   Ezekiel  Ch. 12  repetition </a:t>
            </a:r>
          </a:p>
          <a:p>
            <a:r>
              <a:rPr lang="en-US" sz="3600" dirty="0"/>
              <a:t> </a:t>
            </a:r>
            <a:r>
              <a:rPr lang="en-US" sz="3600" dirty="0" smtClean="0"/>
              <a:t>                 Ch. 13  ‘The Leaky Fence’</a:t>
            </a:r>
            <a:endParaRPr lang="en-US"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914400"/>
          </a:xfrm>
        </p:spPr>
        <p:txBody>
          <a:bodyPr/>
          <a:lstStyle/>
          <a:p>
            <a:r>
              <a:rPr lang="en-US" dirty="0" smtClean="0"/>
              <a:t>Collapsing Wall!!</a:t>
            </a:r>
            <a:endParaRPr lang="en-US" dirty="0"/>
          </a:p>
        </p:txBody>
      </p:sp>
      <p:sp>
        <p:nvSpPr>
          <p:cNvPr id="4" name="Content Placeholder 3"/>
          <p:cNvSpPr>
            <a:spLocks noGrp="1"/>
          </p:cNvSpPr>
          <p:nvPr>
            <p:ph sz="half" idx="2"/>
          </p:nvPr>
        </p:nvSpPr>
        <p:spPr>
          <a:xfrm>
            <a:off x="4648200" y="0"/>
            <a:ext cx="4495800" cy="6858000"/>
          </a:xfrm>
        </p:spPr>
        <p:txBody>
          <a:bodyPr>
            <a:normAutofit/>
          </a:bodyPr>
          <a:lstStyle/>
          <a:p>
            <a:r>
              <a:rPr lang="en-US" sz="3200" dirty="0" smtClean="0"/>
              <a:t>A wall built with untempered mortar will not survive.  It will collapse under any kind of pressure.  The leaders in Israel were building by substituting their words for God’s Word.  They were replacing God’s law with man made laws!  This is happening today!</a:t>
            </a:r>
            <a:endParaRPr lang="en-US" sz="3200" dirty="0"/>
          </a:p>
        </p:txBody>
      </p:sp>
      <p:pic>
        <p:nvPicPr>
          <p:cNvPr id="1026"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838200"/>
            <a:ext cx="4952999" cy="6019799"/>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rPr>
              <a:t>Hailstones!!</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“Say unto them which daub </a:t>
            </a:r>
            <a:r>
              <a:rPr lang="en-US" i="1" dirty="0" smtClean="0"/>
              <a:t>it</a:t>
            </a:r>
            <a:r>
              <a:rPr lang="en-US" dirty="0" smtClean="0"/>
              <a:t> with untempered </a:t>
            </a:r>
            <a:r>
              <a:rPr lang="en-US" i="1" dirty="0" smtClean="0"/>
              <a:t>mortar</a:t>
            </a:r>
            <a:r>
              <a:rPr lang="en-US" dirty="0" smtClean="0"/>
              <a:t>, that it shall fall: there shall be an overflowing shower; and ye, </a:t>
            </a:r>
            <a:r>
              <a:rPr lang="en-US" u="sng" dirty="0" smtClean="0">
                <a:solidFill>
                  <a:srgbClr val="FF0000"/>
                </a:solidFill>
              </a:rPr>
              <a:t>O great hailstones</a:t>
            </a:r>
            <a:r>
              <a:rPr lang="en-US" dirty="0" smtClean="0"/>
              <a:t>, shall fall; and a stormy wind shall rend </a:t>
            </a:r>
            <a:r>
              <a:rPr lang="en-US" i="1" dirty="0" smtClean="0"/>
              <a:t>it</a:t>
            </a:r>
            <a:r>
              <a:rPr lang="en-US" dirty="0" smtClean="0"/>
              <a:t>. Lo, when the wall is fallen, shall it not be said unto you, Where </a:t>
            </a:r>
            <a:r>
              <a:rPr lang="en-US" i="1" dirty="0" smtClean="0"/>
              <a:t>is</a:t>
            </a:r>
            <a:r>
              <a:rPr lang="en-US" dirty="0" smtClean="0"/>
              <a:t> the daubing wherewith ye have daubed </a:t>
            </a:r>
            <a:r>
              <a:rPr lang="en-US" i="1" dirty="0" smtClean="0"/>
              <a:t>it</a:t>
            </a:r>
            <a:r>
              <a:rPr lang="en-US" dirty="0" smtClean="0"/>
              <a:t>? Therefore thus saith the Lord GOD; I will even rend </a:t>
            </a:r>
            <a:r>
              <a:rPr lang="en-US" i="1" dirty="0" smtClean="0"/>
              <a:t>it</a:t>
            </a:r>
            <a:r>
              <a:rPr lang="en-US" dirty="0" smtClean="0"/>
              <a:t> with a stormy wind in my fury; and there shall be an overflowing shower in mine anger, and </a:t>
            </a:r>
            <a:r>
              <a:rPr lang="en-US" u="sng" dirty="0" smtClean="0">
                <a:solidFill>
                  <a:srgbClr val="FF0000"/>
                </a:solidFill>
              </a:rPr>
              <a:t>great hailstones in </a:t>
            </a:r>
            <a:r>
              <a:rPr lang="en-US" i="1" u="sng" dirty="0" smtClean="0">
                <a:solidFill>
                  <a:srgbClr val="FF0000"/>
                </a:solidFill>
              </a:rPr>
              <a:t>my</a:t>
            </a:r>
            <a:r>
              <a:rPr lang="en-US" u="sng" dirty="0" smtClean="0">
                <a:solidFill>
                  <a:srgbClr val="FF0000"/>
                </a:solidFill>
              </a:rPr>
              <a:t> fury to consume </a:t>
            </a:r>
            <a:r>
              <a:rPr lang="en-US" i="1" u="sng" dirty="0" smtClean="0">
                <a:solidFill>
                  <a:srgbClr val="FF0000"/>
                </a:solidFill>
              </a:rPr>
              <a:t>it</a:t>
            </a:r>
            <a:r>
              <a:rPr lang="en-US" dirty="0" smtClean="0"/>
              <a:t>.  So will I break down the wall that ye have daubed with untempered </a:t>
            </a:r>
            <a:r>
              <a:rPr lang="en-US" i="1" dirty="0" smtClean="0"/>
              <a:t>mortar</a:t>
            </a:r>
            <a:r>
              <a:rPr lang="en-US" dirty="0" smtClean="0"/>
              <a:t>, and bring it down to the ground, so that the foundation thereof shall be discovered, and it shall fall, and ye shall be consumed in the midst thereof: and ye shall know that I </a:t>
            </a:r>
            <a:r>
              <a:rPr lang="en-US" i="1" dirty="0" smtClean="0"/>
              <a:t>am</a:t>
            </a:r>
            <a:r>
              <a:rPr lang="en-US" dirty="0" smtClean="0"/>
              <a:t> the LORD.”  Ezekiel 13:11-14</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274638"/>
            <a:ext cx="4572000" cy="1143000"/>
          </a:xfrm>
        </p:spPr>
        <p:txBody>
          <a:bodyPr>
            <a:normAutofit/>
          </a:bodyPr>
          <a:lstStyle/>
          <a:p>
            <a:r>
              <a:rPr lang="en-US" u="sng" dirty="0" smtClean="0">
                <a:solidFill>
                  <a:srgbClr val="FF0000"/>
                </a:solidFill>
              </a:rPr>
              <a:t>A Talent in Weight</a:t>
            </a:r>
            <a:endParaRPr lang="en-US" u="sng" dirty="0">
              <a:solidFill>
                <a:srgbClr val="FF0000"/>
              </a:solidFill>
            </a:endParaRPr>
          </a:p>
        </p:txBody>
      </p:sp>
      <p:sp>
        <p:nvSpPr>
          <p:cNvPr id="3" name="Content Placeholder 2"/>
          <p:cNvSpPr>
            <a:spLocks noGrp="1"/>
          </p:cNvSpPr>
          <p:nvPr>
            <p:ph sz="half" idx="1"/>
          </p:nvPr>
        </p:nvSpPr>
        <p:spPr>
          <a:xfrm>
            <a:off x="0" y="0"/>
            <a:ext cx="4572000" cy="6858000"/>
          </a:xfrm>
        </p:spPr>
        <p:txBody>
          <a:bodyPr>
            <a:normAutofit/>
          </a:bodyPr>
          <a:lstStyle/>
          <a:p>
            <a:r>
              <a:rPr lang="en-US" sz="3600" dirty="0" smtClean="0"/>
              <a:t>“And there fell upon men a great hail out of heaven, </a:t>
            </a:r>
            <a:r>
              <a:rPr lang="en-US" sz="3600" i="1" dirty="0" smtClean="0"/>
              <a:t>every stone</a:t>
            </a:r>
            <a:r>
              <a:rPr lang="en-US" sz="3600" dirty="0" smtClean="0"/>
              <a:t> about the weight of a talent: and men blasphemed God because of the plague of the hail; for the plague thereof was exceeding great.”  Rev. 16:21</a:t>
            </a:r>
          </a:p>
          <a:p>
            <a:endParaRPr lang="en-US" sz="3600" dirty="0"/>
          </a:p>
        </p:txBody>
      </p:sp>
      <p:pic>
        <p:nvPicPr>
          <p:cNvPr id="2050"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1447800"/>
            <a:ext cx="4572000" cy="54102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838200"/>
          </a:xfrm>
        </p:spPr>
        <p:txBody>
          <a:bodyPr/>
          <a:lstStyle/>
          <a:p>
            <a:r>
              <a:rPr lang="en-US" u="sng" dirty="0" smtClean="0">
                <a:solidFill>
                  <a:srgbClr val="FF0000"/>
                </a:solidFill>
              </a:rPr>
              <a:t>75 Pounds!</a:t>
            </a:r>
            <a:endParaRPr lang="en-US" u="sng" dirty="0">
              <a:solidFill>
                <a:srgbClr val="FF0000"/>
              </a:solidFill>
            </a:endParaRPr>
          </a:p>
        </p:txBody>
      </p:sp>
      <p:sp>
        <p:nvSpPr>
          <p:cNvPr id="3" name="Content Placeholder 2"/>
          <p:cNvSpPr>
            <a:spLocks noGrp="1"/>
          </p:cNvSpPr>
          <p:nvPr>
            <p:ph sz="half" idx="1"/>
          </p:nvPr>
        </p:nvSpPr>
        <p:spPr>
          <a:xfrm>
            <a:off x="0" y="762000"/>
            <a:ext cx="4495800" cy="6096000"/>
          </a:xfrm>
        </p:spPr>
        <p:txBody>
          <a:bodyPr>
            <a:normAutofit/>
          </a:bodyPr>
          <a:lstStyle/>
          <a:p>
            <a:r>
              <a:rPr lang="en-US" sz="3200" dirty="0" smtClean="0"/>
              <a:t>The hailstones will weigh 75 lbs!  God will show His ultimate displeasure toward those who have substituted man made law for His law;  for   changing the Sabbath to Sunday; for teaching/preaching that disobedience to God’s law is OK!!</a:t>
            </a:r>
            <a:endParaRPr lang="en-US" sz="3200" dirty="0"/>
          </a:p>
        </p:txBody>
      </p:sp>
      <p:pic>
        <p:nvPicPr>
          <p:cNvPr id="3074" name="Picture 2" descr="C:\Users\Dad\Contacts\Downloads\hole in the wall.jpg"/>
          <p:cNvPicPr>
            <a:picLocks noGrp="1" noChangeAspect="1" noChangeArrowheads="1"/>
          </p:cNvPicPr>
          <p:nvPr>
            <p:ph sz="half" idx="2"/>
          </p:nvPr>
        </p:nvPicPr>
        <p:blipFill>
          <a:blip r:embed="rId2" cstate="print"/>
          <a:srcRect/>
          <a:stretch>
            <a:fillRect/>
          </a:stretch>
        </p:blipFill>
        <p:spPr bwMode="auto">
          <a:xfrm>
            <a:off x="4572000" y="0"/>
            <a:ext cx="4572000" cy="68580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rPr>
              <a:t>Satan’s Great Goal</a:t>
            </a:r>
            <a:endParaRPr lang="en-US" u="sng" dirty="0">
              <a:solidFill>
                <a:srgbClr val="FF0000"/>
              </a:solidFill>
            </a:endParaRPr>
          </a:p>
        </p:txBody>
      </p:sp>
      <p:sp>
        <p:nvSpPr>
          <p:cNvPr id="3" name="Content Placeholder 2"/>
          <p:cNvSpPr>
            <a:spLocks noGrp="1"/>
          </p:cNvSpPr>
          <p:nvPr>
            <p:ph idx="1"/>
          </p:nvPr>
        </p:nvSpPr>
        <p:spPr>
          <a:xfrm>
            <a:off x="0" y="838200"/>
            <a:ext cx="9144000" cy="6019800"/>
          </a:xfrm>
        </p:spPr>
        <p:txBody>
          <a:bodyPr>
            <a:normAutofit fontScale="92500" lnSpcReduction="20000"/>
          </a:bodyPr>
          <a:lstStyle/>
          <a:p>
            <a:r>
              <a:rPr lang="en-US" dirty="0" smtClean="0"/>
              <a:t/>
            </a:r>
            <a:br>
              <a:rPr lang="en-US" dirty="0" smtClean="0"/>
            </a:br>
            <a:r>
              <a:rPr lang="en-US" dirty="0" smtClean="0"/>
              <a:t>“From the very beginning of the great controversy in heaven it has been Satan's purpose to overthrow the law of God. It was to accomplish this that he entered upon his rebellion against the Creator, and though he was cast out of heaven he has continued the same warfare upon the earth. To deceive men, and thus lead them to transgress God's law, is the object which he has steadfastly pursued. Whether this be accomplished by casting aside the law altogether, or by rejecting one of its precepts, the result will be ultimately the same. He that offends "in one point," manifests contempt for the whole law; his influence and example are on the side of transgression; he becomes "guilty of all." James 2:10.”  GC, pg. 582</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FF0000"/>
                </a:solidFill>
              </a:rPr>
              <a:t>Repairer’s of the Breach!</a:t>
            </a:r>
            <a:endParaRPr lang="en-US" u="sng" dirty="0">
              <a:solidFill>
                <a:srgbClr val="FF0000"/>
              </a:solidFill>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sz="3200" dirty="0" smtClean="0"/>
              <a:t> ”</a:t>
            </a:r>
            <a:r>
              <a:rPr lang="en-US" sz="3200" u="sng" dirty="0" smtClean="0"/>
              <a:t>And </a:t>
            </a:r>
            <a:r>
              <a:rPr lang="en-US" sz="3200" i="1" u="sng" dirty="0" smtClean="0"/>
              <a:t>they that shall be</a:t>
            </a:r>
            <a:r>
              <a:rPr lang="en-US" sz="3200" u="sng" dirty="0" smtClean="0"/>
              <a:t> of thee shall build the old waste places: thou </a:t>
            </a:r>
            <a:r>
              <a:rPr lang="en-US" sz="3200" u="sng" dirty="0" err="1" smtClean="0"/>
              <a:t>shalt</a:t>
            </a:r>
            <a:r>
              <a:rPr lang="en-US" sz="3200" u="sng" dirty="0" smtClean="0"/>
              <a:t> raise up the foundations of many generations; and thou </a:t>
            </a:r>
            <a:r>
              <a:rPr lang="en-US" sz="3200" u="sng" dirty="0" err="1" smtClean="0"/>
              <a:t>shalt</a:t>
            </a:r>
            <a:r>
              <a:rPr lang="en-US" sz="3200" u="sng" dirty="0" smtClean="0"/>
              <a:t> be called, The repairer of the breach, The restorer of paths to dwell in.”  Isaiah 58:12</a:t>
            </a:r>
            <a:endParaRPr lang="en-US" sz="3200" dirty="0"/>
          </a:p>
        </p:txBody>
      </p:sp>
      <p:pic>
        <p:nvPicPr>
          <p:cNvPr id="4098"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838200"/>
            <a:ext cx="4572000" cy="60198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chemeClr val="accent6">
                    <a:lumMod val="75000"/>
                  </a:schemeClr>
                </a:solidFill>
              </a:rPr>
              <a:t>Ch. 12 Highlights</a:t>
            </a:r>
            <a:endParaRPr lang="en-US" u="sng" dirty="0">
              <a:solidFill>
                <a:schemeClr val="accent6">
                  <a:lumMod val="75000"/>
                </a:schemeClr>
              </a:solidFill>
            </a:endParaRPr>
          </a:p>
        </p:txBody>
      </p:sp>
      <p:sp>
        <p:nvSpPr>
          <p:cNvPr id="3" name="Content Placeholder 2"/>
          <p:cNvSpPr>
            <a:spLocks noGrp="1"/>
          </p:cNvSpPr>
          <p:nvPr>
            <p:ph idx="1"/>
          </p:nvPr>
        </p:nvSpPr>
        <p:spPr>
          <a:xfrm>
            <a:off x="0" y="762000"/>
            <a:ext cx="9144000" cy="6096000"/>
          </a:xfrm>
        </p:spPr>
        <p:txBody>
          <a:bodyPr>
            <a:normAutofit fontScale="77500" lnSpcReduction="20000"/>
          </a:bodyPr>
          <a:lstStyle/>
          <a:p>
            <a:r>
              <a:rPr lang="en-US" baseline="30000" dirty="0"/>
              <a:t/>
            </a:r>
            <a:br>
              <a:rPr lang="en-US" baseline="30000" dirty="0"/>
            </a:br>
            <a:r>
              <a:rPr lang="en-US" baseline="30000" dirty="0" smtClean="0"/>
              <a:t>“</a:t>
            </a:r>
            <a:r>
              <a:rPr lang="en-US" dirty="0" smtClean="0"/>
              <a:t>The </a:t>
            </a:r>
            <a:r>
              <a:rPr lang="en-US" dirty="0"/>
              <a:t>word of the LORD also came unto me, </a:t>
            </a:r>
            <a:r>
              <a:rPr lang="en-US" dirty="0" smtClean="0"/>
              <a:t>saying,  Son </a:t>
            </a:r>
            <a:r>
              <a:rPr lang="en-US" dirty="0"/>
              <a:t>of man, thou dwellest in the midst of a rebellious house, which have eyes to see, and see not; they have ears to hear, and hear not: for they </a:t>
            </a:r>
            <a:r>
              <a:rPr lang="en-US" i="1" dirty="0"/>
              <a:t>are</a:t>
            </a:r>
            <a:r>
              <a:rPr lang="en-US" dirty="0"/>
              <a:t> a rebellious </a:t>
            </a:r>
            <a:r>
              <a:rPr lang="en-US" dirty="0" smtClean="0"/>
              <a:t>house.  Therefore</a:t>
            </a:r>
            <a:r>
              <a:rPr lang="en-US" dirty="0"/>
              <a:t>, thou son of man, prepare thee stuff for removing, and remove by day in their sight; and thou shalt remove from thy place to another place in their sight: it may be they will consider, though they </a:t>
            </a:r>
            <a:r>
              <a:rPr lang="en-US" i="1" dirty="0"/>
              <a:t>be</a:t>
            </a:r>
            <a:r>
              <a:rPr lang="en-US" dirty="0"/>
              <a:t> a rebellious house</a:t>
            </a:r>
            <a:r>
              <a:rPr lang="en-US" dirty="0" smtClean="0"/>
              <a:t>.  </a:t>
            </a:r>
            <a:r>
              <a:rPr lang="en-US" dirty="0"/>
              <a:t> Then shalt thou bring forth thy stuff by day in their sight, as stuff for removing: and thou shalt go forth at even in their sight, as they that go forth into </a:t>
            </a:r>
            <a:r>
              <a:rPr lang="en-US" dirty="0" smtClean="0"/>
              <a:t>captivity.  Dig </a:t>
            </a:r>
            <a:r>
              <a:rPr lang="en-US" dirty="0"/>
              <a:t>thou through the wall in their sight, and carry out thereby</a:t>
            </a:r>
            <a:r>
              <a:rPr lang="en-US" dirty="0" smtClean="0"/>
              <a:t>.  </a:t>
            </a:r>
            <a:r>
              <a:rPr lang="en-US" dirty="0"/>
              <a:t> In their sight shalt thou bear </a:t>
            </a:r>
            <a:r>
              <a:rPr lang="en-US" i="1" dirty="0"/>
              <a:t>it</a:t>
            </a:r>
            <a:r>
              <a:rPr lang="en-US" dirty="0"/>
              <a:t> upon </a:t>
            </a:r>
            <a:r>
              <a:rPr lang="en-US" i="1" dirty="0"/>
              <a:t>thy</a:t>
            </a:r>
            <a:r>
              <a:rPr lang="en-US" dirty="0"/>
              <a:t> shoulders, </a:t>
            </a:r>
            <a:r>
              <a:rPr lang="en-US" i="1" dirty="0"/>
              <a:t>and</a:t>
            </a:r>
            <a:r>
              <a:rPr lang="en-US" dirty="0"/>
              <a:t> carry </a:t>
            </a:r>
            <a:r>
              <a:rPr lang="en-US" i="1" dirty="0"/>
              <a:t>it</a:t>
            </a:r>
            <a:r>
              <a:rPr lang="en-US" dirty="0"/>
              <a:t> forth in the twilight: thou shalt cover thy face, that thou see not the ground: for I have set thee </a:t>
            </a:r>
            <a:r>
              <a:rPr lang="en-US" i="1" dirty="0"/>
              <a:t>for</a:t>
            </a:r>
            <a:r>
              <a:rPr lang="en-US" dirty="0"/>
              <a:t> a sign unto the house of </a:t>
            </a:r>
            <a:r>
              <a:rPr lang="en-US" dirty="0" smtClean="0"/>
              <a:t>Israel.  And </a:t>
            </a:r>
            <a:r>
              <a:rPr lang="en-US" dirty="0"/>
              <a:t>I did so as I was commanded: I brought forth my stuff by day, as stuff for captivity, and in the even I digged through the wall with mine hand; I brought </a:t>
            </a:r>
            <a:r>
              <a:rPr lang="en-US" i="1" dirty="0"/>
              <a:t>it</a:t>
            </a:r>
            <a:r>
              <a:rPr lang="en-US" dirty="0"/>
              <a:t> forth in the twilight, </a:t>
            </a:r>
            <a:r>
              <a:rPr lang="en-US" i="1" dirty="0"/>
              <a:t>and</a:t>
            </a:r>
            <a:r>
              <a:rPr lang="en-US" dirty="0"/>
              <a:t> I bare </a:t>
            </a:r>
            <a:r>
              <a:rPr lang="en-US" i="1" dirty="0"/>
              <a:t>it</a:t>
            </a:r>
            <a:r>
              <a:rPr lang="en-US" dirty="0"/>
              <a:t> upon </a:t>
            </a:r>
            <a:r>
              <a:rPr lang="en-US" i="1" dirty="0"/>
              <a:t>my</a:t>
            </a:r>
            <a:r>
              <a:rPr lang="en-US" dirty="0"/>
              <a:t> shoulder in their </a:t>
            </a:r>
            <a:r>
              <a:rPr lang="en-US" dirty="0" smtClean="0"/>
              <a:t>sight….  </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chemeClr val="accent6">
                    <a:lumMod val="75000"/>
                  </a:schemeClr>
                </a:solidFill>
              </a:rPr>
              <a:t>Zedekiah Goes Down</a:t>
            </a:r>
            <a:endParaRPr lang="en-US" u="sng" dirty="0">
              <a:solidFill>
                <a:schemeClr val="accent6">
                  <a:lumMod val="75000"/>
                </a:schemeClr>
              </a:solidFill>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“…And in the morning came the word of the LORD unto me, saying,  Son of man, hath not the house of Israel, the rebellious house, said unto thee, What doest thou?  Say thou unto them, Thus saith the Lord GOD; This burden </a:t>
            </a:r>
            <a:r>
              <a:rPr lang="en-US" i="1" dirty="0" smtClean="0"/>
              <a:t>concerneth</a:t>
            </a:r>
            <a:r>
              <a:rPr lang="en-US" dirty="0" smtClean="0"/>
              <a:t> the prince in Jerusalem, and all the house of Israel that </a:t>
            </a:r>
            <a:r>
              <a:rPr lang="en-US" i="1" dirty="0" smtClean="0"/>
              <a:t>are </a:t>
            </a:r>
            <a:r>
              <a:rPr lang="en-US" dirty="0" smtClean="0"/>
              <a:t>among them.   Say, I </a:t>
            </a:r>
            <a:r>
              <a:rPr lang="en-US" i="1" dirty="0" smtClean="0"/>
              <a:t>am</a:t>
            </a:r>
            <a:r>
              <a:rPr lang="en-US" dirty="0" smtClean="0"/>
              <a:t> your sign: like as I have done, so shall it be done unto them: they shall remove </a:t>
            </a:r>
            <a:r>
              <a:rPr lang="en-US" i="1" dirty="0" smtClean="0"/>
              <a:t>and</a:t>
            </a:r>
            <a:r>
              <a:rPr lang="en-US" dirty="0" smtClean="0"/>
              <a:t> go into captivity. And the prince that </a:t>
            </a:r>
            <a:r>
              <a:rPr lang="en-US" i="1" dirty="0" smtClean="0"/>
              <a:t>is</a:t>
            </a:r>
            <a:r>
              <a:rPr lang="en-US" dirty="0" smtClean="0"/>
              <a:t> among them shall bear upon </a:t>
            </a:r>
            <a:r>
              <a:rPr lang="en-US" i="1" dirty="0" smtClean="0"/>
              <a:t>his</a:t>
            </a:r>
            <a:r>
              <a:rPr lang="en-US" dirty="0" smtClean="0"/>
              <a:t> shoulder in the twilight, and shall go forth: they shall dig through the wall to carry out thereby: he shall cover his face, that he see not the ground with </a:t>
            </a:r>
            <a:r>
              <a:rPr lang="en-US" i="1" dirty="0" smtClean="0"/>
              <a:t>his</a:t>
            </a:r>
            <a:r>
              <a:rPr lang="en-US" dirty="0" smtClean="0"/>
              <a:t> eyes.  My net also will I spread upon him, and he shall be taken in my snare: and I will bring him to Babylon </a:t>
            </a:r>
            <a:r>
              <a:rPr lang="en-US" i="1" dirty="0" smtClean="0"/>
              <a:t>to</a:t>
            </a:r>
            <a:r>
              <a:rPr lang="en-US" dirty="0" smtClean="0"/>
              <a:t> the land of the Chaldeans; yet shall he not see it, though he shall die there.”  Ezekiel 12:1-13</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762000"/>
          </a:xfrm>
        </p:spPr>
        <p:txBody>
          <a:bodyPr/>
          <a:lstStyle/>
          <a:p>
            <a:r>
              <a:rPr lang="en-US" u="sng" dirty="0" smtClean="0">
                <a:solidFill>
                  <a:srgbClr val="002060"/>
                </a:solidFill>
              </a:rPr>
              <a:t>De-Eyed</a:t>
            </a:r>
            <a:endParaRPr lang="en-US" u="sng" dirty="0">
              <a:solidFill>
                <a:srgbClr val="002060"/>
              </a:solidFill>
            </a:endParaRPr>
          </a:p>
        </p:txBody>
      </p:sp>
      <p:sp>
        <p:nvSpPr>
          <p:cNvPr id="3" name="Content Placeholder 2"/>
          <p:cNvSpPr>
            <a:spLocks noGrp="1"/>
          </p:cNvSpPr>
          <p:nvPr>
            <p:ph sz="half" idx="1"/>
          </p:nvPr>
        </p:nvSpPr>
        <p:spPr>
          <a:xfrm>
            <a:off x="0" y="0"/>
            <a:ext cx="4800600" cy="6858000"/>
          </a:xfrm>
        </p:spPr>
        <p:txBody>
          <a:bodyPr>
            <a:normAutofit fontScale="77500" lnSpcReduction="20000"/>
          </a:bodyPr>
          <a:lstStyle/>
          <a:p>
            <a:r>
              <a:rPr lang="en-US" dirty="0" smtClean="0"/>
              <a:t>Jer. 39:4-8  “</a:t>
            </a:r>
            <a:r>
              <a:rPr lang="en-US" dirty="0"/>
              <a:t> And it came to pass, </a:t>
            </a:r>
            <a:r>
              <a:rPr lang="en-US" i="1" dirty="0"/>
              <a:t>that</a:t>
            </a:r>
            <a:r>
              <a:rPr lang="en-US" dirty="0"/>
              <a:t> when Zedekiah the king of Judah saw them, and all the men of war, then they fled, and went forth out of the city by night, by the way of the king's garden, by the gate betwixt the two walls: and he went out the way of the plain</a:t>
            </a:r>
            <a:r>
              <a:rPr lang="en-US" dirty="0" smtClean="0"/>
              <a:t>. </a:t>
            </a:r>
            <a:r>
              <a:rPr lang="en-US" dirty="0"/>
              <a:t> But the Chaldeans' army pursued after them, and overtook Zedekiah in the plains of Jericho: and when they had taken him, they brought him up to Nebuchadnezzar king of Babylon to Riblah in the land of Hamath, where he gave judgment upon </a:t>
            </a:r>
            <a:r>
              <a:rPr lang="en-US" dirty="0" smtClean="0"/>
              <a:t>him.  </a:t>
            </a:r>
            <a:r>
              <a:rPr lang="en-US" u="sng" dirty="0" smtClean="0"/>
              <a:t>Then </a:t>
            </a:r>
            <a:r>
              <a:rPr lang="en-US" u="sng" dirty="0"/>
              <a:t>the king of Babylon slew the sons of Zedekiah in Riblah before his eyes: also the king of Babylon slew all the nobles of </a:t>
            </a:r>
            <a:r>
              <a:rPr lang="en-US" u="sng" dirty="0" smtClean="0"/>
              <a:t>Judah.</a:t>
            </a:r>
            <a:r>
              <a:rPr lang="en-US" dirty="0" smtClean="0"/>
              <a:t>  </a:t>
            </a:r>
            <a:r>
              <a:rPr lang="en-US" dirty="0"/>
              <a:t> Moreover he put out Zedekiah's eyes, and bound him with chains, to carry him to </a:t>
            </a:r>
            <a:r>
              <a:rPr lang="en-US" dirty="0" smtClean="0"/>
              <a:t>Babylon.  And </a:t>
            </a:r>
            <a:r>
              <a:rPr lang="en-US" dirty="0"/>
              <a:t>the Chaldeans burned the king's house, and the houses of the people, with fire, and brake down the walls of Jerusalem</a:t>
            </a:r>
            <a:r>
              <a:rPr lang="en-US" dirty="0" smtClean="0"/>
              <a:t>.”</a:t>
            </a:r>
            <a:endParaRPr lang="en-US" dirty="0"/>
          </a:p>
          <a:p>
            <a:endParaRPr lang="en-US" dirty="0"/>
          </a:p>
        </p:txBody>
      </p:sp>
      <p:pic>
        <p:nvPicPr>
          <p:cNvPr id="102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800601" y="685801"/>
            <a:ext cx="4343400" cy="6172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Ezekiel 12:14-20</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dirty="0" smtClean="0"/>
              <a:t>“And </a:t>
            </a:r>
            <a:r>
              <a:rPr lang="en-US" dirty="0"/>
              <a:t>I will scatter toward every wind all that </a:t>
            </a:r>
            <a:r>
              <a:rPr lang="en-US" i="1" dirty="0"/>
              <a:t>are</a:t>
            </a:r>
            <a:r>
              <a:rPr lang="en-US" dirty="0"/>
              <a:t> about him to help him, and all his bands; and I will draw out the sword after them</a:t>
            </a:r>
            <a:r>
              <a:rPr lang="en-US" dirty="0" smtClean="0"/>
              <a:t>. </a:t>
            </a:r>
            <a:r>
              <a:rPr lang="en-US" dirty="0"/>
              <a:t> And they shall know that I </a:t>
            </a:r>
            <a:r>
              <a:rPr lang="en-US" i="1" dirty="0"/>
              <a:t>am</a:t>
            </a:r>
            <a:r>
              <a:rPr lang="en-US" dirty="0"/>
              <a:t> the LORD, when I shall scatter them among the nations, and disperse them in the countries</a:t>
            </a:r>
            <a:r>
              <a:rPr lang="en-US" dirty="0" smtClean="0"/>
              <a:t>.  </a:t>
            </a:r>
            <a:r>
              <a:rPr lang="en-US" dirty="0"/>
              <a:t> But I will leave a few men of them from the sword, from the famine, and from the pestilence; that they may declare all their abominations among the heathen whither they come; and they shall know that I </a:t>
            </a:r>
            <a:r>
              <a:rPr lang="en-US" i="1" dirty="0"/>
              <a:t>am</a:t>
            </a:r>
            <a:r>
              <a:rPr lang="en-US" dirty="0"/>
              <a:t> the </a:t>
            </a:r>
            <a:r>
              <a:rPr lang="en-US" dirty="0" smtClean="0"/>
              <a:t>LORD.  Moreover </a:t>
            </a:r>
            <a:r>
              <a:rPr lang="en-US" dirty="0"/>
              <a:t>the word of the LORD came to me, saying</a:t>
            </a:r>
            <a:r>
              <a:rPr lang="en-US" dirty="0" smtClean="0"/>
              <a:t>,  </a:t>
            </a:r>
            <a:r>
              <a:rPr lang="en-US" dirty="0"/>
              <a:t> Son of man, eat thy bread with quaking, and drink thy water with trembling and with </a:t>
            </a:r>
            <a:r>
              <a:rPr lang="en-US" dirty="0" smtClean="0"/>
              <a:t>carefulness;  And </a:t>
            </a:r>
            <a:r>
              <a:rPr lang="en-US" dirty="0"/>
              <a:t>say unto the people of the land, Thus saith the Lord GOD of the inhabitants of Jerusalem, </a:t>
            </a:r>
            <a:r>
              <a:rPr lang="en-US" i="1" dirty="0"/>
              <a:t>and</a:t>
            </a:r>
            <a:r>
              <a:rPr lang="en-US" dirty="0"/>
              <a:t> of the land of Israel; They shall eat their bread with carefulness, and drink their water with astonishment, that her land may be desolate from all that is therein, because of the violence of all them that dwell </a:t>
            </a:r>
            <a:r>
              <a:rPr lang="en-US" dirty="0" smtClean="0"/>
              <a:t>therein.  And </a:t>
            </a:r>
            <a:r>
              <a:rPr lang="en-US" dirty="0"/>
              <a:t>the cities that are inhabited shall be laid waste, and the land shall be desolate; and ye shall know that I </a:t>
            </a:r>
            <a:r>
              <a:rPr lang="en-US" i="1" dirty="0"/>
              <a:t>am</a:t>
            </a:r>
            <a:r>
              <a:rPr lang="en-US" dirty="0"/>
              <a:t> the LORD</a:t>
            </a:r>
            <a:r>
              <a:rPr lang="en-US" dirty="0" smtClean="0"/>
              <a:t>.  </a:t>
            </a:r>
            <a:r>
              <a:rPr lang="en-US" dirty="0"/>
              <a:t> And the word of the LORD came unto me, saying</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u="sng" dirty="0" smtClean="0">
                <a:solidFill>
                  <a:srgbClr val="002060"/>
                </a:solidFill>
              </a:rPr>
              <a:t>Concluded</a:t>
            </a:r>
            <a:endParaRPr lang="en-US" u="sng" dirty="0">
              <a:solidFill>
                <a:srgbClr val="002060"/>
              </a:solidFill>
            </a:endParaRPr>
          </a:p>
        </p:txBody>
      </p:sp>
      <p:sp>
        <p:nvSpPr>
          <p:cNvPr id="3" name="Content Placeholder 2"/>
          <p:cNvSpPr>
            <a:spLocks noGrp="1"/>
          </p:cNvSpPr>
          <p:nvPr>
            <p:ph idx="1"/>
          </p:nvPr>
        </p:nvSpPr>
        <p:spPr>
          <a:xfrm>
            <a:off x="0" y="609600"/>
            <a:ext cx="9144000" cy="6248400"/>
          </a:xfrm>
        </p:spPr>
        <p:txBody>
          <a:bodyPr>
            <a:normAutofit fontScale="85000" lnSpcReduction="20000"/>
          </a:bodyPr>
          <a:lstStyle/>
          <a:p>
            <a:r>
              <a:rPr lang="en-US" baseline="30000" dirty="0" smtClean="0"/>
              <a:t>“</a:t>
            </a:r>
            <a:r>
              <a:rPr lang="en-US" dirty="0" smtClean="0"/>
              <a:t>Son of man, what </a:t>
            </a:r>
            <a:r>
              <a:rPr lang="en-US" i="1" dirty="0" smtClean="0"/>
              <a:t>is</a:t>
            </a:r>
            <a:r>
              <a:rPr lang="en-US" dirty="0" smtClean="0"/>
              <a:t> that proverb </a:t>
            </a:r>
            <a:r>
              <a:rPr lang="en-US" i="1" dirty="0" smtClean="0"/>
              <a:t>that</a:t>
            </a:r>
            <a:r>
              <a:rPr lang="en-US" dirty="0" smtClean="0"/>
              <a:t> ye have in the land of Israel, saying, The days are prolonged, and every vision faileth?</a:t>
            </a:r>
            <a:r>
              <a:rPr lang="en-US" dirty="0"/>
              <a:t> </a:t>
            </a:r>
            <a:r>
              <a:rPr lang="en-US" dirty="0" smtClean="0"/>
              <a:t> Tell them therefore, Thus saith the Lord GOD; I will make this proverb to cease, and they shall no more use it as a proverb in Israel; but say unto them, The days are at hand, and the effect of every vision.</a:t>
            </a:r>
            <a:r>
              <a:rPr lang="en-US" dirty="0"/>
              <a:t> </a:t>
            </a:r>
            <a:r>
              <a:rPr lang="en-US" dirty="0" smtClean="0"/>
              <a:t>  For there shall be no more any vain vision nor flattering divination within the house of Israel.</a:t>
            </a:r>
            <a:r>
              <a:rPr lang="en-US" dirty="0"/>
              <a:t> </a:t>
            </a:r>
            <a:r>
              <a:rPr lang="en-US" dirty="0" smtClean="0"/>
              <a:t>  For I </a:t>
            </a:r>
            <a:r>
              <a:rPr lang="en-US" i="1" dirty="0" smtClean="0"/>
              <a:t>am</a:t>
            </a:r>
            <a:r>
              <a:rPr lang="en-US" dirty="0" smtClean="0"/>
              <a:t> the LORD: I will speak, and the word that I shall speak shall come to pass; it shall be no more prolonged: for in your days, O rebellious house, will I say the word, and will perform it, saith the Lord GOD.</a:t>
            </a:r>
            <a:r>
              <a:rPr lang="en-US" dirty="0"/>
              <a:t> </a:t>
            </a:r>
            <a:r>
              <a:rPr lang="en-US" dirty="0" smtClean="0"/>
              <a:t>  Again the word of the LORD came to me, saying,</a:t>
            </a:r>
            <a:r>
              <a:rPr lang="en-US" dirty="0"/>
              <a:t> </a:t>
            </a:r>
            <a:r>
              <a:rPr lang="en-US" dirty="0" smtClean="0"/>
              <a:t> Son of man, behold, </a:t>
            </a:r>
            <a:r>
              <a:rPr lang="en-US" i="1" dirty="0" smtClean="0"/>
              <a:t>they of</a:t>
            </a:r>
            <a:r>
              <a:rPr lang="en-US" dirty="0" smtClean="0"/>
              <a:t> the house of Israel say, The vision that he seeth </a:t>
            </a:r>
            <a:r>
              <a:rPr lang="en-US" i="1" dirty="0" smtClean="0"/>
              <a:t>is</a:t>
            </a:r>
            <a:r>
              <a:rPr lang="en-US" dirty="0" smtClean="0"/>
              <a:t> for many days </a:t>
            </a:r>
            <a:r>
              <a:rPr lang="en-US" i="1" dirty="0" smtClean="0"/>
              <a:t>to come</a:t>
            </a:r>
            <a:r>
              <a:rPr lang="en-US" dirty="0" smtClean="0"/>
              <a:t>, and he prophesieth of the times </a:t>
            </a:r>
            <a:r>
              <a:rPr lang="en-US" i="1" dirty="0" smtClean="0"/>
              <a:t>that are</a:t>
            </a:r>
            <a:r>
              <a:rPr lang="en-US" dirty="0" smtClean="0"/>
              <a:t> far off.</a:t>
            </a:r>
            <a:r>
              <a:rPr lang="en-US" dirty="0"/>
              <a:t> </a:t>
            </a:r>
            <a:r>
              <a:rPr lang="en-US" dirty="0" smtClean="0"/>
              <a:t> Therefore say unto them, Thus saith the Lord GOD; There shall none of my words be prolonged any more, but the word which I have spoken shall be done, saith the Lord GOD.”  Ezek. 12:14-28</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800600" cy="1295400"/>
          </a:xfrm>
        </p:spPr>
        <p:txBody>
          <a:bodyPr>
            <a:normAutofit fontScale="90000"/>
          </a:bodyPr>
          <a:lstStyle/>
          <a:p>
            <a:r>
              <a:rPr lang="en-US" u="sng" dirty="0" smtClean="0">
                <a:solidFill>
                  <a:srgbClr val="002060"/>
                </a:solidFill>
              </a:rPr>
              <a:t>Ruthless False Teachers</a:t>
            </a:r>
            <a:endParaRPr lang="en-US" u="sng" dirty="0">
              <a:solidFill>
                <a:srgbClr val="002060"/>
              </a:solidFill>
            </a:endParaRPr>
          </a:p>
        </p:txBody>
      </p:sp>
      <p:sp>
        <p:nvSpPr>
          <p:cNvPr id="4" name="Content Placeholder 3"/>
          <p:cNvSpPr>
            <a:spLocks noGrp="1"/>
          </p:cNvSpPr>
          <p:nvPr>
            <p:ph sz="half" idx="2"/>
          </p:nvPr>
        </p:nvSpPr>
        <p:spPr>
          <a:xfrm>
            <a:off x="4648200" y="0"/>
            <a:ext cx="4495800" cy="6858000"/>
          </a:xfrm>
        </p:spPr>
        <p:txBody>
          <a:bodyPr>
            <a:normAutofit fontScale="92500" lnSpcReduction="10000"/>
          </a:bodyPr>
          <a:lstStyle/>
          <a:p>
            <a:r>
              <a:rPr lang="en-US" dirty="0" smtClean="0"/>
              <a:t>“Son </a:t>
            </a:r>
            <a:r>
              <a:rPr lang="en-US" dirty="0"/>
              <a:t>of man, prophesy against the prophets of Israel that prophesy, and say thou unto them that prophesy out of their own hearts, Hear ye the word of the </a:t>
            </a:r>
            <a:r>
              <a:rPr lang="en-US" dirty="0" smtClean="0"/>
              <a:t>LORD;  Thus </a:t>
            </a:r>
            <a:r>
              <a:rPr lang="en-US" dirty="0"/>
              <a:t>saith the Lord GOD; Woe unto the foolish prophets, that follow their own spirit, and have seen </a:t>
            </a:r>
            <a:r>
              <a:rPr lang="en-US" dirty="0" smtClean="0"/>
              <a:t>nothing!  O </a:t>
            </a:r>
            <a:r>
              <a:rPr lang="en-US" dirty="0"/>
              <a:t>Israel, thy prophets are like the foxes in the </a:t>
            </a:r>
            <a:r>
              <a:rPr lang="en-US" dirty="0" smtClean="0"/>
              <a:t>deserts.  Ye </a:t>
            </a:r>
            <a:r>
              <a:rPr lang="en-US" dirty="0"/>
              <a:t>have not gone up into the gaps, </a:t>
            </a:r>
            <a:r>
              <a:rPr lang="en-US" b="1" i="1" u="sng" dirty="0"/>
              <a:t>neither made up the hedge for the house of Israel </a:t>
            </a:r>
            <a:r>
              <a:rPr lang="en-US" dirty="0"/>
              <a:t>to stand in the battle in the day of the LORD</a:t>
            </a:r>
            <a:r>
              <a:rPr lang="en-US" dirty="0" smtClean="0"/>
              <a:t>.”  Ezek. 13:2-5</a:t>
            </a:r>
            <a:endParaRPr lang="en-US" dirty="0"/>
          </a:p>
          <a:p>
            <a:endParaRPr lang="en-US" dirty="0"/>
          </a:p>
        </p:txBody>
      </p:sp>
      <p:pic>
        <p:nvPicPr>
          <p:cNvPr id="205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1295400"/>
            <a:ext cx="4953000" cy="55626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u="sng" dirty="0" smtClean="0">
                <a:solidFill>
                  <a:srgbClr val="FF0000"/>
                </a:solidFill>
                <a:latin typeface="Algerian" pitchFamily="82" charset="0"/>
              </a:rPr>
              <a:t>Hedge/Fence Broken</a:t>
            </a:r>
            <a:endParaRPr lang="en-US" b="1"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a:bodyPr>
          <a:lstStyle/>
          <a:p>
            <a:r>
              <a:rPr lang="en-US" sz="3200" dirty="0" smtClean="0"/>
              <a:t>In Ezekiel 13, we find  a hedge that is in ill-repair.  It is of such paramount importance that God’s people will not be able to stand in the battle in the day of the Lord!  This battle is just ahead.  What is this hedge/fence that is of vital import for the people of God?</a:t>
            </a:r>
            <a:endParaRPr lang="en-US" sz="3200" dirty="0"/>
          </a:p>
        </p:txBody>
      </p:sp>
      <p:pic>
        <p:nvPicPr>
          <p:cNvPr id="102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1999" cy="6096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2615</TotalTime>
  <Words>1332</Words>
  <Application>Microsoft Office PowerPoint</Application>
  <PresentationFormat>On-screen Show (4:3)</PresentationFormat>
  <Paragraphs>60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Ezekiel, pt. 7/ chapters 12 and 13</vt:lpstr>
      <vt:lpstr>Summary so Far</vt:lpstr>
      <vt:lpstr>Ch. 12 Highlights</vt:lpstr>
      <vt:lpstr>Zedekiah Goes Down</vt:lpstr>
      <vt:lpstr>De-Eyed</vt:lpstr>
      <vt:lpstr>Ezekiel 12:14-20</vt:lpstr>
      <vt:lpstr>Concluded</vt:lpstr>
      <vt:lpstr>Ruthless False Teachers</vt:lpstr>
      <vt:lpstr>Hedge/Fence Broken</vt:lpstr>
      <vt:lpstr>The Hedge is Broken Down</vt:lpstr>
      <vt:lpstr>Protection</vt:lpstr>
      <vt:lpstr>Divine Protector</vt:lpstr>
      <vt:lpstr>Only way to Obedience</vt:lpstr>
      <vt:lpstr>Only to Outward Acts</vt:lpstr>
      <vt:lpstr>Righteousness All the Way</vt:lpstr>
      <vt:lpstr>Truth Inside!</vt:lpstr>
      <vt:lpstr>Untempered Morter</vt:lpstr>
      <vt:lpstr>Untempered Mortar</vt:lpstr>
      <vt:lpstr>Changed God’s Law</vt:lpstr>
      <vt:lpstr>Collapsing Wall!!</vt:lpstr>
      <vt:lpstr>Hailstones!!</vt:lpstr>
      <vt:lpstr>A Talent in Weight</vt:lpstr>
      <vt:lpstr>75 Pounds!</vt:lpstr>
      <vt:lpstr>Satan’s Great Goal</vt:lpstr>
      <vt:lpstr>Repairer’s of the Breach!</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Ezekiel, pt. 7/ chapters 12 and 13</dc:title>
  <dc:creator>Dad</dc:creator>
  <cp:lastModifiedBy>Dad</cp:lastModifiedBy>
  <cp:revision>5</cp:revision>
  <dcterms:created xsi:type="dcterms:W3CDTF">2012-09-13T01:55:58Z</dcterms:created>
  <dcterms:modified xsi:type="dcterms:W3CDTF">2013-06-26T08:42:36Z</dcterms:modified>
</cp:coreProperties>
</file>