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8" r:id="rId5"/>
    <p:sldId id="259" r:id="rId6"/>
    <p:sldId id="260" r:id="rId7"/>
    <p:sldId id="262" r:id="rId8"/>
    <p:sldId id="263" r:id="rId9"/>
    <p:sldId id="264" r:id="rId10"/>
    <p:sldId id="266" r:id="rId11"/>
    <p:sldId id="265" r:id="rId12"/>
    <p:sldId id="267" r:id="rId13"/>
    <p:sldId id="268" r:id="rId14"/>
    <p:sldId id="269" r:id="rId15"/>
    <p:sldId id="271" r:id="rId16"/>
    <p:sldId id="272" r:id="rId17"/>
    <p:sldId id="270"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AD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0" d="100"/>
          <a:sy n="40" d="100"/>
        </p:scale>
        <p:origin x="4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CBA6E9-49B0-D141-82BA-A74412079A12}"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329274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CBA6E9-49B0-D141-82BA-A74412079A12}"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342921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CBA6E9-49B0-D141-82BA-A74412079A12}"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263703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CBA6E9-49B0-D141-82BA-A74412079A12}"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421913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CBA6E9-49B0-D141-82BA-A74412079A12}"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85290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CBA6E9-49B0-D141-82BA-A74412079A12}"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18807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CBA6E9-49B0-D141-82BA-A74412079A12}"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261342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CBA6E9-49B0-D141-82BA-A74412079A12}"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139467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BA6E9-49B0-D141-82BA-A74412079A12}"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342916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CBA6E9-49B0-D141-82BA-A74412079A12}"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12185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CBA6E9-49B0-D141-82BA-A74412079A12}"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4E73D-A866-AE42-B9E4-A8604382DE4E}" type="slidenum">
              <a:rPr lang="en-US" smtClean="0"/>
              <a:t>‹#›</a:t>
            </a:fld>
            <a:endParaRPr lang="en-US"/>
          </a:p>
        </p:txBody>
      </p:sp>
    </p:spTree>
    <p:extLst>
      <p:ext uri="{BB962C8B-B14F-4D97-AF65-F5344CB8AC3E}">
        <p14:creationId xmlns:p14="http://schemas.microsoft.com/office/powerpoint/2010/main" val="425932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BA6E9-49B0-D141-82BA-A74412079A12}" type="datetimeFigureOut">
              <a:rPr lang="en-US" smtClean="0"/>
              <a:t>3/23/2018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4E73D-A866-AE42-B9E4-A8604382DE4E}" type="slidenum">
              <a:rPr lang="en-US" smtClean="0"/>
              <a:t>‹#›</a:t>
            </a:fld>
            <a:endParaRPr lang="en-US"/>
          </a:p>
        </p:txBody>
      </p:sp>
    </p:spTree>
    <p:extLst>
      <p:ext uri="{BB962C8B-B14F-4D97-AF65-F5344CB8AC3E}">
        <p14:creationId xmlns:p14="http://schemas.microsoft.com/office/powerpoint/2010/main" val="6809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5E8A1B-975F-4853-8909-0FC0538ECF4F}"/>
              </a:ext>
            </a:extLst>
          </p:cNvPr>
          <p:cNvPicPr>
            <a:picLocks noChangeAspect="1"/>
          </p:cNvPicPr>
          <p:nvPr/>
        </p:nvPicPr>
        <p:blipFill>
          <a:blip r:embed="rId2"/>
          <a:stretch>
            <a:fillRect/>
          </a:stretch>
        </p:blipFill>
        <p:spPr>
          <a:xfrm>
            <a:off x="1" y="0"/>
            <a:ext cx="9144000" cy="6858000"/>
          </a:xfrm>
          <a:prstGeom prst="rect">
            <a:avLst/>
          </a:prstGeom>
        </p:spPr>
      </p:pic>
      <p:sp>
        <p:nvSpPr>
          <p:cNvPr id="2" name="Title 1"/>
          <p:cNvSpPr>
            <a:spLocks noGrp="1"/>
          </p:cNvSpPr>
          <p:nvPr>
            <p:ph type="ctrTitle"/>
          </p:nvPr>
        </p:nvSpPr>
        <p:spPr>
          <a:xfrm>
            <a:off x="685800" y="3657114"/>
            <a:ext cx="7772400" cy="2088212"/>
          </a:xfrm>
        </p:spPr>
        <p:txBody>
          <a:bodyPr>
            <a:noAutofit/>
          </a:bodyPr>
          <a:lstStyle/>
          <a:p>
            <a:r>
              <a:rPr lang="en-US" sz="6000" i="1" dirty="0">
                <a:solidFill>
                  <a:srgbClr val="660066"/>
                </a:solidFill>
                <a:latin typeface="Algerian" panose="04020705040A02060702" pitchFamily="82" charset="0"/>
                <a:cs typeface="Aldhabi" panose="020B0604020202020204" pitchFamily="2" charset="-78"/>
              </a:rPr>
              <a:t>The Holy Spirit Vindicated                                  </a:t>
            </a:r>
          </a:p>
        </p:txBody>
      </p:sp>
    </p:spTree>
    <p:extLst>
      <p:ext uri="{BB962C8B-B14F-4D97-AF65-F5344CB8AC3E}">
        <p14:creationId xmlns:p14="http://schemas.microsoft.com/office/powerpoint/2010/main" val="32653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28F7-F27C-443E-B983-7BBC53266B59}"/>
              </a:ext>
            </a:extLst>
          </p:cNvPr>
          <p:cNvSpPr>
            <a:spLocks noGrp="1"/>
          </p:cNvSpPr>
          <p:nvPr>
            <p:ph type="title"/>
          </p:nvPr>
        </p:nvSpPr>
        <p:spPr/>
        <p:txBody>
          <a:bodyPr/>
          <a:lstStyle/>
          <a:p>
            <a:r>
              <a:rPr lang="en-US" dirty="0">
                <a:solidFill>
                  <a:schemeClr val="bg1"/>
                </a:solidFill>
              </a:rPr>
              <a:t>A Warning!</a:t>
            </a:r>
          </a:p>
        </p:txBody>
      </p:sp>
      <p:sp>
        <p:nvSpPr>
          <p:cNvPr id="3" name="Content Placeholder 2">
            <a:extLst>
              <a:ext uri="{FF2B5EF4-FFF2-40B4-BE49-F238E27FC236}">
                <a16:creationId xmlns:a16="http://schemas.microsoft.com/office/drawing/2014/main" id="{36770C40-B612-4CC1-86B6-A076EA5BB5EF}"/>
              </a:ext>
            </a:extLst>
          </p:cNvPr>
          <p:cNvSpPr>
            <a:spLocks noGrp="1"/>
          </p:cNvSpPr>
          <p:nvPr>
            <p:ph idx="1"/>
          </p:nvPr>
        </p:nvSpPr>
        <p:spPr>
          <a:xfrm>
            <a:off x="4247148" y="1215190"/>
            <a:ext cx="4439651" cy="4910974"/>
          </a:xfrm>
        </p:spPr>
        <p:txBody>
          <a:bodyPr>
            <a:normAutofit fontScale="92500"/>
          </a:bodyPr>
          <a:lstStyle/>
          <a:p>
            <a:pPr marL="0" indent="0">
              <a:buNone/>
            </a:pPr>
            <a:r>
              <a:rPr lang="en-US" dirty="0">
                <a:solidFill>
                  <a:schemeClr val="bg1"/>
                </a:solidFill>
              </a:rPr>
              <a:t>They were not to add to His words, or give a forced meaning to His utterances. They were not to put a mystical interpretation upon the plain teaching of the Scriptures, or draw from theological stores to build up some man-made theory. – RH, June 2, 1896</a:t>
            </a:r>
          </a:p>
        </p:txBody>
      </p:sp>
      <p:pic>
        <p:nvPicPr>
          <p:cNvPr id="4" name="Picture 3">
            <a:extLst>
              <a:ext uri="{FF2B5EF4-FFF2-40B4-BE49-F238E27FC236}">
                <a16:creationId xmlns:a16="http://schemas.microsoft.com/office/drawing/2014/main" id="{B175A1DE-072A-4F44-AC80-F032203B4906}"/>
              </a:ext>
            </a:extLst>
          </p:cNvPr>
          <p:cNvPicPr>
            <a:picLocks noChangeAspect="1"/>
          </p:cNvPicPr>
          <p:nvPr/>
        </p:nvPicPr>
        <p:blipFill>
          <a:blip r:embed="rId2"/>
          <a:stretch>
            <a:fillRect/>
          </a:stretch>
        </p:blipFill>
        <p:spPr>
          <a:xfrm>
            <a:off x="204537" y="1600200"/>
            <a:ext cx="4042611" cy="4042611"/>
          </a:xfrm>
          <a:prstGeom prst="rect">
            <a:avLst/>
          </a:prstGeom>
        </p:spPr>
      </p:pic>
    </p:spTree>
    <p:extLst>
      <p:ext uri="{BB962C8B-B14F-4D97-AF65-F5344CB8AC3E}">
        <p14:creationId xmlns:p14="http://schemas.microsoft.com/office/powerpoint/2010/main" val="257672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1D6D-914E-4DC7-96FC-3B6B80D406D2}"/>
              </a:ext>
            </a:extLst>
          </p:cNvPr>
          <p:cNvSpPr>
            <a:spLocks noGrp="1"/>
          </p:cNvSpPr>
          <p:nvPr>
            <p:ph type="title"/>
          </p:nvPr>
        </p:nvSpPr>
        <p:spPr>
          <a:xfrm>
            <a:off x="457200" y="-296862"/>
            <a:ext cx="8229600" cy="1143000"/>
          </a:xfrm>
        </p:spPr>
        <p:txBody>
          <a:bodyPr/>
          <a:lstStyle/>
          <a:p>
            <a:r>
              <a:rPr lang="en-US" i="1" u="sng" dirty="0">
                <a:solidFill>
                  <a:srgbClr val="7030A0"/>
                </a:solidFill>
              </a:rPr>
              <a:t>The Opposition</a:t>
            </a:r>
          </a:p>
        </p:txBody>
      </p:sp>
      <p:sp>
        <p:nvSpPr>
          <p:cNvPr id="3" name="Content Placeholder 2">
            <a:extLst>
              <a:ext uri="{FF2B5EF4-FFF2-40B4-BE49-F238E27FC236}">
                <a16:creationId xmlns:a16="http://schemas.microsoft.com/office/drawing/2014/main" id="{183B9BA9-844A-4A4E-B634-DEA504C82ED6}"/>
              </a:ext>
            </a:extLst>
          </p:cNvPr>
          <p:cNvSpPr>
            <a:spLocks noGrp="1"/>
          </p:cNvSpPr>
          <p:nvPr>
            <p:ph idx="1"/>
          </p:nvPr>
        </p:nvSpPr>
        <p:spPr>
          <a:xfrm>
            <a:off x="3248526" y="1166018"/>
            <a:ext cx="5895474" cy="5355098"/>
          </a:xfrm>
        </p:spPr>
        <p:txBody>
          <a:bodyPr>
            <a:normAutofit fontScale="92500" lnSpcReduction="20000"/>
          </a:bodyPr>
          <a:lstStyle/>
          <a:p>
            <a:pPr marL="0" indent="0">
              <a:buNone/>
            </a:pPr>
            <a:r>
              <a:rPr lang="en-US" dirty="0"/>
              <a:t>Dudley </a:t>
            </a:r>
            <a:r>
              <a:rPr lang="en-US" dirty="0" err="1"/>
              <a:t>Canright</a:t>
            </a:r>
            <a:r>
              <a:rPr lang="en-US" dirty="0"/>
              <a:t>-All trinitarian creeds </a:t>
            </a:r>
            <a:r>
              <a:rPr lang="en-US" b="1" i="1" dirty="0"/>
              <a:t>make the Holy Ghost a person</a:t>
            </a:r>
            <a:r>
              <a:rPr lang="en-US" dirty="0"/>
              <a:t>, equal in substance, power and eternity, and glory with the Father and the Son. Thus they claim </a:t>
            </a:r>
            <a:r>
              <a:rPr lang="en-US" b="1" i="1" dirty="0"/>
              <a:t>three persons in the trinity</a:t>
            </a:r>
            <a:r>
              <a:rPr lang="en-US" dirty="0"/>
              <a:t>, each one equal with both the others. If this be so, then the Holy Spirit is just as truly an individual, intelligent person as is the Father or the Son. But this </a:t>
            </a:r>
            <a:r>
              <a:rPr lang="en-US" b="1" i="1" dirty="0"/>
              <a:t>we</a:t>
            </a:r>
            <a:r>
              <a:rPr lang="en-US" dirty="0"/>
              <a:t> cannot believe. </a:t>
            </a:r>
            <a:r>
              <a:rPr lang="en-US" b="1" i="1" dirty="0"/>
              <a:t>The Holy Spirit is not a person</a:t>
            </a:r>
            <a:r>
              <a:rPr lang="en-US" dirty="0"/>
              <a:t>.” </a:t>
            </a:r>
            <a:r>
              <a:rPr lang="en-US" i="1" dirty="0"/>
              <a:t>(D. M. </a:t>
            </a:r>
            <a:r>
              <a:rPr lang="en-US" i="1" dirty="0" err="1"/>
              <a:t>Canright</a:t>
            </a:r>
            <a:r>
              <a:rPr lang="en-US" i="1" dirty="0"/>
              <a:t>, Signs of the Times July 25</a:t>
            </a:r>
            <a:r>
              <a:rPr lang="en-US" i="1" baseline="30000" dirty="0"/>
              <a:t>th</a:t>
            </a:r>
            <a:r>
              <a:rPr lang="en-US" i="1" dirty="0"/>
              <a:t> 1878, article ‘The Holy Spirit’)</a:t>
            </a:r>
            <a:endParaRPr lang="en-US" dirty="0"/>
          </a:p>
        </p:txBody>
      </p:sp>
      <p:pic>
        <p:nvPicPr>
          <p:cNvPr id="4" name="Picture 3">
            <a:extLst>
              <a:ext uri="{FF2B5EF4-FFF2-40B4-BE49-F238E27FC236}">
                <a16:creationId xmlns:a16="http://schemas.microsoft.com/office/drawing/2014/main" id="{2C018020-C26A-405A-A78E-199641E7C763}"/>
              </a:ext>
            </a:extLst>
          </p:cNvPr>
          <p:cNvPicPr>
            <a:picLocks noChangeAspect="1"/>
          </p:cNvPicPr>
          <p:nvPr/>
        </p:nvPicPr>
        <p:blipFill>
          <a:blip r:embed="rId2"/>
          <a:stretch>
            <a:fillRect/>
          </a:stretch>
        </p:blipFill>
        <p:spPr>
          <a:xfrm>
            <a:off x="264945" y="1431235"/>
            <a:ext cx="3074684" cy="3995529"/>
          </a:xfrm>
          <a:prstGeom prst="rect">
            <a:avLst/>
          </a:prstGeom>
        </p:spPr>
      </p:pic>
    </p:spTree>
    <p:extLst>
      <p:ext uri="{BB962C8B-B14F-4D97-AF65-F5344CB8AC3E}">
        <p14:creationId xmlns:p14="http://schemas.microsoft.com/office/powerpoint/2010/main" val="173873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E87C-5DFA-4F72-B1BF-B91105BAF903}"/>
              </a:ext>
            </a:extLst>
          </p:cNvPr>
          <p:cNvSpPr>
            <a:spLocks noGrp="1"/>
          </p:cNvSpPr>
          <p:nvPr>
            <p:ph type="title"/>
          </p:nvPr>
        </p:nvSpPr>
        <p:spPr>
          <a:xfrm>
            <a:off x="457200" y="-296862"/>
            <a:ext cx="8229600" cy="1143000"/>
          </a:xfrm>
        </p:spPr>
        <p:txBody>
          <a:bodyPr/>
          <a:lstStyle/>
          <a:p>
            <a:r>
              <a:rPr lang="en-US" dirty="0"/>
              <a:t>Inspired Pioneers?</a:t>
            </a:r>
          </a:p>
        </p:txBody>
      </p:sp>
      <p:sp>
        <p:nvSpPr>
          <p:cNvPr id="3" name="Content Placeholder 2">
            <a:extLst>
              <a:ext uri="{FF2B5EF4-FFF2-40B4-BE49-F238E27FC236}">
                <a16:creationId xmlns:a16="http://schemas.microsoft.com/office/drawing/2014/main" id="{6C16E415-B76D-4756-BBE3-DFDF26F97B29}"/>
              </a:ext>
            </a:extLst>
          </p:cNvPr>
          <p:cNvSpPr>
            <a:spLocks noGrp="1"/>
          </p:cNvSpPr>
          <p:nvPr>
            <p:ph idx="1"/>
          </p:nvPr>
        </p:nvSpPr>
        <p:spPr>
          <a:xfrm>
            <a:off x="0" y="522329"/>
            <a:ext cx="5534527" cy="5308016"/>
          </a:xfrm>
        </p:spPr>
        <p:txBody>
          <a:bodyPr>
            <a:noAutofit/>
          </a:bodyPr>
          <a:lstStyle/>
          <a:p>
            <a:pPr marL="0" indent="0">
              <a:buNone/>
            </a:pPr>
            <a:r>
              <a:rPr lang="en-US" sz="2400" dirty="0"/>
              <a:t>Uriah Smith-The terms 'Holy Ghost,' are a harsh and repulsive translation. It should be 'Holy Spirit' (</a:t>
            </a:r>
            <a:r>
              <a:rPr lang="en-US" sz="2400" dirty="0" err="1"/>
              <a:t>hagion</a:t>
            </a:r>
            <a:r>
              <a:rPr lang="en-US" sz="2400" dirty="0"/>
              <a:t> pneuma) in every instance. This Spirit is </a:t>
            </a:r>
            <a:r>
              <a:rPr lang="en-US" sz="2400" b="1" i="1" dirty="0"/>
              <a:t>the Spirit of God, and the Spirit of Christ</a:t>
            </a:r>
            <a:r>
              <a:rPr lang="en-US" sz="2400" dirty="0"/>
              <a:t>; the Spirit being </a:t>
            </a:r>
            <a:r>
              <a:rPr lang="en-US" sz="2400" b="1" i="1" dirty="0"/>
              <a:t>the same</a:t>
            </a:r>
            <a:r>
              <a:rPr lang="en-US" sz="2400" dirty="0"/>
              <a:t> whether it is spoken of as pertaining to God or Christ. But respecting this Spirit, the Bible uses expressions which cannot be harmonized with the idea that it is a person </a:t>
            </a:r>
            <a:r>
              <a:rPr lang="en-US" sz="2400" b="1" i="1" dirty="0"/>
              <a:t>like</a:t>
            </a:r>
            <a:r>
              <a:rPr lang="en-US" sz="2400" dirty="0"/>
              <a:t> the Father and the Son. Rather it is shown to be a divine influence </a:t>
            </a:r>
            <a:r>
              <a:rPr lang="en-US" sz="2400" b="1" i="1" dirty="0"/>
              <a:t>from them both</a:t>
            </a:r>
            <a:r>
              <a:rPr lang="en-US" sz="2400" dirty="0"/>
              <a:t>, the medium which </a:t>
            </a:r>
            <a:r>
              <a:rPr lang="en-US" sz="2400" b="1" i="1" dirty="0"/>
              <a:t>represents their presence</a:t>
            </a:r>
            <a:r>
              <a:rPr lang="en-US" sz="2400" dirty="0"/>
              <a:t> and by which they have knowledge and power through all the universe, </a:t>
            </a:r>
            <a:r>
              <a:rPr lang="en-US" sz="2400" b="1" i="1" dirty="0"/>
              <a:t>when not personally present</a:t>
            </a:r>
            <a:r>
              <a:rPr lang="en-US" sz="2400" dirty="0"/>
              <a:t>.-- </a:t>
            </a:r>
            <a:r>
              <a:rPr lang="en-US" sz="2400" i="1" dirty="0"/>
              <a:t>Review and Herald, Oct. 28th, 1890, ‘The Question Chair</a:t>
            </a:r>
            <a:endParaRPr lang="en-US" sz="2400" dirty="0"/>
          </a:p>
        </p:txBody>
      </p:sp>
      <p:pic>
        <p:nvPicPr>
          <p:cNvPr id="4" name="Picture 3">
            <a:extLst>
              <a:ext uri="{FF2B5EF4-FFF2-40B4-BE49-F238E27FC236}">
                <a16:creationId xmlns:a16="http://schemas.microsoft.com/office/drawing/2014/main" id="{CB1292DE-852A-4D7B-8426-E2745B889477}"/>
              </a:ext>
            </a:extLst>
          </p:cNvPr>
          <p:cNvPicPr>
            <a:picLocks noChangeAspect="1"/>
          </p:cNvPicPr>
          <p:nvPr/>
        </p:nvPicPr>
        <p:blipFill rotWithShape="1">
          <a:blip r:embed="rId2"/>
          <a:srcRect l="9091" r="10796"/>
          <a:stretch/>
        </p:blipFill>
        <p:spPr>
          <a:xfrm>
            <a:off x="5534527" y="1058779"/>
            <a:ext cx="3392905" cy="4235115"/>
          </a:xfrm>
          <a:prstGeom prst="rect">
            <a:avLst/>
          </a:prstGeom>
        </p:spPr>
      </p:pic>
    </p:spTree>
    <p:extLst>
      <p:ext uri="{BB962C8B-B14F-4D97-AF65-F5344CB8AC3E}">
        <p14:creationId xmlns:p14="http://schemas.microsoft.com/office/powerpoint/2010/main" val="42057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256EC-10AB-446E-AFE7-063DDCB06051}"/>
              </a:ext>
            </a:extLst>
          </p:cNvPr>
          <p:cNvSpPr>
            <a:spLocks noGrp="1"/>
          </p:cNvSpPr>
          <p:nvPr>
            <p:ph idx="1"/>
          </p:nvPr>
        </p:nvSpPr>
        <p:spPr>
          <a:xfrm>
            <a:off x="4572000" y="529389"/>
            <a:ext cx="4114800" cy="5849437"/>
          </a:xfrm>
        </p:spPr>
        <p:txBody>
          <a:bodyPr>
            <a:normAutofit fontScale="92500" lnSpcReduction="10000"/>
          </a:bodyPr>
          <a:lstStyle/>
          <a:p>
            <a:pPr marL="0" indent="0">
              <a:buNone/>
            </a:pPr>
            <a:r>
              <a:rPr lang="en-US" dirty="0"/>
              <a:t>M.C. Wilcox-The Holy Spirit is the mighty energy of the Godhead, </a:t>
            </a:r>
            <a:r>
              <a:rPr lang="en-US" b="1" i="1" dirty="0"/>
              <a:t>the life and power of God</a:t>
            </a:r>
            <a:r>
              <a:rPr lang="en-US" dirty="0"/>
              <a:t> flowing out from Him to all parts of the universe, and thus making </a:t>
            </a:r>
            <a:r>
              <a:rPr lang="en-US" b="1" i="1" dirty="0"/>
              <a:t>a living connection</a:t>
            </a:r>
            <a:r>
              <a:rPr lang="en-US" dirty="0"/>
              <a:t> between His throne and all creation.-- (M. C. Wilcox, </a:t>
            </a:r>
            <a:r>
              <a:rPr lang="en-US" i="1" dirty="0"/>
              <a:t>Questions And Answers, Pacific Press, 1911 p.181)</a:t>
            </a:r>
            <a:endParaRPr lang="en-US" dirty="0"/>
          </a:p>
        </p:txBody>
      </p:sp>
      <p:pic>
        <p:nvPicPr>
          <p:cNvPr id="4" name="Picture 3">
            <a:extLst>
              <a:ext uri="{FF2B5EF4-FFF2-40B4-BE49-F238E27FC236}">
                <a16:creationId xmlns:a16="http://schemas.microsoft.com/office/drawing/2014/main" id="{FEF96C84-1811-414D-BAC4-E492776A8CA5}"/>
              </a:ext>
            </a:extLst>
          </p:cNvPr>
          <p:cNvPicPr>
            <a:picLocks noChangeAspect="1"/>
          </p:cNvPicPr>
          <p:nvPr/>
        </p:nvPicPr>
        <p:blipFill rotWithShape="1">
          <a:blip r:embed="rId2"/>
          <a:srcRect l="70077" b="43827"/>
          <a:stretch/>
        </p:blipFill>
        <p:spPr>
          <a:xfrm>
            <a:off x="457200" y="529389"/>
            <a:ext cx="3558479" cy="4884822"/>
          </a:xfrm>
          <a:prstGeom prst="rect">
            <a:avLst/>
          </a:prstGeom>
        </p:spPr>
      </p:pic>
    </p:spTree>
    <p:extLst>
      <p:ext uri="{BB962C8B-B14F-4D97-AF65-F5344CB8AC3E}">
        <p14:creationId xmlns:p14="http://schemas.microsoft.com/office/powerpoint/2010/main" val="1583570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C7AE-21B1-4405-B3C5-61F7271B1F51}"/>
              </a:ext>
            </a:extLst>
          </p:cNvPr>
          <p:cNvSpPr>
            <a:spLocks noGrp="1"/>
          </p:cNvSpPr>
          <p:nvPr>
            <p:ph type="title"/>
          </p:nvPr>
        </p:nvSpPr>
        <p:spPr>
          <a:xfrm>
            <a:off x="457200" y="274638"/>
            <a:ext cx="8229600" cy="687888"/>
          </a:xfrm>
        </p:spPr>
        <p:txBody>
          <a:bodyPr>
            <a:normAutofit fontScale="90000"/>
          </a:bodyPr>
          <a:lstStyle/>
          <a:p>
            <a:r>
              <a:rPr lang="en-US" dirty="0">
                <a:solidFill>
                  <a:srgbClr val="07AD07"/>
                </a:solidFill>
                <a:latin typeface="Baskerville Old Face" panose="02020602080505020303" pitchFamily="18" charset="0"/>
              </a:rPr>
              <a:t>The Parable of the Comforter? </a:t>
            </a:r>
            <a:br>
              <a:rPr lang="en-US" dirty="0">
                <a:solidFill>
                  <a:srgbClr val="07AD07"/>
                </a:solidFill>
                <a:latin typeface="Baskerville Old Face" panose="02020602080505020303" pitchFamily="18" charset="0"/>
              </a:rPr>
            </a:br>
            <a:endParaRPr lang="en-US" dirty="0">
              <a:solidFill>
                <a:srgbClr val="07AD07"/>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4AE34B4A-9011-49BD-9705-A2FAE0C709BC}"/>
              </a:ext>
            </a:extLst>
          </p:cNvPr>
          <p:cNvSpPr>
            <a:spLocks noGrp="1"/>
          </p:cNvSpPr>
          <p:nvPr>
            <p:ph idx="1"/>
          </p:nvPr>
        </p:nvSpPr>
        <p:spPr>
          <a:xfrm>
            <a:off x="4839702" y="1021639"/>
            <a:ext cx="4304297" cy="5417344"/>
          </a:xfrm>
        </p:spPr>
        <p:txBody>
          <a:bodyPr>
            <a:normAutofit fontScale="92500" lnSpcReduction="10000"/>
          </a:bodyPr>
          <a:lstStyle/>
          <a:p>
            <a:pPr marL="514350" indent="-514350">
              <a:buAutoNum type="arabicPeriod"/>
            </a:pPr>
            <a:r>
              <a:rPr lang="en-US" dirty="0">
                <a:solidFill>
                  <a:schemeClr val="bg1"/>
                </a:solidFill>
              </a:rPr>
              <a:t>John 16:25-proverbs</a:t>
            </a:r>
          </a:p>
          <a:p>
            <a:pPr marL="514350" indent="-514350">
              <a:buAutoNum type="arabicPeriod"/>
            </a:pPr>
            <a:r>
              <a:rPr lang="en-US" dirty="0">
                <a:solidFill>
                  <a:schemeClr val="bg1"/>
                </a:solidFill>
              </a:rPr>
              <a:t>John 14:16-18-Wanted to reveal the Father, he=Father</a:t>
            </a:r>
          </a:p>
          <a:p>
            <a:pPr marL="514350" indent="-514350">
              <a:buAutoNum type="arabicPeriod"/>
            </a:pPr>
            <a:r>
              <a:rPr lang="en-US" dirty="0">
                <a:solidFill>
                  <a:schemeClr val="bg1"/>
                </a:solidFill>
              </a:rPr>
              <a:t>Rich man and Lazarus Parable-Abraham’s Bosom</a:t>
            </a:r>
          </a:p>
          <a:p>
            <a:pPr marL="514350" indent="-514350">
              <a:buAutoNum type="arabicPeriod"/>
            </a:pPr>
            <a:r>
              <a:rPr lang="en-US" dirty="0">
                <a:solidFill>
                  <a:schemeClr val="bg1"/>
                </a:solidFill>
              </a:rPr>
              <a:t>John 14:22-Disciples say Jesus is coming</a:t>
            </a:r>
          </a:p>
          <a:p>
            <a:pPr marL="514350" indent="-514350">
              <a:buAutoNum type="arabicPeriod"/>
            </a:pPr>
            <a:r>
              <a:rPr lang="en-US" dirty="0">
                <a:solidFill>
                  <a:schemeClr val="bg1"/>
                </a:solidFill>
              </a:rPr>
              <a:t>John 15:26-proceeds from the Father-Who is in the Sanctuary?</a:t>
            </a:r>
          </a:p>
        </p:txBody>
      </p:sp>
      <p:pic>
        <p:nvPicPr>
          <p:cNvPr id="6" name="Picture 5">
            <a:extLst>
              <a:ext uri="{FF2B5EF4-FFF2-40B4-BE49-F238E27FC236}">
                <a16:creationId xmlns:a16="http://schemas.microsoft.com/office/drawing/2014/main" id="{236FCDC5-AB2D-4589-9432-3EE01614909B}"/>
              </a:ext>
            </a:extLst>
          </p:cNvPr>
          <p:cNvPicPr>
            <a:picLocks noChangeAspect="1"/>
          </p:cNvPicPr>
          <p:nvPr/>
        </p:nvPicPr>
        <p:blipFill rotWithShape="1">
          <a:blip r:embed="rId2"/>
          <a:srcRect l="43544"/>
          <a:stretch/>
        </p:blipFill>
        <p:spPr>
          <a:xfrm>
            <a:off x="0" y="1311693"/>
            <a:ext cx="4839703" cy="4619625"/>
          </a:xfrm>
          <a:prstGeom prst="rect">
            <a:avLst/>
          </a:prstGeom>
        </p:spPr>
      </p:pic>
    </p:spTree>
    <p:extLst>
      <p:ext uri="{BB962C8B-B14F-4D97-AF65-F5344CB8AC3E}">
        <p14:creationId xmlns:p14="http://schemas.microsoft.com/office/powerpoint/2010/main" val="573707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391FA-7FB3-4624-A873-054EE06261AE}"/>
              </a:ext>
            </a:extLst>
          </p:cNvPr>
          <p:cNvSpPr>
            <a:spLocks noGrp="1"/>
          </p:cNvSpPr>
          <p:nvPr>
            <p:ph idx="1"/>
          </p:nvPr>
        </p:nvSpPr>
        <p:spPr>
          <a:xfrm>
            <a:off x="0" y="72190"/>
            <a:ext cx="9144000" cy="6785810"/>
          </a:xfrm>
        </p:spPr>
        <p:txBody>
          <a:bodyPr>
            <a:normAutofit fontScale="92500"/>
          </a:bodyPr>
          <a:lstStyle/>
          <a:p>
            <a:pPr marL="0" indent="0">
              <a:buNone/>
            </a:pPr>
            <a:r>
              <a:rPr lang="en-US" sz="2400" dirty="0">
                <a:solidFill>
                  <a:schemeClr val="bg1"/>
                </a:solidFill>
              </a:rPr>
              <a:t>6. Spirit of truth, testify of Christ, therefore is Christ—If 3 are 1, then all symbols can apply to each</a:t>
            </a:r>
          </a:p>
          <a:p>
            <a:pPr marL="0" indent="0">
              <a:buNone/>
            </a:pPr>
            <a:r>
              <a:rPr lang="en-US" sz="2400" dirty="0">
                <a:solidFill>
                  <a:schemeClr val="bg1"/>
                </a:solidFill>
              </a:rPr>
              <a:t>7. John 16:7-”I will send him unto you”—Christ could not send Spirit until he was glorified—Why then was He anointed with the Spirit at His baptism—was Christ’s ministry a farce? Stones into bread, come off the cross, legions </a:t>
            </a:r>
          </a:p>
          <a:p>
            <a:pPr marL="0" indent="0">
              <a:buNone/>
            </a:pPr>
            <a:r>
              <a:rPr lang="en-US" sz="2400" dirty="0">
                <a:solidFill>
                  <a:schemeClr val="bg1"/>
                </a:solidFill>
              </a:rPr>
              <a:t>8. Spirit of a person and the person are the same thing right?</a:t>
            </a:r>
          </a:p>
          <a:p>
            <a:pPr marL="0" indent="0">
              <a:buNone/>
            </a:pPr>
            <a:r>
              <a:rPr lang="en-US" sz="2400" dirty="0">
                <a:solidFill>
                  <a:schemeClr val="bg1"/>
                </a:solidFill>
              </a:rPr>
              <a:t>9. Holy Spirit as a person is a </a:t>
            </a:r>
            <a:r>
              <a:rPr lang="en-US" sz="2400" u="sng" dirty="0">
                <a:solidFill>
                  <a:schemeClr val="bg1"/>
                </a:solidFill>
              </a:rPr>
              <a:t>tradition</a:t>
            </a:r>
            <a:r>
              <a:rPr lang="en-US" sz="2400" dirty="0">
                <a:solidFill>
                  <a:schemeClr val="bg1"/>
                </a:solidFill>
              </a:rPr>
              <a:t>, namely one from Rome—counterfeits of Satan</a:t>
            </a:r>
          </a:p>
          <a:p>
            <a:pPr marL="0" indent="0">
              <a:buNone/>
            </a:pPr>
            <a:r>
              <a:rPr lang="en-US" sz="2400" dirty="0">
                <a:solidFill>
                  <a:schemeClr val="bg1"/>
                </a:solidFill>
              </a:rPr>
              <a:t>10. John 16:12-14-Not a new teacher—Christ is “truth” the “Spirit of truth” is the same Jesus Christ—NO TEACHER besides Christ—Son is glorified by the Father whose Spirit </a:t>
            </a:r>
            <a:r>
              <a:rPr lang="en-US" sz="2400" dirty="0" err="1">
                <a:solidFill>
                  <a:schemeClr val="bg1"/>
                </a:solidFill>
              </a:rPr>
              <a:t>proceedeth</a:t>
            </a:r>
            <a:r>
              <a:rPr lang="en-US" sz="2400" dirty="0">
                <a:solidFill>
                  <a:schemeClr val="bg1"/>
                </a:solidFill>
              </a:rPr>
              <a:t> from Him</a:t>
            </a:r>
          </a:p>
          <a:p>
            <a:pPr marL="0" indent="0">
              <a:buNone/>
            </a:pPr>
            <a:r>
              <a:rPr lang="en-US" sz="2400" dirty="0">
                <a:solidFill>
                  <a:schemeClr val="bg1"/>
                </a:solidFill>
              </a:rPr>
              <a:t>11. John 16:26-27-All about the Father and Son of God-Sanctuary context</a:t>
            </a:r>
          </a:p>
          <a:p>
            <a:pPr marL="0" indent="0">
              <a:buNone/>
            </a:pPr>
            <a:r>
              <a:rPr lang="en-US" sz="2400" dirty="0">
                <a:solidFill>
                  <a:schemeClr val="bg1"/>
                </a:solidFill>
              </a:rPr>
              <a:t>12. John 16:29-disciples said he speaks plain speech that He is the Son of God</a:t>
            </a:r>
          </a:p>
          <a:p>
            <a:pPr marL="0" indent="0">
              <a:buNone/>
            </a:pPr>
            <a:r>
              <a:rPr lang="en-US" sz="2400" dirty="0">
                <a:solidFill>
                  <a:schemeClr val="bg1"/>
                </a:solidFill>
              </a:rPr>
              <a:t>13. This issue is NOT Christianity, not biblical-Become the 3</a:t>
            </a:r>
            <a:r>
              <a:rPr lang="en-US" sz="2400" baseline="30000" dirty="0">
                <a:solidFill>
                  <a:schemeClr val="bg1"/>
                </a:solidFill>
              </a:rPr>
              <a:t>rd</a:t>
            </a:r>
            <a:r>
              <a:rPr lang="en-US" sz="2400" dirty="0">
                <a:solidFill>
                  <a:schemeClr val="bg1"/>
                </a:solidFill>
              </a:rPr>
              <a:t> Angel’s Message- Gal. 4:6—Is Christ omnipresent?</a:t>
            </a:r>
          </a:p>
          <a:p>
            <a:pPr marL="0" indent="0">
              <a:buNone/>
            </a:pPr>
            <a:r>
              <a:rPr lang="en-US" sz="2400" dirty="0">
                <a:solidFill>
                  <a:schemeClr val="bg1"/>
                </a:solidFill>
              </a:rPr>
              <a:t>14. 1 John 2:1 “Comforter”—</a:t>
            </a:r>
            <a:r>
              <a:rPr lang="en-US" sz="2400" dirty="0" err="1">
                <a:solidFill>
                  <a:schemeClr val="bg1"/>
                </a:solidFill>
              </a:rPr>
              <a:t>parakletos</a:t>
            </a:r>
            <a:r>
              <a:rPr lang="en-US" sz="2400" dirty="0">
                <a:solidFill>
                  <a:schemeClr val="bg1"/>
                </a:solidFill>
              </a:rPr>
              <a:t>—is Jesus</a:t>
            </a:r>
          </a:p>
          <a:p>
            <a:pPr marL="0" indent="0">
              <a:buNone/>
            </a:pPr>
            <a:endParaRPr lang="en-US" sz="2400" dirty="0">
              <a:solidFill>
                <a:schemeClr val="bg1"/>
              </a:solidFill>
            </a:endParaRPr>
          </a:p>
        </p:txBody>
      </p:sp>
    </p:spTree>
    <p:extLst>
      <p:ext uri="{BB962C8B-B14F-4D97-AF65-F5344CB8AC3E}">
        <p14:creationId xmlns:p14="http://schemas.microsoft.com/office/powerpoint/2010/main" val="24547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E4D4-8B02-4EE0-AC09-7082F0A3429C}"/>
              </a:ext>
            </a:extLst>
          </p:cNvPr>
          <p:cNvSpPr>
            <a:spLocks noGrp="1"/>
          </p:cNvSpPr>
          <p:nvPr>
            <p:ph type="title"/>
          </p:nvPr>
        </p:nvSpPr>
        <p:spPr>
          <a:xfrm>
            <a:off x="457200" y="-296862"/>
            <a:ext cx="8229600" cy="1143000"/>
          </a:xfrm>
        </p:spPr>
        <p:txBody>
          <a:bodyPr/>
          <a:lstStyle/>
          <a:p>
            <a:r>
              <a:rPr lang="en-US" i="1" u="sng" dirty="0">
                <a:solidFill>
                  <a:schemeClr val="accent6">
                    <a:lumMod val="50000"/>
                  </a:schemeClr>
                </a:solidFill>
                <a:latin typeface="Baskerville Old Face" panose="02020602080505020303" pitchFamily="18" charset="0"/>
              </a:rPr>
              <a:t>Omnipresence Forfeited</a:t>
            </a:r>
          </a:p>
        </p:txBody>
      </p:sp>
      <p:sp>
        <p:nvSpPr>
          <p:cNvPr id="3" name="Content Placeholder 2">
            <a:extLst>
              <a:ext uri="{FF2B5EF4-FFF2-40B4-BE49-F238E27FC236}">
                <a16:creationId xmlns:a16="http://schemas.microsoft.com/office/drawing/2014/main" id="{7A3BA421-FB8D-400E-B300-6001047E9CE4}"/>
              </a:ext>
            </a:extLst>
          </p:cNvPr>
          <p:cNvSpPr>
            <a:spLocks noGrp="1"/>
          </p:cNvSpPr>
          <p:nvPr>
            <p:ph idx="1"/>
          </p:nvPr>
        </p:nvSpPr>
        <p:spPr>
          <a:xfrm>
            <a:off x="4572000" y="594603"/>
            <a:ext cx="4572000" cy="6263397"/>
          </a:xfrm>
        </p:spPr>
        <p:txBody>
          <a:bodyPr>
            <a:normAutofit lnSpcReduction="10000"/>
          </a:bodyPr>
          <a:lstStyle/>
          <a:p>
            <a:pPr marL="0" indent="0">
              <a:buNone/>
            </a:pPr>
            <a:r>
              <a:rPr lang="en-US" sz="2800" b="1" dirty="0"/>
              <a:t>Cumbered with humanity, Christ could not be in every place personally</a:t>
            </a:r>
            <a:r>
              <a:rPr lang="en-US" sz="2800" dirty="0"/>
              <a:t>; therefore it was altogether for their advantage that he should leave them, go to his Father, and send the Holy Spirit to be his successor on earth.  The Holy Spirit is himself, divested of the personality of humanity, and independent thereof. He would represent himself as present in all places by his Holy Spirit, as the Omnipresent. – Manuscript Releases, </a:t>
            </a:r>
            <a:r>
              <a:rPr lang="en-US" sz="2800" dirty="0" err="1"/>
              <a:t>vol</a:t>
            </a:r>
            <a:r>
              <a:rPr lang="en-US" sz="2800" dirty="0"/>
              <a:t> 14, p. 93</a:t>
            </a:r>
          </a:p>
          <a:p>
            <a:endParaRPr lang="en-US" dirty="0"/>
          </a:p>
        </p:txBody>
      </p:sp>
      <p:pic>
        <p:nvPicPr>
          <p:cNvPr id="4" name="Picture 3">
            <a:extLst>
              <a:ext uri="{FF2B5EF4-FFF2-40B4-BE49-F238E27FC236}">
                <a16:creationId xmlns:a16="http://schemas.microsoft.com/office/drawing/2014/main" id="{6D8E1FF7-4871-4F95-B3AA-1753B7593602}"/>
              </a:ext>
            </a:extLst>
          </p:cNvPr>
          <p:cNvPicPr>
            <a:picLocks noChangeAspect="1"/>
          </p:cNvPicPr>
          <p:nvPr/>
        </p:nvPicPr>
        <p:blipFill rotWithShape="1">
          <a:blip r:embed="rId2"/>
          <a:srcRect l="16896" r="19360"/>
          <a:stretch/>
        </p:blipFill>
        <p:spPr>
          <a:xfrm>
            <a:off x="-126217" y="1134623"/>
            <a:ext cx="4698217" cy="4908717"/>
          </a:xfrm>
          <a:prstGeom prst="rect">
            <a:avLst/>
          </a:prstGeom>
        </p:spPr>
      </p:pic>
    </p:spTree>
    <p:extLst>
      <p:ext uri="{BB962C8B-B14F-4D97-AF65-F5344CB8AC3E}">
        <p14:creationId xmlns:p14="http://schemas.microsoft.com/office/powerpoint/2010/main" val="45195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0973-6115-44B7-ACFA-3A8818364344}"/>
              </a:ext>
            </a:extLst>
          </p:cNvPr>
          <p:cNvSpPr>
            <a:spLocks noGrp="1"/>
          </p:cNvSpPr>
          <p:nvPr>
            <p:ph type="title"/>
          </p:nvPr>
        </p:nvSpPr>
        <p:spPr>
          <a:xfrm>
            <a:off x="457200" y="-132347"/>
            <a:ext cx="8229600" cy="1143000"/>
          </a:xfrm>
        </p:spPr>
        <p:txBody>
          <a:bodyPr/>
          <a:lstStyle/>
          <a:p>
            <a:r>
              <a:rPr lang="en-US" dirty="0">
                <a:solidFill>
                  <a:schemeClr val="tx2">
                    <a:lumMod val="75000"/>
                  </a:schemeClr>
                </a:solidFill>
                <a:latin typeface="Arial Black" panose="020B0A04020102020204" pitchFamily="34" charset="0"/>
              </a:rPr>
              <a:t>Thus </a:t>
            </a:r>
            <a:r>
              <a:rPr lang="en-US" dirty="0" err="1">
                <a:solidFill>
                  <a:schemeClr val="tx2">
                    <a:lumMod val="75000"/>
                  </a:schemeClr>
                </a:solidFill>
                <a:latin typeface="Arial Black" panose="020B0A04020102020204" pitchFamily="34" charset="0"/>
              </a:rPr>
              <a:t>Saith</a:t>
            </a:r>
            <a:r>
              <a:rPr lang="en-US" dirty="0">
                <a:solidFill>
                  <a:schemeClr val="tx2">
                    <a:lumMod val="75000"/>
                  </a:schemeClr>
                </a:solidFill>
                <a:latin typeface="Arial Black" panose="020B0A04020102020204" pitchFamily="34" charset="0"/>
              </a:rPr>
              <a:t> the Lord</a:t>
            </a:r>
          </a:p>
        </p:txBody>
      </p:sp>
      <p:sp>
        <p:nvSpPr>
          <p:cNvPr id="3" name="Content Placeholder 2">
            <a:extLst>
              <a:ext uri="{FF2B5EF4-FFF2-40B4-BE49-F238E27FC236}">
                <a16:creationId xmlns:a16="http://schemas.microsoft.com/office/drawing/2014/main" id="{7CB71391-2017-4871-9ABD-2ABF2BEB56A1}"/>
              </a:ext>
            </a:extLst>
          </p:cNvPr>
          <p:cNvSpPr>
            <a:spLocks noGrp="1"/>
          </p:cNvSpPr>
          <p:nvPr>
            <p:ph idx="1"/>
          </p:nvPr>
        </p:nvSpPr>
        <p:spPr>
          <a:xfrm>
            <a:off x="0" y="653632"/>
            <a:ext cx="9144000" cy="6204368"/>
          </a:xfrm>
        </p:spPr>
        <p:txBody>
          <a:bodyPr>
            <a:normAutofit fontScale="92500" lnSpcReduction="10000"/>
          </a:bodyPr>
          <a:lstStyle/>
          <a:p>
            <a:pPr marL="0" indent="0">
              <a:buNone/>
            </a:pPr>
            <a:r>
              <a:rPr lang="en-US" sz="2400" dirty="0"/>
              <a:t>Wherever hearts are open to receive the truth, Christ is ready to instruct them. He reveals to them the Father, and the worship acceptable to Him who reads the heart. </a:t>
            </a:r>
            <a:r>
              <a:rPr lang="en-US" sz="2400" b="1" dirty="0"/>
              <a:t>For such He uses no parables</a:t>
            </a:r>
            <a:r>
              <a:rPr lang="en-US" sz="2400" dirty="0"/>
              <a:t>. To them, as to the woman at the well, He says, "I that speak unto thee am He.“– DA, 194</a:t>
            </a:r>
          </a:p>
          <a:p>
            <a:pPr marL="0" indent="0">
              <a:buNone/>
            </a:pPr>
            <a:endParaRPr lang="en-US" sz="2400" dirty="0"/>
          </a:p>
          <a:p>
            <a:pPr marL="0" indent="0">
              <a:buNone/>
            </a:pPr>
            <a:r>
              <a:rPr lang="en-US" sz="2400" dirty="0"/>
              <a:t>The disciples had been with Christ, and could understand Him;</a:t>
            </a:r>
            <a:r>
              <a:rPr lang="en-US" sz="2400" b="1" dirty="0"/>
              <a:t> to them He need not talk in parables</a:t>
            </a:r>
            <a:r>
              <a:rPr lang="en-US" sz="2400" dirty="0"/>
              <a:t>. He corrected their errors, and made plain to them the right way of approaching the people. He opened more fully to them the precious treasures of divine truth.– DA, 361</a:t>
            </a:r>
          </a:p>
          <a:p>
            <a:pPr marL="0" indent="0">
              <a:buNone/>
            </a:pPr>
            <a:endParaRPr lang="en-US" sz="2400" dirty="0"/>
          </a:p>
          <a:p>
            <a:pPr marL="0" indent="0">
              <a:buNone/>
            </a:pPr>
            <a:r>
              <a:rPr lang="en-US" sz="2400" dirty="0"/>
              <a:t>But the multitudes were slow of hearing, and in the home at Bethany Christ found rest from the weary conflict of public life. Here He opened to an appreciative audience the volume of Providence. In these private interviews He unfolded to His hearers that which He did not attempt to tell to the mixed multitude. </a:t>
            </a:r>
            <a:r>
              <a:rPr lang="en-US" sz="2400" b="1" dirty="0"/>
              <a:t>He needed not to speak to His friends in parables</a:t>
            </a:r>
            <a:r>
              <a:rPr lang="en-US" sz="2400" dirty="0"/>
              <a:t>.– DA, 524</a:t>
            </a:r>
          </a:p>
          <a:p>
            <a:pPr marL="0" indent="0">
              <a:buNone/>
            </a:pPr>
            <a:endParaRPr lang="en-US" sz="2400" dirty="0"/>
          </a:p>
          <a:p>
            <a:pPr marL="0" indent="0">
              <a:buNone/>
            </a:pPr>
            <a:r>
              <a:rPr lang="en-US" sz="2400" b="1" dirty="0"/>
              <a:t>If this is a parable, why is it not outlined and explained by Ellen White in any writing? Not the Desire of Ages, Not Christ’s Object Lessons???</a:t>
            </a:r>
          </a:p>
        </p:txBody>
      </p:sp>
    </p:spTree>
    <p:extLst>
      <p:ext uri="{BB962C8B-B14F-4D97-AF65-F5344CB8AC3E}">
        <p14:creationId xmlns:p14="http://schemas.microsoft.com/office/powerpoint/2010/main" val="29717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257D-0D32-4BC7-9AB1-91D4350F6E3D}"/>
              </a:ext>
            </a:extLst>
          </p:cNvPr>
          <p:cNvSpPr>
            <a:spLocks noGrp="1"/>
          </p:cNvSpPr>
          <p:nvPr>
            <p:ph type="title"/>
          </p:nvPr>
        </p:nvSpPr>
        <p:spPr>
          <a:xfrm>
            <a:off x="-1" y="-86309"/>
            <a:ext cx="9143999" cy="1143000"/>
          </a:xfrm>
        </p:spPr>
        <p:txBody>
          <a:bodyPr>
            <a:normAutofit fontScale="90000"/>
          </a:bodyPr>
          <a:lstStyle/>
          <a:p>
            <a:r>
              <a:rPr lang="en-US" i="1" dirty="0">
                <a:solidFill>
                  <a:srgbClr val="C00000"/>
                </a:solidFill>
                <a:latin typeface="Britannic Bold" panose="020B0903060703020204" pitchFamily="34" charset="0"/>
              </a:rPr>
              <a:t>Truth or Tradition? Gospel or Distraction?</a:t>
            </a:r>
          </a:p>
        </p:txBody>
      </p:sp>
      <p:sp>
        <p:nvSpPr>
          <p:cNvPr id="3" name="Content Placeholder 2">
            <a:extLst>
              <a:ext uri="{FF2B5EF4-FFF2-40B4-BE49-F238E27FC236}">
                <a16:creationId xmlns:a16="http://schemas.microsoft.com/office/drawing/2014/main" id="{438F7686-2478-47C2-834E-1784B2246A6C}"/>
              </a:ext>
            </a:extLst>
          </p:cNvPr>
          <p:cNvSpPr>
            <a:spLocks noGrp="1"/>
          </p:cNvSpPr>
          <p:nvPr>
            <p:ph idx="1"/>
          </p:nvPr>
        </p:nvSpPr>
        <p:spPr>
          <a:xfrm>
            <a:off x="0" y="1058779"/>
            <a:ext cx="9144000" cy="5799221"/>
          </a:xfrm>
        </p:spPr>
        <p:txBody>
          <a:bodyPr/>
          <a:lstStyle/>
          <a:p>
            <a:pPr marL="0" indent="0">
              <a:buNone/>
            </a:pPr>
            <a:r>
              <a:rPr lang="en-US" b="1" dirty="0"/>
              <a:t>Holy Spirit is 		State of 					  				  Not a Person		the Dead		Sabbath 	Sanctuary 													</a:t>
            </a:r>
          </a:p>
          <a:p>
            <a:pPr marL="0" indent="0">
              <a:buNone/>
            </a:pPr>
            <a:r>
              <a:rPr lang="en-US" b="1" dirty="0"/>
              <a:t>			</a:t>
            </a:r>
            <a:endParaRPr lang="en-US" dirty="0"/>
          </a:p>
        </p:txBody>
      </p:sp>
      <p:cxnSp>
        <p:nvCxnSpPr>
          <p:cNvPr id="5" name="Straight Connector 4">
            <a:extLst>
              <a:ext uri="{FF2B5EF4-FFF2-40B4-BE49-F238E27FC236}">
                <a16:creationId xmlns:a16="http://schemas.microsoft.com/office/drawing/2014/main" id="{1E583D45-F390-4D4F-B2A1-6F98F46334B9}"/>
              </a:ext>
            </a:extLst>
          </p:cNvPr>
          <p:cNvCxnSpPr/>
          <p:nvPr/>
        </p:nvCxnSpPr>
        <p:spPr>
          <a:xfrm>
            <a:off x="168442" y="2358189"/>
            <a:ext cx="8518358"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67A303E3-F3FC-4234-B33B-5F9F2F5E8BC4}"/>
              </a:ext>
            </a:extLst>
          </p:cNvPr>
          <p:cNvCxnSpPr/>
          <p:nvPr/>
        </p:nvCxnSpPr>
        <p:spPr>
          <a:xfrm>
            <a:off x="2550695" y="1251284"/>
            <a:ext cx="0" cy="5221705"/>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95FDE409-2D4C-4416-92AC-C0EC725801CA}"/>
              </a:ext>
            </a:extLst>
          </p:cNvPr>
          <p:cNvCxnSpPr/>
          <p:nvPr/>
        </p:nvCxnSpPr>
        <p:spPr>
          <a:xfrm>
            <a:off x="4796589" y="1251283"/>
            <a:ext cx="0" cy="5221705"/>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E90A1BC2-8E81-48D4-BC0E-CA4D5DD84B87}"/>
              </a:ext>
            </a:extLst>
          </p:cNvPr>
          <p:cNvCxnSpPr/>
          <p:nvPr/>
        </p:nvCxnSpPr>
        <p:spPr>
          <a:xfrm>
            <a:off x="6769769" y="1251282"/>
            <a:ext cx="0" cy="5221705"/>
          </a:xfrm>
          <a:prstGeom prst="line">
            <a:avLst/>
          </a:prstGeom>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CB303E72-6616-42FA-BBEF-B1999EFCF5B0}"/>
              </a:ext>
            </a:extLst>
          </p:cNvPr>
          <p:cNvSpPr txBox="1"/>
          <p:nvPr/>
        </p:nvSpPr>
        <p:spPr>
          <a:xfrm>
            <a:off x="0" y="2341967"/>
            <a:ext cx="2550694" cy="4401205"/>
          </a:xfrm>
          <a:prstGeom prst="rect">
            <a:avLst/>
          </a:prstGeom>
          <a:noFill/>
        </p:spPr>
        <p:txBody>
          <a:bodyPr wrap="square" rtlCol="0">
            <a:spAutoFit/>
          </a:bodyPr>
          <a:lstStyle/>
          <a:p>
            <a:r>
              <a:rPr lang="en-US" sz="2000" dirty="0"/>
              <a:t>-United Church of God</a:t>
            </a:r>
          </a:p>
          <a:p>
            <a:r>
              <a:rPr lang="en-US" sz="2000" dirty="0"/>
              <a:t>-Jehovah’s Witnesses</a:t>
            </a:r>
          </a:p>
          <a:p>
            <a:r>
              <a:rPr lang="en-US" sz="2000" dirty="0"/>
              <a:t>-Unitarian</a:t>
            </a:r>
          </a:p>
          <a:p>
            <a:r>
              <a:rPr lang="en-US" sz="2000" dirty="0"/>
              <a:t>-</a:t>
            </a:r>
            <a:r>
              <a:rPr lang="en-US" sz="2000" dirty="0" err="1"/>
              <a:t>Christdelphians</a:t>
            </a:r>
            <a:endParaRPr lang="en-US" sz="2000" dirty="0"/>
          </a:p>
          <a:p>
            <a:r>
              <a:rPr lang="en-US" sz="2000" dirty="0"/>
              <a:t>-Interfaith Ecumenical “</a:t>
            </a:r>
            <a:r>
              <a:rPr lang="en-US" sz="2000" dirty="0" err="1"/>
              <a:t>patheos</a:t>
            </a:r>
            <a:r>
              <a:rPr lang="en-US" sz="2000" dirty="0"/>
              <a:t>”</a:t>
            </a:r>
          </a:p>
          <a:p>
            <a:r>
              <a:rPr lang="en-US" sz="2000" dirty="0"/>
              <a:t>-Dawn Bible Students </a:t>
            </a:r>
          </a:p>
          <a:p>
            <a:r>
              <a:rPr lang="en-US" sz="2000" dirty="0"/>
              <a:t>-</a:t>
            </a:r>
            <a:r>
              <a:rPr lang="en-US" sz="2000" dirty="0" err="1"/>
              <a:t>neoArians</a:t>
            </a:r>
            <a:endParaRPr lang="en-US" sz="2000" dirty="0"/>
          </a:p>
          <a:p>
            <a:r>
              <a:rPr lang="en-US" sz="2000" dirty="0"/>
              <a:t>-Living Church of God</a:t>
            </a:r>
          </a:p>
          <a:p>
            <a:r>
              <a:rPr lang="en-US" sz="2000" dirty="0"/>
              <a:t>-Oneness </a:t>
            </a:r>
            <a:r>
              <a:rPr lang="en-US" sz="2000" dirty="0" err="1"/>
              <a:t>Pentacostals</a:t>
            </a:r>
            <a:endParaRPr lang="en-US" sz="2000" dirty="0"/>
          </a:p>
          <a:p>
            <a:r>
              <a:rPr lang="en-US" sz="2000" dirty="0"/>
              <a:t>-Unity Church</a:t>
            </a:r>
          </a:p>
          <a:p>
            <a:r>
              <a:rPr lang="en-US" sz="2000" dirty="0"/>
              <a:t>-Rastafarian sects</a:t>
            </a:r>
          </a:p>
          <a:p>
            <a:r>
              <a:rPr lang="en-US" sz="2000" dirty="0"/>
              <a:t>-Mormons</a:t>
            </a:r>
          </a:p>
          <a:p>
            <a:r>
              <a:rPr lang="en-US" sz="2000" dirty="0"/>
              <a:t>-SDA sects</a:t>
            </a:r>
          </a:p>
        </p:txBody>
      </p:sp>
      <p:sp>
        <p:nvSpPr>
          <p:cNvPr id="12" name="TextBox 11">
            <a:extLst>
              <a:ext uri="{FF2B5EF4-FFF2-40B4-BE49-F238E27FC236}">
                <a16:creationId xmlns:a16="http://schemas.microsoft.com/office/drawing/2014/main" id="{6D0CF31A-1AE9-4914-8AD6-ABB246DACDC4}"/>
              </a:ext>
            </a:extLst>
          </p:cNvPr>
          <p:cNvSpPr txBox="1"/>
          <p:nvPr/>
        </p:nvSpPr>
        <p:spPr>
          <a:xfrm>
            <a:off x="2622885" y="2382251"/>
            <a:ext cx="2173691" cy="707886"/>
          </a:xfrm>
          <a:prstGeom prst="rect">
            <a:avLst/>
          </a:prstGeom>
          <a:noFill/>
        </p:spPr>
        <p:txBody>
          <a:bodyPr wrap="square" rtlCol="0">
            <a:spAutoFit/>
          </a:bodyPr>
          <a:lstStyle/>
          <a:p>
            <a:r>
              <a:rPr lang="en-US" sz="2000" dirty="0"/>
              <a:t>-Baptist sects</a:t>
            </a:r>
          </a:p>
          <a:p>
            <a:r>
              <a:rPr lang="en-US" sz="2000" dirty="0"/>
              <a:t>-SDA</a:t>
            </a:r>
          </a:p>
        </p:txBody>
      </p:sp>
      <p:sp>
        <p:nvSpPr>
          <p:cNvPr id="13" name="TextBox 12">
            <a:extLst>
              <a:ext uri="{FF2B5EF4-FFF2-40B4-BE49-F238E27FC236}">
                <a16:creationId xmlns:a16="http://schemas.microsoft.com/office/drawing/2014/main" id="{ABB4F67E-BBDE-491A-A540-A878A905C4AC}"/>
              </a:ext>
            </a:extLst>
          </p:cNvPr>
          <p:cNvSpPr txBox="1"/>
          <p:nvPr/>
        </p:nvSpPr>
        <p:spPr>
          <a:xfrm>
            <a:off x="4760500" y="2394172"/>
            <a:ext cx="2009269" cy="2554545"/>
          </a:xfrm>
          <a:prstGeom prst="rect">
            <a:avLst/>
          </a:prstGeom>
          <a:noFill/>
        </p:spPr>
        <p:txBody>
          <a:bodyPr wrap="square" rtlCol="0">
            <a:spAutoFit/>
          </a:bodyPr>
          <a:lstStyle/>
          <a:p>
            <a:r>
              <a:rPr lang="en-US" sz="2000" dirty="0"/>
              <a:t>-SD Baptists</a:t>
            </a:r>
          </a:p>
          <a:p>
            <a:r>
              <a:rPr lang="en-US" sz="2000" dirty="0"/>
              <a:t>-SD Church of God</a:t>
            </a:r>
          </a:p>
          <a:p>
            <a:r>
              <a:rPr lang="en-US" sz="2000" dirty="0"/>
              <a:t>-Sabbath Rest Advent </a:t>
            </a:r>
          </a:p>
          <a:p>
            <a:r>
              <a:rPr lang="en-US" sz="2000" dirty="0"/>
              <a:t>-House of Yahweh</a:t>
            </a:r>
          </a:p>
          <a:p>
            <a:r>
              <a:rPr lang="en-US" sz="2000" dirty="0"/>
              <a:t>-SDA</a:t>
            </a:r>
          </a:p>
        </p:txBody>
      </p:sp>
      <p:sp>
        <p:nvSpPr>
          <p:cNvPr id="14" name="TextBox 13">
            <a:extLst>
              <a:ext uri="{FF2B5EF4-FFF2-40B4-BE49-F238E27FC236}">
                <a16:creationId xmlns:a16="http://schemas.microsoft.com/office/drawing/2014/main" id="{F9F57584-57F6-4C74-B3B0-7D33C48386BC}"/>
              </a:ext>
            </a:extLst>
          </p:cNvPr>
          <p:cNvSpPr txBox="1"/>
          <p:nvPr/>
        </p:nvSpPr>
        <p:spPr>
          <a:xfrm>
            <a:off x="6751724" y="2394172"/>
            <a:ext cx="2009269" cy="400110"/>
          </a:xfrm>
          <a:prstGeom prst="rect">
            <a:avLst/>
          </a:prstGeom>
          <a:noFill/>
        </p:spPr>
        <p:txBody>
          <a:bodyPr wrap="square" rtlCol="0">
            <a:spAutoFit/>
          </a:bodyPr>
          <a:lstStyle/>
          <a:p>
            <a:r>
              <a:rPr lang="en-US" sz="2000" dirty="0"/>
              <a:t>-SDA</a:t>
            </a:r>
          </a:p>
        </p:txBody>
      </p:sp>
    </p:spTree>
    <p:extLst>
      <p:ext uri="{BB962C8B-B14F-4D97-AF65-F5344CB8AC3E}">
        <p14:creationId xmlns:p14="http://schemas.microsoft.com/office/powerpoint/2010/main" val="45559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8445-7596-4420-B251-822BF2EAE950}"/>
              </a:ext>
            </a:extLst>
          </p:cNvPr>
          <p:cNvSpPr>
            <a:spLocks noGrp="1"/>
          </p:cNvSpPr>
          <p:nvPr>
            <p:ph type="title"/>
          </p:nvPr>
        </p:nvSpPr>
        <p:spPr>
          <a:xfrm>
            <a:off x="457200" y="-296862"/>
            <a:ext cx="8229600" cy="1143000"/>
          </a:xfrm>
        </p:spPr>
        <p:txBody>
          <a:bodyPr>
            <a:normAutofit/>
          </a:bodyPr>
          <a:lstStyle/>
          <a:p>
            <a:r>
              <a:rPr lang="en-US" sz="3200" i="1" u="sng" dirty="0">
                <a:solidFill>
                  <a:srgbClr val="002060"/>
                </a:solidFill>
              </a:rPr>
              <a:t>Where then? Does this Doctrine Come From?</a:t>
            </a:r>
          </a:p>
        </p:txBody>
      </p:sp>
      <p:sp>
        <p:nvSpPr>
          <p:cNvPr id="4" name="TextBox 3">
            <a:extLst>
              <a:ext uri="{FF2B5EF4-FFF2-40B4-BE49-F238E27FC236}">
                <a16:creationId xmlns:a16="http://schemas.microsoft.com/office/drawing/2014/main" id="{AB0A6818-3CF3-4BF3-A7E5-87BAB5586766}"/>
              </a:ext>
            </a:extLst>
          </p:cNvPr>
          <p:cNvSpPr txBox="1"/>
          <p:nvPr/>
        </p:nvSpPr>
        <p:spPr>
          <a:xfrm>
            <a:off x="1" y="575428"/>
            <a:ext cx="9144000" cy="5909310"/>
          </a:xfrm>
          <a:prstGeom prst="rect">
            <a:avLst/>
          </a:prstGeom>
          <a:noFill/>
        </p:spPr>
        <p:txBody>
          <a:bodyPr wrap="square" rtlCol="0">
            <a:spAutoFit/>
          </a:bodyPr>
          <a:lstStyle/>
          <a:p>
            <a:r>
              <a:rPr lang="en-US" sz="2000" dirty="0"/>
              <a:t>In order to understand the concept of person in God, we have to understand its foundation in the processions and relations within the inner life of God. And the </a:t>
            </a:r>
            <a:r>
              <a:rPr lang="en-US" sz="2000" b="1" dirty="0"/>
              <a:t>Council of Florence, AD 1338-1445</a:t>
            </a:r>
            <a:r>
              <a:rPr lang="en-US" sz="2000" dirty="0"/>
              <a:t>, can help us in this regard. . . The Son “proceeds” from the Father, and the Holy Spirit “proceeds from the Father and the Son.” These are the two processions in God. And these are foundational to the four relations that constitute the three persons in God. These are those four eternal relations in God:</a:t>
            </a:r>
          </a:p>
          <a:p>
            <a:r>
              <a:rPr lang="en-US" sz="2000" b="1" dirty="0"/>
              <a:t>1.</a:t>
            </a:r>
            <a:r>
              <a:rPr lang="en-US" sz="2000" dirty="0"/>
              <a:t> The Father actively and eternally generates the Son, constituting the person of God, the Father. </a:t>
            </a:r>
          </a:p>
          <a:p>
            <a:r>
              <a:rPr lang="en-US" sz="2000" b="1" dirty="0"/>
              <a:t>2.</a:t>
            </a:r>
            <a:r>
              <a:rPr lang="en-US" sz="2000" dirty="0"/>
              <a:t> The Son is passively generated of the Father, which constitutes the person of the Son.</a:t>
            </a:r>
          </a:p>
          <a:p>
            <a:r>
              <a:rPr lang="en-US" sz="2000" b="1" dirty="0"/>
              <a:t>3.</a:t>
            </a:r>
            <a:r>
              <a:rPr lang="en-US" sz="2000" dirty="0"/>
              <a:t> </a:t>
            </a:r>
            <a:r>
              <a:rPr lang="en-US" sz="2000" b="1" dirty="0"/>
              <a:t>The Father and the Son actively </a:t>
            </a:r>
            <a:r>
              <a:rPr lang="en-US" sz="2000" b="1" dirty="0" err="1"/>
              <a:t>spirate</a:t>
            </a:r>
            <a:r>
              <a:rPr lang="en-US" sz="2000" b="1" dirty="0"/>
              <a:t> the Holy Spirit </a:t>
            </a:r>
            <a:r>
              <a:rPr lang="en-US" sz="2000" dirty="0"/>
              <a:t>in the one relation within the inner life of God that does not constitute a person. It does not do so because the Father and Son are already constituted as persons in relation to each other in the first two relations. This is why CCC 240 teaches, “[The Second Person of the Blessed Trinity] is Son only in relation to his Father.”</a:t>
            </a:r>
          </a:p>
          <a:p>
            <a:r>
              <a:rPr lang="en-US" sz="2000" b="1" dirty="0"/>
              <a:t>4.</a:t>
            </a:r>
            <a:r>
              <a:rPr lang="en-US" sz="2000" dirty="0"/>
              <a:t> </a:t>
            </a:r>
            <a:r>
              <a:rPr lang="en-US" sz="2000" b="1" dirty="0"/>
              <a:t>The Holy Spirit is passively </a:t>
            </a:r>
            <a:r>
              <a:rPr lang="en-US" sz="2000" b="1" dirty="0" err="1"/>
              <a:t>spirated</a:t>
            </a:r>
            <a:r>
              <a:rPr lang="en-US" sz="2000" b="1" dirty="0"/>
              <a:t> of the Father and the Son</a:t>
            </a:r>
            <a:r>
              <a:rPr lang="en-US" sz="2000" dirty="0"/>
              <a:t>, constituting the person of the Holy Spirit. – Catholic Answers, June 20, 2014 (https://www.catholic.com/magazine/online-edition/explaining-the-trinity)</a:t>
            </a:r>
          </a:p>
          <a:p>
            <a:endParaRPr lang="en-US" dirty="0"/>
          </a:p>
        </p:txBody>
      </p:sp>
    </p:spTree>
    <p:extLst>
      <p:ext uri="{BB962C8B-B14F-4D97-AF65-F5344CB8AC3E}">
        <p14:creationId xmlns:p14="http://schemas.microsoft.com/office/powerpoint/2010/main" val="41486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1229-8A34-4F38-8DF0-BC1FC5B5B71B}"/>
              </a:ext>
            </a:extLst>
          </p:cNvPr>
          <p:cNvSpPr>
            <a:spLocks noGrp="1"/>
          </p:cNvSpPr>
          <p:nvPr>
            <p:ph type="title"/>
          </p:nvPr>
        </p:nvSpPr>
        <p:spPr>
          <a:xfrm>
            <a:off x="457200" y="32042"/>
            <a:ext cx="8229600" cy="789052"/>
          </a:xfrm>
        </p:spPr>
        <p:txBody>
          <a:bodyPr/>
          <a:lstStyle/>
          <a:p>
            <a:r>
              <a:rPr lang="en-US" u="sng" dirty="0">
                <a:solidFill>
                  <a:srgbClr val="C00000"/>
                </a:solidFill>
                <a:latin typeface="Baskerville Old Face" panose="02020602080505020303" pitchFamily="18" charset="0"/>
              </a:rPr>
              <a:t>What Does the Bible Say?</a:t>
            </a:r>
          </a:p>
        </p:txBody>
      </p:sp>
      <p:sp>
        <p:nvSpPr>
          <p:cNvPr id="3" name="Content Placeholder 2">
            <a:extLst>
              <a:ext uri="{FF2B5EF4-FFF2-40B4-BE49-F238E27FC236}">
                <a16:creationId xmlns:a16="http://schemas.microsoft.com/office/drawing/2014/main" id="{C791A6CE-6999-44F5-A711-71B43C5DA599}"/>
              </a:ext>
            </a:extLst>
          </p:cNvPr>
          <p:cNvSpPr>
            <a:spLocks noGrp="1"/>
          </p:cNvSpPr>
          <p:nvPr>
            <p:ph idx="1"/>
          </p:nvPr>
        </p:nvSpPr>
        <p:spPr>
          <a:xfrm>
            <a:off x="3928581" y="645460"/>
            <a:ext cx="5215419" cy="6180498"/>
          </a:xfrm>
        </p:spPr>
        <p:txBody>
          <a:bodyPr>
            <a:normAutofit fontScale="92500"/>
          </a:bodyPr>
          <a:lstStyle/>
          <a:p>
            <a:pPr marL="0" indent="0">
              <a:buNone/>
            </a:pPr>
            <a:r>
              <a:rPr lang="en-US" sz="2800" dirty="0"/>
              <a:t>1 John 5:7,8 “For there are </a:t>
            </a:r>
            <a:r>
              <a:rPr lang="en-US" sz="2800" b="1" dirty="0"/>
              <a:t>three</a:t>
            </a:r>
            <a:r>
              <a:rPr lang="en-US" sz="2800" dirty="0"/>
              <a:t> that bear record in heaven, </a:t>
            </a:r>
            <a:r>
              <a:rPr lang="en-US" sz="2800" b="1" dirty="0"/>
              <a:t>the Father, the Word, and the Holy Ghost</a:t>
            </a:r>
            <a:r>
              <a:rPr lang="en-US" sz="2800" dirty="0"/>
              <a:t>: and these three </a:t>
            </a:r>
            <a:r>
              <a:rPr lang="en-US" sz="2800" b="1" dirty="0"/>
              <a:t>are</a:t>
            </a:r>
            <a:r>
              <a:rPr lang="en-US" sz="2800" dirty="0"/>
              <a:t> one. And there are three that bear witness in earth, the Spirit, and the water, and the blood: and these three </a:t>
            </a:r>
            <a:r>
              <a:rPr lang="en-US" sz="2800" b="1" dirty="0"/>
              <a:t>agree in one</a:t>
            </a:r>
            <a:r>
              <a:rPr lang="en-US" sz="2800" dirty="0"/>
              <a:t>.”</a:t>
            </a:r>
          </a:p>
          <a:p>
            <a:pPr marL="0" indent="0">
              <a:buNone/>
            </a:pPr>
            <a:endParaRPr lang="en-US" sz="2800" dirty="0"/>
          </a:p>
          <a:p>
            <a:pPr marL="0" indent="0">
              <a:buNone/>
            </a:pPr>
            <a:r>
              <a:rPr lang="en-US" sz="2800" dirty="0"/>
              <a:t>Ephesians 4:4-6 “There is one body, and </a:t>
            </a:r>
            <a:r>
              <a:rPr lang="en-US" sz="2800" b="1" dirty="0"/>
              <a:t>one Spirit</a:t>
            </a:r>
            <a:r>
              <a:rPr lang="en-US" sz="2800" dirty="0"/>
              <a:t>, even as ye are called in one hope of your calling; </a:t>
            </a:r>
            <a:r>
              <a:rPr lang="en-US" sz="2800" b="1" dirty="0"/>
              <a:t>One Lord</a:t>
            </a:r>
            <a:r>
              <a:rPr lang="en-US" sz="2800" dirty="0"/>
              <a:t>, one faith, one baptism, </a:t>
            </a:r>
            <a:r>
              <a:rPr lang="en-US" sz="2800" b="1" dirty="0"/>
              <a:t>One God and Father</a:t>
            </a:r>
            <a:r>
              <a:rPr lang="en-US" sz="2800" dirty="0"/>
              <a:t> of all, who is above all, and through all, and in you all.”</a:t>
            </a:r>
          </a:p>
          <a:p>
            <a:pPr marL="0" indent="0">
              <a:buNone/>
            </a:pPr>
            <a:endParaRPr lang="en-US" sz="2800" dirty="0"/>
          </a:p>
        </p:txBody>
      </p:sp>
      <p:pic>
        <p:nvPicPr>
          <p:cNvPr id="4" name="Picture 3">
            <a:extLst>
              <a:ext uri="{FF2B5EF4-FFF2-40B4-BE49-F238E27FC236}">
                <a16:creationId xmlns:a16="http://schemas.microsoft.com/office/drawing/2014/main" id="{A85DBD6A-6AD5-49FC-9A5C-F867ABFC164F}"/>
              </a:ext>
            </a:extLst>
          </p:cNvPr>
          <p:cNvPicPr>
            <a:picLocks noChangeAspect="1"/>
          </p:cNvPicPr>
          <p:nvPr/>
        </p:nvPicPr>
        <p:blipFill rotWithShape="1">
          <a:blip r:embed="rId2"/>
          <a:srcRect l="10392" r="12549"/>
          <a:stretch/>
        </p:blipFill>
        <p:spPr>
          <a:xfrm>
            <a:off x="161365" y="1595717"/>
            <a:ext cx="3767216" cy="3666565"/>
          </a:xfrm>
          <a:prstGeom prst="rect">
            <a:avLst/>
          </a:prstGeom>
        </p:spPr>
      </p:pic>
    </p:spTree>
    <p:extLst>
      <p:ext uri="{BB962C8B-B14F-4D97-AF65-F5344CB8AC3E}">
        <p14:creationId xmlns:p14="http://schemas.microsoft.com/office/powerpoint/2010/main" val="27756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E590-876C-484E-8C5B-5BCA7801C5F3}"/>
              </a:ext>
            </a:extLst>
          </p:cNvPr>
          <p:cNvSpPr>
            <a:spLocks noGrp="1"/>
          </p:cNvSpPr>
          <p:nvPr>
            <p:ph type="title"/>
          </p:nvPr>
        </p:nvSpPr>
        <p:spPr>
          <a:xfrm>
            <a:off x="457200" y="0"/>
            <a:ext cx="8229600" cy="1143000"/>
          </a:xfrm>
        </p:spPr>
        <p:txBody>
          <a:bodyPr>
            <a:normAutofit fontScale="90000"/>
          </a:bodyPr>
          <a:lstStyle/>
          <a:p>
            <a:r>
              <a:rPr lang="en-US" dirty="0">
                <a:solidFill>
                  <a:srgbClr val="FFC000"/>
                </a:solidFill>
                <a:latin typeface="Aharoni" panose="02010803020104030203" pitchFamily="2" charset="-79"/>
                <a:cs typeface="Aharoni" panose="02010803020104030203" pitchFamily="2" charset="-79"/>
              </a:rPr>
              <a:t>Don’t Forget Your ONLY Mission!</a:t>
            </a:r>
          </a:p>
        </p:txBody>
      </p:sp>
      <p:sp>
        <p:nvSpPr>
          <p:cNvPr id="3" name="Content Placeholder 2">
            <a:extLst>
              <a:ext uri="{FF2B5EF4-FFF2-40B4-BE49-F238E27FC236}">
                <a16:creationId xmlns:a16="http://schemas.microsoft.com/office/drawing/2014/main" id="{41F7CC59-DABB-4EF9-BE27-27D2C998E454}"/>
              </a:ext>
            </a:extLst>
          </p:cNvPr>
          <p:cNvSpPr>
            <a:spLocks noGrp="1"/>
          </p:cNvSpPr>
          <p:nvPr>
            <p:ph idx="1"/>
          </p:nvPr>
        </p:nvSpPr>
        <p:spPr>
          <a:xfrm>
            <a:off x="0" y="866274"/>
            <a:ext cx="9144000" cy="6617367"/>
          </a:xfrm>
        </p:spPr>
        <p:txBody>
          <a:bodyPr>
            <a:normAutofit fontScale="62500" lnSpcReduction="20000"/>
          </a:bodyPr>
          <a:lstStyle/>
          <a:p>
            <a:pPr marL="0" indent="0">
              <a:buNone/>
            </a:pPr>
            <a:r>
              <a:rPr lang="en-US" sz="3400" dirty="0">
                <a:solidFill>
                  <a:schemeClr val="bg1"/>
                </a:solidFill>
              </a:rPr>
              <a:t>We are now living in the closing scenes of this world's history. Let men tremble with the sense of the responsibility of knowing the truth. The ends of the world are come. Proper consideration of these things will lead all to make an entire consecration of all that they have and are to their God. . . . The weighty obligation of warning a world of its coming doom is upon us. From every direction, far and near, calls are coming to us for help. The church, devotedly consecrated to the work, is to carry the message to the world: Come to the gospel feast; the supper is prepared, come. . . . Crowns, immortal crowns, are to be won. The kingdom of heaven is to be gained. A world, perishing in sin, is to be enlightened. The lost pearl is to be found. The lost sheep is to be brought back in safety to the fold. Who will join in the search? Who will bear the light to those who are wandering in the darkness of error? We should now feel the responsibility of laboring with intense earnestness to impart to others the truths that God has given for this time. We cannot be too much in earnest. . . .  Now is the time for the last warning to be given. There is a special power in the presentation of the truth at the present time; but how long will it continue?--Only a little while. If there was ever a crisis, it is now.  All are now deciding their eternal destiny. Men need to be aroused to realize the solemnity of the time, the nearness of the day when human probation shall be ended. Decided efforts should be made to bring the message for this time prominently before the people. The third angel is to go forth with great power. . . Evangelistic work, opening the Scriptures to others, warning men and women of what is coming upon the world, is to occupy more and still more of the time of God's servants. – Evangelism, p. 16,17</a:t>
            </a: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310162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942B-A9B1-44C5-8E87-83C4190071ED}"/>
              </a:ext>
            </a:extLst>
          </p:cNvPr>
          <p:cNvSpPr>
            <a:spLocks noGrp="1"/>
          </p:cNvSpPr>
          <p:nvPr>
            <p:ph type="title"/>
          </p:nvPr>
        </p:nvSpPr>
        <p:spPr>
          <a:xfrm>
            <a:off x="457200" y="-296862"/>
            <a:ext cx="8229600" cy="1143000"/>
          </a:xfrm>
        </p:spPr>
        <p:txBody>
          <a:bodyPr/>
          <a:lstStyle/>
          <a:p>
            <a:r>
              <a:rPr lang="en-US" dirty="0">
                <a:solidFill>
                  <a:srgbClr val="00B050"/>
                </a:solidFill>
                <a:latin typeface="Broadway" panose="04040905080B02020502" pitchFamily="82" charset="0"/>
              </a:rPr>
              <a:t>From the Beginning!</a:t>
            </a:r>
          </a:p>
        </p:txBody>
      </p:sp>
      <p:sp>
        <p:nvSpPr>
          <p:cNvPr id="3" name="Content Placeholder 2">
            <a:extLst>
              <a:ext uri="{FF2B5EF4-FFF2-40B4-BE49-F238E27FC236}">
                <a16:creationId xmlns:a16="http://schemas.microsoft.com/office/drawing/2014/main" id="{80BEFD25-93EA-4E9C-A5CF-A0AC6AE658AA}"/>
              </a:ext>
            </a:extLst>
          </p:cNvPr>
          <p:cNvSpPr>
            <a:spLocks noGrp="1"/>
          </p:cNvSpPr>
          <p:nvPr>
            <p:ph idx="1"/>
          </p:nvPr>
        </p:nvSpPr>
        <p:spPr>
          <a:xfrm>
            <a:off x="215153" y="2812865"/>
            <a:ext cx="8928847" cy="4138238"/>
          </a:xfrm>
        </p:spPr>
        <p:txBody>
          <a:bodyPr>
            <a:normAutofit/>
          </a:bodyPr>
          <a:lstStyle/>
          <a:p>
            <a:pPr marL="0" indent="0">
              <a:buNone/>
            </a:pPr>
            <a:r>
              <a:rPr lang="en-US" sz="2800" dirty="0">
                <a:solidFill>
                  <a:schemeClr val="bg1"/>
                </a:solidFill>
              </a:rPr>
              <a:t>Genesis 1:1-3 “In the beginning </a:t>
            </a:r>
            <a:r>
              <a:rPr lang="en-US" sz="2800" b="1" u="sng" dirty="0">
                <a:solidFill>
                  <a:schemeClr val="bg1"/>
                </a:solidFill>
              </a:rPr>
              <a:t>God</a:t>
            </a:r>
            <a:r>
              <a:rPr lang="en-US" sz="2800" dirty="0">
                <a:solidFill>
                  <a:schemeClr val="bg1"/>
                </a:solidFill>
              </a:rPr>
              <a:t> created the heaven and the earth. And the earth was without form, and void; and darkness was upon the face of the deep. And the </a:t>
            </a:r>
            <a:r>
              <a:rPr lang="en-US" sz="2800" b="1" u="sng" dirty="0">
                <a:solidFill>
                  <a:schemeClr val="bg1"/>
                </a:solidFill>
              </a:rPr>
              <a:t>Spirit of God </a:t>
            </a:r>
            <a:r>
              <a:rPr lang="en-US" sz="2800" dirty="0">
                <a:solidFill>
                  <a:schemeClr val="bg1"/>
                </a:solidFill>
              </a:rPr>
              <a:t>moved upon the face of the waters. </a:t>
            </a:r>
            <a:r>
              <a:rPr lang="en-US" sz="2800" b="1" u="sng" dirty="0">
                <a:solidFill>
                  <a:schemeClr val="bg1"/>
                </a:solidFill>
              </a:rPr>
              <a:t>And God said</a:t>
            </a:r>
            <a:r>
              <a:rPr lang="en-US" sz="2800" dirty="0">
                <a:solidFill>
                  <a:schemeClr val="bg1"/>
                </a:solidFill>
              </a:rPr>
              <a:t>, Let there be light: and there was light.”</a:t>
            </a:r>
          </a:p>
          <a:p>
            <a:pPr marL="0" indent="0">
              <a:buNone/>
            </a:pPr>
            <a:endParaRPr lang="en-US" sz="2800" dirty="0">
              <a:solidFill>
                <a:schemeClr val="bg1"/>
              </a:solidFill>
            </a:endParaRPr>
          </a:p>
          <a:p>
            <a:pPr marL="0" indent="0">
              <a:buNone/>
            </a:pPr>
            <a:r>
              <a:rPr lang="en-US" sz="2800" dirty="0">
                <a:solidFill>
                  <a:schemeClr val="bg1"/>
                </a:solidFill>
              </a:rPr>
              <a:t>Genesis 6:3 “And the Lord said, </a:t>
            </a:r>
            <a:r>
              <a:rPr lang="en-US" sz="2800" b="1" u="sng" dirty="0">
                <a:solidFill>
                  <a:schemeClr val="bg1"/>
                </a:solidFill>
              </a:rPr>
              <a:t>My</a:t>
            </a:r>
            <a:r>
              <a:rPr lang="en-US" sz="2800" u="sng" dirty="0">
                <a:solidFill>
                  <a:schemeClr val="bg1"/>
                </a:solidFill>
              </a:rPr>
              <a:t> </a:t>
            </a:r>
            <a:r>
              <a:rPr lang="en-US" sz="2800" b="1" u="sng" dirty="0">
                <a:solidFill>
                  <a:schemeClr val="bg1"/>
                </a:solidFill>
              </a:rPr>
              <a:t>spirit</a:t>
            </a:r>
            <a:r>
              <a:rPr lang="en-US" sz="2800" u="sng" dirty="0">
                <a:solidFill>
                  <a:schemeClr val="bg1"/>
                </a:solidFill>
              </a:rPr>
              <a:t> </a:t>
            </a:r>
            <a:r>
              <a:rPr lang="en-US" sz="2800" b="1" u="sng" dirty="0">
                <a:solidFill>
                  <a:schemeClr val="bg1"/>
                </a:solidFill>
              </a:rPr>
              <a:t>shall</a:t>
            </a:r>
            <a:r>
              <a:rPr lang="en-US" sz="2800" u="sng" dirty="0">
                <a:solidFill>
                  <a:schemeClr val="bg1"/>
                </a:solidFill>
              </a:rPr>
              <a:t> </a:t>
            </a:r>
            <a:r>
              <a:rPr lang="en-US" sz="2800" b="1" u="sng" dirty="0">
                <a:solidFill>
                  <a:schemeClr val="bg1"/>
                </a:solidFill>
              </a:rPr>
              <a:t>not</a:t>
            </a:r>
            <a:r>
              <a:rPr lang="en-US" sz="2800" u="sng" dirty="0">
                <a:solidFill>
                  <a:schemeClr val="bg1"/>
                </a:solidFill>
              </a:rPr>
              <a:t> </a:t>
            </a:r>
            <a:r>
              <a:rPr lang="en-US" sz="2800" b="1" u="sng" dirty="0">
                <a:solidFill>
                  <a:schemeClr val="bg1"/>
                </a:solidFill>
              </a:rPr>
              <a:t>always</a:t>
            </a:r>
            <a:r>
              <a:rPr lang="en-US" sz="2800" u="sng" dirty="0">
                <a:solidFill>
                  <a:schemeClr val="bg1"/>
                </a:solidFill>
              </a:rPr>
              <a:t> </a:t>
            </a:r>
            <a:r>
              <a:rPr lang="en-US" sz="2800" b="1" u="sng" dirty="0">
                <a:solidFill>
                  <a:schemeClr val="bg1"/>
                </a:solidFill>
              </a:rPr>
              <a:t>strive</a:t>
            </a:r>
            <a:r>
              <a:rPr lang="en-US" sz="2800" u="sng" dirty="0">
                <a:solidFill>
                  <a:schemeClr val="bg1"/>
                </a:solidFill>
              </a:rPr>
              <a:t> </a:t>
            </a:r>
            <a:r>
              <a:rPr lang="en-US" sz="2800" b="1" u="sng" dirty="0">
                <a:solidFill>
                  <a:schemeClr val="bg1"/>
                </a:solidFill>
              </a:rPr>
              <a:t>with</a:t>
            </a:r>
            <a:r>
              <a:rPr lang="en-US" sz="2800" u="sng" dirty="0">
                <a:solidFill>
                  <a:schemeClr val="bg1"/>
                </a:solidFill>
              </a:rPr>
              <a:t> </a:t>
            </a:r>
            <a:r>
              <a:rPr lang="en-US" sz="2800" b="1" u="sng" dirty="0">
                <a:solidFill>
                  <a:schemeClr val="bg1"/>
                </a:solidFill>
              </a:rPr>
              <a:t>man</a:t>
            </a:r>
            <a:r>
              <a:rPr lang="en-US" sz="2800" dirty="0">
                <a:solidFill>
                  <a:schemeClr val="bg1"/>
                </a:solidFill>
              </a:rPr>
              <a:t>, for that he also is flesh: yet his days shall be an hundred and twenty years.”</a:t>
            </a:r>
          </a:p>
        </p:txBody>
      </p:sp>
      <p:pic>
        <p:nvPicPr>
          <p:cNvPr id="4" name="Picture 3">
            <a:extLst>
              <a:ext uri="{FF2B5EF4-FFF2-40B4-BE49-F238E27FC236}">
                <a16:creationId xmlns:a16="http://schemas.microsoft.com/office/drawing/2014/main" id="{70FBE290-2131-48AF-B845-DE5A47B5A6A5}"/>
              </a:ext>
            </a:extLst>
          </p:cNvPr>
          <p:cNvPicPr>
            <a:picLocks noChangeAspect="1"/>
          </p:cNvPicPr>
          <p:nvPr/>
        </p:nvPicPr>
        <p:blipFill>
          <a:blip r:embed="rId2"/>
          <a:stretch>
            <a:fillRect/>
          </a:stretch>
        </p:blipFill>
        <p:spPr>
          <a:xfrm>
            <a:off x="457200" y="641165"/>
            <a:ext cx="8229600" cy="2171700"/>
          </a:xfrm>
          <a:prstGeom prst="rect">
            <a:avLst/>
          </a:prstGeom>
        </p:spPr>
      </p:pic>
    </p:spTree>
    <p:extLst>
      <p:ext uri="{BB962C8B-B14F-4D97-AF65-F5344CB8AC3E}">
        <p14:creationId xmlns:p14="http://schemas.microsoft.com/office/powerpoint/2010/main" val="40212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150B-6B3F-4ACD-9FF8-1E3DBE7DF9A6}"/>
              </a:ext>
            </a:extLst>
          </p:cNvPr>
          <p:cNvSpPr>
            <a:spLocks noGrp="1"/>
          </p:cNvSpPr>
          <p:nvPr>
            <p:ph type="title"/>
          </p:nvPr>
        </p:nvSpPr>
        <p:spPr>
          <a:xfrm>
            <a:off x="457200" y="-296862"/>
            <a:ext cx="8229600" cy="1143000"/>
          </a:xfrm>
        </p:spPr>
        <p:txBody>
          <a:bodyPr/>
          <a:lstStyle/>
          <a:p>
            <a:r>
              <a:rPr lang="en-US" b="1" i="1" dirty="0">
                <a:solidFill>
                  <a:schemeClr val="tx2">
                    <a:lumMod val="75000"/>
                  </a:schemeClr>
                </a:solidFill>
              </a:rPr>
              <a:t>A Co-Intercessor</a:t>
            </a:r>
          </a:p>
        </p:txBody>
      </p:sp>
      <p:sp>
        <p:nvSpPr>
          <p:cNvPr id="3" name="Content Placeholder 2">
            <a:extLst>
              <a:ext uri="{FF2B5EF4-FFF2-40B4-BE49-F238E27FC236}">
                <a16:creationId xmlns:a16="http://schemas.microsoft.com/office/drawing/2014/main" id="{8D8C68C1-F2D8-4975-AB4B-FE28EA9C0E7F}"/>
              </a:ext>
            </a:extLst>
          </p:cNvPr>
          <p:cNvSpPr>
            <a:spLocks noGrp="1"/>
          </p:cNvSpPr>
          <p:nvPr>
            <p:ph idx="1"/>
          </p:nvPr>
        </p:nvSpPr>
        <p:spPr>
          <a:xfrm>
            <a:off x="134471" y="596153"/>
            <a:ext cx="4437529" cy="6261847"/>
          </a:xfrm>
        </p:spPr>
        <p:txBody>
          <a:bodyPr>
            <a:normAutofit fontScale="85000" lnSpcReduction="10000"/>
          </a:bodyPr>
          <a:lstStyle/>
          <a:p>
            <a:pPr marL="0" indent="0">
              <a:buNone/>
            </a:pPr>
            <a:r>
              <a:rPr lang="en-US" dirty="0"/>
              <a:t>Romans 8:16, 26-27 “</a:t>
            </a:r>
            <a:r>
              <a:rPr lang="en-US" baseline="30000" dirty="0"/>
              <a:t> </a:t>
            </a:r>
            <a:r>
              <a:rPr lang="en-US" b="1" dirty="0"/>
              <a:t>The Spirit </a:t>
            </a:r>
            <a:r>
              <a:rPr lang="en-US" b="1" u="sng" dirty="0"/>
              <a:t>itself</a:t>
            </a:r>
            <a:r>
              <a:rPr lang="en-US" b="1" dirty="0"/>
              <a:t> </a:t>
            </a:r>
            <a:r>
              <a:rPr lang="en-US" b="1" dirty="0" err="1"/>
              <a:t>beareth</a:t>
            </a:r>
            <a:r>
              <a:rPr lang="en-US" b="1" dirty="0"/>
              <a:t> witness</a:t>
            </a:r>
            <a:r>
              <a:rPr lang="en-US" dirty="0"/>
              <a:t> with our spirit, that we are the children of God . . . </a:t>
            </a:r>
            <a:r>
              <a:rPr lang="en-US" b="1" dirty="0"/>
              <a:t>Likewise the Spirit also </a:t>
            </a:r>
            <a:r>
              <a:rPr lang="en-US" b="1" dirty="0" err="1"/>
              <a:t>helpeth</a:t>
            </a:r>
            <a:r>
              <a:rPr lang="en-US" b="1" dirty="0"/>
              <a:t> our infirmities</a:t>
            </a:r>
            <a:r>
              <a:rPr lang="en-US" dirty="0"/>
              <a:t>: for we know not what we should pray for as we ought: </a:t>
            </a:r>
            <a:r>
              <a:rPr lang="en-US" b="1" dirty="0"/>
              <a:t>but the Spirit </a:t>
            </a:r>
            <a:r>
              <a:rPr lang="en-US" b="1" u="sng" dirty="0"/>
              <a:t>itself</a:t>
            </a:r>
            <a:r>
              <a:rPr lang="en-US" b="1" dirty="0"/>
              <a:t> </a:t>
            </a:r>
            <a:r>
              <a:rPr lang="en-US" b="1" dirty="0" err="1"/>
              <a:t>maketh</a:t>
            </a:r>
            <a:r>
              <a:rPr lang="en-US" b="1" dirty="0"/>
              <a:t> intercession</a:t>
            </a:r>
            <a:r>
              <a:rPr lang="en-US" dirty="0"/>
              <a:t> for us </a:t>
            </a:r>
            <a:r>
              <a:rPr lang="en-US" b="1" dirty="0"/>
              <a:t>with groanings which cannot be uttered</a:t>
            </a:r>
            <a:r>
              <a:rPr lang="en-US" dirty="0"/>
              <a:t>. And he that </a:t>
            </a:r>
            <a:r>
              <a:rPr lang="en-US" dirty="0" err="1"/>
              <a:t>searcheth</a:t>
            </a:r>
            <a:r>
              <a:rPr lang="en-US" dirty="0"/>
              <a:t> the hearts </a:t>
            </a:r>
            <a:r>
              <a:rPr lang="en-US" dirty="0" err="1"/>
              <a:t>knoweth</a:t>
            </a:r>
            <a:r>
              <a:rPr lang="en-US" dirty="0"/>
              <a:t> what is the mind of the Spirit, </a:t>
            </a:r>
            <a:r>
              <a:rPr lang="en-US" b="1" dirty="0"/>
              <a:t>because he </a:t>
            </a:r>
            <a:r>
              <a:rPr lang="en-US" b="1" dirty="0" err="1"/>
              <a:t>maketh</a:t>
            </a:r>
            <a:r>
              <a:rPr lang="en-US" b="1" dirty="0"/>
              <a:t> intercession for the saints </a:t>
            </a:r>
            <a:r>
              <a:rPr lang="en-US" dirty="0"/>
              <a:t>according to the will of God.</a:t>
            </a:r>
          </a:p>
          <a:p>
            <a:pPr marL="0" indent="0">
              <a:buNone/>
            </a:pPr>
            <a:endParaRPr lang="en-US" dirty="0"/>
          </a:p>
        </p:txBody>
      </p:sp>
      <p:pic>
        <p:nvPicPr>
          <p:cNvPr id="4" name="Picture 3">
            <a:extLst>
              <a:ext uri="{FF2B5EF4-FFF2-40B4-BE49-F238E27FC236}">
                <a16:creationId xmlns:a16="http://schemas.microsoft.com/office/drawing/2014/main" id="{8D7A8B0C-E1C4-47A6-B730-7F5E917DFD43}"/>
              </a:ext>
            </a:extLst>
          </p:cNvPr>
          <p:cNvPicPr>
            <a:picLocks noChangeAspect="1"/>
          </p:cNvPicPr>
          <p:nvPr/>
        </p:nvPicPr>
        <p:blipFill rotWithShape="1">
          <a:blip r:embed="rId2"/>
          <a:srcRect l="4753" r="6824"/>
          <a:stretch/>
        </p:blipFill>
        <p:spPr>
          <a:xfrm>
            <a:off x="4945156" y="596153"/>
            <a:ext cx="3368487" cy="3047594"/>
          </a:xfrm>
          <a:prstGeom prst="rect">
            <a:avLst/>
          </a:prstGeom>
        </p:spPr>
      </p:pic>
      <p:pic>
        <p:nvPicPr>
          <p:cNvPr id="5" name="Picture 4">
            <a:extLst>
              <a:ext uri="{FF2B5EF4-FFF2-40B4-BE49-F238E27FC236}">
                <a16:creationId xmlns:a16="http://schemas.microsoft.com/office/drawing/2014/main" id="{26068ED8-3A14-46A2-A940-8E3F806869E6}"/>
              </a:ext>
            </a:extLst>
          </p:cNvPr>
          <p:cNvPicPr>
            <a:picLocks noChangeAspect="1"/>
          </p:cNvPicPr>
          <p:nvPr/>
        </p:nvPicPr>
        <p:blipFill>
          <a:blip r:embed="rId3"/>
          <a:stretch>
            <a:fillRect/>
          </a:stretch>
        </p:blipFill>
        <p:spPr>
          <a:xfrm>
            <a:off x="5166471" y="2899795"/>
            <a:ext cx="3147172" cy="3798582"/>
          </a:xfrm>
          <a:prstGeom prst="rect">
            <a:avLst/>
          </a:prstGeom>
        </p:spPr>
      </p:pic>
    </p:spTree>
    <p:extLst>
      <p:ext uri="{BB962C8B-B14F-4D97-AF65-F5344CB8AC3E}">
        <p14:creationId xmlns:p14="http://schemas.microsoft.com/office/powerpoint/2010/main" val="7831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9EE9-844B-4725-B7E3-9718A655D66D}"/>
              </a:ext>
            </a:extLst>
          </p:cNvPr>
          <p:cNvSpPr>
            <a:spLocks noGrp="1"/>
          </p:cNvSpPr>
          <p:nvPr>
            <p:ph type="title"/>
          </p:nvPr>
        </p:nvSpPr>
        <p:spPr>
          <a:xfrm>
            <a:off x="457200" y="-296862"/>
            <a:ext cx="8229600" cy="1143000"/>
          </a:xfrm>
        </p:spPr>
        <p:txBody>
          <a:bodyPr/>
          <a:lstStyle/>
          <a:p>
            <a:r>
              <a:rPr lang="en-US" b="1" i="1" dirty="0">
                <a:latin typeface="AngsanaUPC" panose="02020603050405020304" pitchFamily="18" charset="-34"/>
                <a:cs typeface="AngsanaUPC" panose="02020603050405020304" pitchFamily="18" charset="-34"/>
              </a:rPr>
              <a:t>The Spirit Sent Christ!</a:t>
            </a:r>
          </a:p>
        </p:txBody>
      </p:sp>
      <p:sp>
        <p:nvSpPr>
          <p:cNvPr id="3" name="Content Placeholder 2">
            <a:extLst>
              <a:ext uri="{FF2B5EF4-FFF2-40B4-BE49-F238E27FC236}">
                <a16:creationId xmlns:a16="http://schemas.microsoft.com/office/drawing/2014/main" id="{C5BD784E-078F-443F-92A8-5536BEFAD8DB}"/>
              </a:ext>
            </a:extLst>
          </p:cNvPr>
          <p:cNvSpPr>
            <a:spLocks noGrp="1"/>
          </p:cNvSpPr>
          <p:nvPr>
            <p:ph idx="1"/>
          </p:nvPr>
        </p:nvSpPr>
        <p:spPr>
          <a:xfrm>
            <a:off x="807663" y="846138"/>
            <a:ext cx="7879137" cy="5280025"/>
          </a:xfrm>
        </p:spPr>
        <p:txBody>
          <a:bodyPr/>
          <a:lstStyle/>
          <a:p>
            <a:pPr marL="0" indent="0">
              <a:buNone/>
            </a:pPr>
            <a:r>
              <a:rPr lang="en-US" dirty="0"/>
              <a:t>Isaiah 48:16 “Come ye near unto me, hear ye this; I have not spoken in secret from the beginning; from the time that it was, there am I: and now the </a:t>
            </a:r>
            <a:r>
              <a:rPr lang="en-US" b="1" u="sng" dirty="0"/>
              <a:t>Lord GOD</a:t>
            </a:r>
            <a:r>
              <a:rPr lang="en-US" dirty="0"/>
              <a:t>, </a:t>
            </a:r>
            <a:r>
              <a:rPr lang="en-US" i="1" dirty="0"/>
              <a:t>and</a:t>
            </a:r>
            <a:r>
              <a:rPr lang="en-US" dirty="0"/>
              <a:t> his </a:t>
            </a:r>
            <a:r>
              <a:rPr lang="en-US" b="1" u="sng" dirty="0"/>
              <a:t>Spirit</a:t>
            </a:r>
            <a:r>
              <a:rPr lang="en-US" dirty="0"/>
              <a:t>, hath sent </a:t>
            </a:r>
            <a:r>
              <a:rPr lang="en-US" b="1" u="sng" dirty="0"/>
              <a:t>me</a:t>
            </a:r>
            <a:r>
              <a:rPr lang="en-US" dirty="0"/>
              <a:t>.</a:t>
            </a:r>
          </a:p>
        </p:txBody>
      </p:sp>
      <p:pic>
        <p:nvPicPr>
          <p:cNvPr id="4" name="Picture 3">
            <a:extLst>
              <a:ext uri="{FF2B5EF4-FFF2-40B4-BE49-F238E27FC236}">
                <a16:creationId xmlns:a16="http://schemas.microsoft.com/office/drawing/2014/main" id="{5F4EC9D3-AA72-469B-AAAD-0A7B0E98F3FF}"/>
              </a:ext>
            </a:extLst>
          </p:cNvPr>
          <p:cNvPicPr>
            <a:picLocks noChangeAspect="1"/>
          </p:cNvPicPr>
          <p:nvPr/>
        </p:nvPicPr>
        <p:blipFill rotWithShape="1">
          <a:blip r:embed="rId2"/>
          <a:srcRect b="30501"/>
          <a:stretch/>
        </p:blipFill>
        <p:spPr>
          <a:xfrm>
            <a:off x="182052" y="3980329"/>
            <a:ext cx="8779896" cy="2289269"/>
          </a:xfrm>
          <a:prstGeom prst="rect">
            <a:avLst/>
          </a:prstGeom>
        </p:spPr>
      </p:pic>
    </p:spTree>
    <p:extLst>
      <p:ext uri="{BB962C8B-B14F-4D97-AF65-F5344CB8AC3E}">
        <p14:creationId xmlns:p14="http://schemas.microsoft.com/office/powerpoint/2010/main" val="405783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6D94-ECED-4EDD-9FD8-926801011025}"/>
              </a:ext>
            </a:extLst>
          </p:cNvPr>
          <p:cNvSpPr>
            <a:spLocks noGrp="1"/>
          </p:cNvSpPr>
          <p:nvPr>
            <p:ph type="title"/>
          </p:nvPr>
        </p:nvSpPr>
        <p:spPr>
          <a:xfrm>
            <a:off x="457200" y="-296862"/>
            <a:ext cx="8229600" cy="1143000"/>
          </a:xfrm>
        </p:spPr>
        <p:txBody>
          <a:bodyPr/>
          <a:lstStyle/>
          <a:p>
            <a:r>
              <a:rPr lang="en-US" u="sng" dirty="0">
                <a:solidFill>
                  <a:schemeClr val="accent6">
                    <a:lumMod val="75000"/>
                  </a:schemeClr>
                </a:solidFill>
              </a:rPr>
              <a:t>The Holy Spirit Speaks</a:t>
            </a:r>
          </a:p>
        </p:txBody>
      </p:sp>
      <p:sp>
        <p:nvSpPr>
          <p:cNvPr id="3" name="Content Placeholder 2">
            <a:extLst>
              <a:ext uri="{FF2B5EF4-FFF2-40B4-BE49-F238E27FC236}">
                <a16:creationId xmlns:a16="http://schemas.microsoft.com/office/drawing/2014/main" id="{88F83399-521F-4701-A88B-B05C8DE39C45}"/>
              </a:ext>
            </a:extLst>
          </p:cNvPr>
          <p:cNvSpPr>
            <a:spLocks noGrp="1"/>
          </p:cNvSpPr>
          <p:nvPr>
            <p:ph idx="1"/>
          </p:nvPr>
        </p:nvSpPr>
        <p:spPr>
          <a:xfrm>
            <a:off x="3209364" y="904408"/>
            <a:ext cx="5477435" cy="5953591"/>
          </a:xfrm>
        </p:spPr>
        <p:txBody>
          <a:bodyPr>
            <a:normAutofit fontScale="85000" lnSpcReduction="10000"/>
          </a:bodyPr>
          <a:lstStyle/>
          <a:p>
            <a:pPr marL="0" indent="0">
              <a:buNone/>
            </a:pPr>
            <a:r>
              <a:rPr lang="en-US" sz="2800" dirty="0"/>
              <a:t>Acts 8:29 “Then the </a:t>
            </a:r>
            <a:r>
              <a:rPr lang="en-US" sz="2800" b="1" dirty="0"/>
              <a:t>Spirit said unto Philip</a:t>
            </a:r>
            <a:r>
              <a:rPr lang="en-US" sz="2800" dirty="0"/>
              <a:t>, Go near, and join thyself to this chariot.</a:t>
            </a:r>
          </a:p>
          <a:p>
            <a:pPr marL="0" indent="0">
              <a:buNone/>
            </a:pPr>
            <a:endParaRPr lang="en-US" sz="2800" dirty="0"/>
          </a:p>
          <a:p>
            <a:pPr marL="0" indent="0">
              <a:buNone/>
            </a:pPr>
            <a:r>
              <a:rPr lang="en-US" sz="2800" dirty="0"/>
              <a:t>Acts 13:2 “</a:t>
            </a:r>
            <a:r>
              <a:rPr lang="en-US" sz="2800" baseline="30000" dirty="0"/>
              <a:t> </a:t>
            </a:r>
            <a:r>
              <a:rPr lang="en-US" sz="2800" dirty="0"/>
              <a:t>As they ministered to the Lord, and fasted, the </a:t>
            </a:r>
            <a:r>
              <a:rPr lang="en-US" sz="2800" b="1" dirty="0"/>
              <a:t>Holy Ghost said</a:t>
            </a:r>
            <a:r>
              <a:rPr lang="en-US" sz="2800" dirty="0"/>
              <a:t>, Separate me Barnabas and Saul for the work whereunto I have called them.”</a:t>
            </a:r>
          </a:p>
          <a:p>
            <a:pPr marL="0" indent="0">
              <a:buNone/>
            </a:pPr>
            <a:endParaRPr lang="en-US" sz="2800" dirty="0"/>
          </a:p>
          <a:p>
            <a:pPr marL="0" indent="0">
              <a:buNone/>
            </a:pPr>
            <a:r>
              <a:rPr lang="en-US" sz="2800" dirty="0"/>
              <a:t>Acts 11:12 “And the </a:t>
            </a:r>
            <a:r>
              <a:rPr lang="en-US" sz="2800" b="1" dirty="0"/>
              <a:t>Spirit bade me go </a:t>
            </a:r>
            <a:r>
              <a:rPr lang="en-US" sz="2800" dirty="0"/>
              <a:t>with them, nothing doubting.”</a:t>
            </a:r>
          </a:p>
          <a:p>
            <a:pPr marL="0" indent="0">
              <a:buNone/>
            </a:pPr>
            <a:endParaRPr lang="en-US" sz="2800" dirty="0"/>
          </a:p>
          <a:p>
            <a:pPr marL="0" indent="0">
              <a:buNone/>
            </a:pPr>
            <a:r>
              <a:rPr lang="en-US" sz="2800" dirty="0"/>
              <a:t>1 Timothy 4:1 “</a:t>
            </a:r>
            <a:r>
              <a:rPr lang="en-US" sz="2800" b="1" dirty="0"/>
              <a:t>Now the Spirit </a:t>
            </a:r>
            <a:r>
              <a:rPr lang="en-US" sz="2800" b="1" dirty="0" err="1"/>
              <a:t>speaketh</a:t>
            </a:r>
            <a:r>
              <a:rPr lang="en-US" sz="2800" b="1" dirty="0"/>
              <a:t> expressly</a:t>
            </a:r>
            <a:r>
              <a:rPr lang="en-US" sz="2800" dirty="0"/>
              <a:t>, that in the latter times some shall depart from the faith, giving heed to seducing spirits, and doctrines of devils;</a:t>
            </a:r>
          </a:p>
          <a:p>
            <a:pPr marL="0" indent="0">
              <a:buNone/>
            </a:pPr>
            <a:endParaRPr lang="en-US" dirty="0">
              <a:cs typeface="Aldhabi" panose="01000000000000000000" pitchFamily="2" charset="-78"/>
            </a:endParaRPr>
          </a:p>
        </p:txBody>
      </p:sp>
      <p:pic>
        <p:nvPicPr>
          <p:cNvPr id="4" name="Picture 3">
            <a:extLst>
              <a:ext uri="{FF2B5EF4-FFF2-40B4-BE49-F238E27FC236}">
                <a16:creationId xmlns:a16="http://schemas.microsoft.com/office/drawing/2014/main" id="{CB7966F9-40B9-486C-B5AF-9A14ABAB8462}"/>
              </a:ext>
            </a:extLst>
          </p:cNvPr>
          <p:cNvPicPr>
            <a:picLocks noChangeAspect="1"/>
          </p:cNvPicPr>
          <p:nvPr/>
        </p:nvPicPr>
        <p:blipFill>
          <a:blip r:embed="rId2"/>
          <a:stretch>
            <a:fillRect/>
          </a:stretch>
        </p:blipFill>
        <p:spPr>
          <a:xfrm>
            <a:off x="0" y="3691905"/>
            <a:ext cx="3057992" cy="3057992"/>
          </a:xfrm>
          <a:prstGeom prst="rect">
            <a:avLst/>
          </a:prstGeom>
        </p:spPr>
      </p:pic>
      <p:pic>
        <p:nvPicPr>
          <p:cNvPr id="5" name="Picture 4">
            <a:extLst>
              <a:ext uri="{FF2B5EF4-FFF2-40B4-BE49-F238E27FC236}">
                <a16:creationId xmlns:a16="http://schemas.microsoft.com/office/drawing/2014/main" id="{A477EBA5-7C31-454A-891E-8E32756D42A5}"/>
              </a:ext>
            </a:extLst>
          </p:cNvPr>
          <p:cNvPicPr>
            <a:picLocks noChangeAspect="1"/>
          </p:cNvPicPr>
          <p:nvPr/>
        </p:nvPicPr>
        <p:blipFill rotWithShape="1">
          <a:blip r:embed="rId3"/>
          <a:srcRect t="32085" r="28973" b="12563"/>
          <a:stretch/>
        </p:blipFill>
        <p:spPr>
          <a:xfrm>
            <a:off x="75686" y="904408"/>
            <a:ext cx="3057992" cy="2281859"/>
          </a:xfrm>
          <a:prstGeom prst="rect">
            <a:avLst/>
          </a:prstGeom>
        </p:spPr>
      </p:pic>
    </p:spTree>
    <p:extLst>
      <p:ext uri="{BB962C8B-B14F-4D97-AF65-F5344CB8AC3E}">
        <p14:creationId xmlns:p14="http://schemas.microsoft.com/office/powerpoint/2010/main" val="126542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C532-FD7D-4604-956B-6517ADB7105E}"/>
              </a:ext>
            </a:extLst>
          </p:cNvPr>
          <p:cNvSpPr>
            <a:spLocks noGrp="1"/>
          </p:cNvSpPr>
          <p:nvPr>
            <p:ph type="title"/>
          </p:nvPr>
        </p:nvSpPr>
        <p:spPr>
          <a:xfrm>
            <a:off x="0" y="274638"/>
            <a:ext cx="9144000" cy="1143000"/>
          </a:xfrm>
        </p:spPr>
        <p:txBody>
          <a:bodyPr>
            <a:normAutofit/>
          </a:bodyPr>
          <a:lstStyle/>
          <a:p>
            <a:r>
              <a:rPr lang="en-US" sz="3200" b="1" u="sng" dirty="0">
                <a:solidFill>
                  <a:srgbClr val="FF0000"/>
                </a:solidFill>
              </a:rPr>
              <a:t>Other Scriptures Pointing to the Person, Godliness, or Personal attributes of the Holy Spirit</a:t>
            </a:r>
          </a:p>
        </p:txBody>
      </p:sp>
      <p:sp>
        <p:nvSpPr>
          <p:cNvPr id="3" name="Content Placeholder 2">
            <a:extLst>
              <a:ext uri="{FF2B5EF4-FFF2-40B4-BE49-F238E27FC236}">
                <a16:creationId xmlns:a16="http://schemas.microsoft.com/office/drawing/2014/main" id="{AE78FEE4-4732-4795-A7F6-0DDF4EB33DD1}"/>
              </a:ext>
            </a:extLst>
          </p:cNvPr>
          <p:cNvSpPr>
            <a:spLocks noGrp="1"/>
          </p:cNvSpPr>
          <p:nvPr>
            <p:ph idx="1"/>
          </p:nvPr>
        </p:nvSpPr>
        <p:spPr>
          <a:xfrm>
            <a:off x="0" y="1600199"/>
            <a:ext cx="9144000" cy="5553635"/>
          </a:xfrm>
        </p:spPr>
        <p:txBody>
          <a:bodyPr>
            <a:normAutofit/>
          </a:bodyPr>
          <a:lstStyle/>
          <a:p>
            <a:pPr marL="0" indent="0">
              <a:buNone/>
            </a:pPr>
            <a:r>
              <a:rPr lang="en-US" sz="2000" dirty="0"/>
              <a:t>1 Cor. 12:11				Titus 3:5				2 Sam. 23:2		Acts 16:6</a:t>
            </a:r>
          </a:p>
          <a:p>
            <a:pPr marL="0" indent="0">
              <a:buNone/>
            </a:pPr>
            <a:r>
              <a:rPr lang="en-US" sz="2000" dirty="0"/>
              <a:t>1 Cor. 2:10,11			1 Pet. 1:2			Acts 10:19		Ps. 139:7,8</a:t>
            </a:r>
          </a:p>
          <a:p>
            <a:pPr marL="0" indent="0">
              <a:buNone/>
            </a:pPr>
            <a:r>
              <a:rPr lang="en-US" sz="2000" dirty="0"/>
              <a:t>Phil. 2:1					Eph. 3:16			Acts 21:11		John 14:16,17</a:t>
            </a:r>
          </a:p>
          <a:p>
            <a:pPr marL="0" indent="0">
              <a:buNone/>
            </a:pPr>
            <a:r>
              <a:rPr lang="en-US" sz="2000" dirty="0"/>
              <a:t>2 Cor. 13:14				Eph. 4:30			Acts 28:25-26	Is. 40:13</a:t>
            </a:r>
          </a:p>
          <a:p>
            <a:pPr marL="0" indent="0">
              <a:buNone/>
            </a:pPr>
            <a:r>
              <a:rPr lang="en-US" sz="2000" dirty="0"/>
              <a:t>Acts 5:3-4,9				</a:t>
            </a:r>
            <a:r>
              <a:rPr lang="en-US" sz="2000" dirty="0">
                <a:solidFill>
                  <a:srgbClr val="FF0000"/>
                </a:solidFill>
              </a:rPr>
              <a:t>Matt. 28:19-Baptize	</a:t>
            </a:r>
            <a:r>
              <a:rPr lang="en-US" sz="2000" dirty="0"/>
              <a:t>Heb. 3:7-8		Zech. 4:6</a:t>
            </a:r>
          </a:p>
          <a:p>
            <a:pPr marL="0" indent="0">
              <a:buNone/>
            </a:pPr>
            <a:r>
              <a:rPr lang="en-US" sz="2000" dirty="0"/>
              <a:t>2 Pet. 1:21				2 Cor. 3:16-18		Rev. 14:13		</a:t>
            </a:r>
            <a:r>
              <a:rPr lang="en-US" sz="2000" dirty="0">
                <a:solidFill>
                  <a:srgbClr val="FF0000"/>
                </a:solidFill>
              </a:rPr>
              <a:t>Luke 1:35-Creator</a:t>
            </a:r>
            <a:endParaRPr lang="en-US" sz="2000" dirty="0"/>
          </a:p>
          <a:p>
            <a:pPr marL="0" indent="0">
              <a:buNone/>
            </a:pPr>
            <a:r>
              <a:rPr lang="en-US" sz="2000" dirty="0"/>
              <a:t>1 Cor. 6:19				Rom. 8:11			Rev. 22:17		Heb. 9:8</a:t>
            </a:r>
          </a:p>
          <a:p>
            <a:pPr marL="0" indent="0">
              <a:buNone/>
            </a:pPr>
            <a:r>
              <a:rPr lang="en-US" sz="2000" dirty="0">
                <a:solidFill>
                  <a:srgbClr val="FF0000"/>
                </a:solidFill>
              </a:rPr>
              <a:t>Matt. 12:31-Blasphemy	</a:t>
            </a:r>
            <a:r>
              <a:rPr lang="en-US" sz="2000" dirty="0"/>
              <a:t>John 6:63			Acts 15:28		1 Pet. 1:12</a:t>
            </a:r>
          </a:p>
          <a:p>
            <a:pPr marL="0" indent="0">
              <a:buNone/>
            </a:pPr>
            <a:r>
              <a:rPr lang="en-US" sz="2000" dirty="0"/>
              <a:t>John 15:26				1 John 5:6			Acts 20:28		Job 33:4</a:t>
            </a:r>
          </a:p>
          <a:p>
            <a:pPr marL="0" indent="0">
              <a:buNone/>
            </a:pPr>
            <a:r>
              <a:rPr lang="en-US" sz="2000" dirty="0"/>
              <a:t>John 16:7				John 14:26			Acts 5:32		Ps. 104:30</a:t>
            </a:r>
          </a:p>
          <a:p>
            <a:pPr marL="0" indent="0">
              <a:buNone/>
            </a:pPr>
            <a:r>
              <a:rPr lang="en-US" sz="2000" dirty="0"/>
              <a:t>John 16:9				Is. 63:10				Luke 12:12		Matt. 12:28</a:t>
            </a:r>
          </a:p>
          <a:p>
            <a:pPr marL="0" indent="0">
              <a:buNone/>
            </a:pPr>
            <a:r>
              <a:rPr lang="en-US" sz="2000" dirty="0"/>
              <a:t>John 16:13				Rom. 15:30			Matt. 4:1		1 Cor. 12:4-6</a:t>
            </a:r>
          </a:p>
          <a:p>
            <a:pPr marL="0" indent="0">
              <a:buNone/>
            </a:pPr>
            <a:r>
              <a:rPr lang="en-US" sz="2000" dirty="0"/>
              <a:t>2 Cor. 13:14				</a:t>
            </a:r>
          </a:p>
        </p:txBody>
      </p:sp>
    </p:spTree>
    <p:extLst>
      <p:ext uri="{BB962C8B-B14F-4D97-AF65-F5344CB8AC3E}">
        <p14:creationId xmlns:p14="http://schemas.microsoft.com/office/powerpoint/2010/main" val="334127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65A66-5B51-4A0C-9990-938A5AEA854E}"/>
              </a:ext>
            </a:extLst>
          </p:cNvPr>
          <p:cNvSpPr>
            <a:spLocks noGrp="1"/>
          </p:cNvSpPr>
          <p:nvPr>
            <p:ph type="title"/>
          </p:nvPr>
        </p:nvSpPr>
        <p:spPr>
          <a:xfrm>
            <a:off x="0" y="-296862"/>
            <a:ext cx="9144000" cy="1143000"/>
          </a:xfrm>
        </p:spPr>
        <p:txBody>
          <a:bodyPr>
            <a:normAutofit/>
          </a:bodyPr>
          <a:lstStyle/>
          <a:p>
            <a:r>
              <a:rPr lang="en-US" sz="3600" b="1" i="1" dirty="0">
                <a:solidFill>
                  <a:srgbClr val="002060"/>
                </a:solidFill>
                <a:latin typeface="Lucida Fax" panose="02060602050505020204" pitchFamily="18" charset="0"/>
              </a:rPr>
              <a:t>The Spirit of Prophecy Sheds Light</a:t>
            </a:r>
          </a:p>
        </p:txBody>
      </p:sp>
      <p:sp>
        <p:nvSpPr>
          <p:cNvPr id="3" name="Content Placeholder 2">
            <a:extLst>
              <a:ext uri="{FF2B5EF4-FFF2-40B4-BE49-F238E27FC236}">
                <a16:creationId xmlns:a16="http://schemas.microsoft.com/office/drawing/2014/main" id="{E584A151-141C-42D5-A897-124D898BE16D}"/>
              </a:ext>
            </a:extLst>
          </p:cNvPr>
          <p:cNvSpPr>
            <a:spLocks noGrp="1"/>
          </p:cNvSpPr>
          <p:nvPr>
            <p:ph idx="1"/>
          </p:nvPr>
        </p:nvSpPr>
        <p:spPr>
          <a:xfrm>
            <a:off x="0" y="601579"/>
            <a:ext cx="9144000" cy="6256421"/>
          </a:xfrm>
        </p:spPr>
        <p:txBody>
          <a:bodyPr>
            <a:normAutofit/>
          </a:bodyPr>
          <a:lstStyle/>
          <a:p>
            <a:pPr marL="0" indent="0">
              <a:buNone/>
            </a:pPr>
            <a:r>
              <a:rPr lang="en-US" sz="2400" b="1" dirty="0"/>
              <a:t>We need to realize that the Holy Spirit, who is as much a person as God is a person, is walking through these grounds</a:t>
            </a:r>
            <a:r>
              <a:rPr lang="en-US" sz="2400" dirty="0"/>
              <a:t>.--</a:t>
            </a:r>
            <a:r>
              <a:rPr lang="en-US" sz="2400" i="1" dirty="0"/>
              <a:t> Manuscript </a:t>
            </a:r>
            <a:r>
              <a:rPr lang="en-US" sz="2400" dirty="0"/>
              <a:t>66, 1899. (From a talk to the students at the Avondale School.) </a:t>
            </a:r>
          </a:p>
          <a:p>
            <a:pPr marL="0" indent="0">
              <a:buNone/>
            </a:pPr>
            <a:endParaRPr lang="en-US" sz="2400" dirty="0"/>
          </a:p>
          <a:p>
            <a:pPr marL="0" indent="0">
              <a:buNone/>
            </a:pPr>
            <a:r>
              <a:rPr lang="en-US" sz="2400" b="1" dirty="0"/>
              <a:t>The Holy Spirit is a person</a:t>
            </a:r>
            <a:r>
              <a:rPr lang="en-US" sz="2400" dirty="0"/>
              <a:t>, for He </a:t>
            </a:r>
            <a:r>
              <a:rPr lang="en-US" sz="2400" dirty="0" err="1"/>
              <a:t>beareth</a:t>
            </a:r>
            <a:r>
              <a:rPr lang="en-US" sz="2400" dirty="0"/>
              <a:t> witness with our spirits that we are the children of God. When this witness is borne, it carries with it its own evidence. At such times we believe and are sure that we are the children of God. . . . </a:t>
            </a:r>
            <a:r>
              <a:rPr lang="en-US" sz="2400" b="1" dirty="0"/>
              <a:t> The Holy Spirit has a personality</a:t>
            </a:r>
            <a:r>
              <a:rPr lang="en-US" sz="2400" dirty="0"/>
              <a:t>, else He could not bear witness to our spirits and with our spirits that we are the children of God. </a:t>
            </a:r>
            <a:r>
              <a:rPr lang="en-US" sz="2400" b="1" dirty="0"/>
              <a:t>He must also be a </a:t>
            </a:r>
            <a:r>
              <a:rPr lang="en-US" sz="2400" b="1" u="sng" dirty="0"/>
              <a:t>divine person</a:t>
            </a:r>
            <a:r>
              <a:rPr lang="en-US" sz="2400" dirty="0"/>
              <a:t>, else He could not search out the secrets which lie hidden in the mind of God. "For what man </a:t>
            </a:r>
            <a:r>
              <a:rPr lang="en-US" sz="2400" dirty="0" err="1"/>
              <a:t>knoweth</a:t>
            </a:r>
            <a:r>
              <a:rPr lang="en-US" sz="2400" dirty="0"/>
              <a:t> the things of a man, save the spirit of man which is in him? even so the things of God </a:t>
            </a:r>
            <a:r>
              <a:rPr lang="en-US" sz="2400" dirty="0" err="1"/>
              <a:t>knoweth</a:t>
            </a:r>
            <a:r>
              <a:rPr lang="en-US" sz="2400" dirty="0"/>
              <a:t> no man, but the Spirit of God."--</a:t>
            </a:r>
            <a:r>
              <a:rPr lang="en-US" sz="2400" i="1" dirty="0"/>
              <a:t> Manuscript 20, </a:t>
            </a:r>
            <a:r>
              <a:rPr lang="en-US" sz="2400" dirty="0"/>
              <a:t>1906</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30346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EF47F-60F1-4F51-9CAD-F6A73FEA4A33}"/>
              </a:ext>
            </a:extLst>
          </p:cNvPr>
          <p:cNvSpPr>
            <a:spLocks noGrp="1"/>
          </p:cNvSpPr>
          <p:nvPr>
            <p:ph idx="1"/>
          </p:nvPr>
        </p:nvSpPr>
        <p:spPr>
          <a:xfrm>
            <a:off x="0" y="0"/>
            <a:ext cx="9144000" cy="6857999"/>
          </a:xfrm>
        </p:spPr>
        <p:txBody>
          <a:bodyPr>
            <a:normAutofit lnSpcReduction="10000"/>
          </a:bodyPr>
          <a:lstStyle/>
          <a:p>
            <a:pPr marL="0" indent="0">
              <a:buNone/>
            </a:pPr>
            <a:r>
              <a:rPr lang="en-US" sz="2200" dirty="0"/>
              <a:t>The prince of the power of evil can only be held in check by the power of God in the </a:t>
            </a:r>
            <a:r>
              <a:rPr lang="en-US" sz="2200" b="1" dirty="0"/>
              <a:t>third person of the Godhead, the Holy Spirit</a:t>
            </a:r>
            <a:r>
              <a:rPr lang="en-US" sz="2200" dirty="0"/>
              <a:t>.--</a:t>
            </a:r>
            <a:r>
              <a:rPr lang="en-US" sz="2200" i="1" dirty="0"/>
              <a:t> Special Testimonies, </a:t>
            </a:r>
            <a:r>
              <a:rPr lang="en-US" sz="2200" dirty="0"/>
              <a:t>Series A, No. 10, p. 37. (1897) </a:t>
            </a:r>
          </a:p>
          <a:p>
            <a:pPr marL="0" indent="0">
              <a:buNone/>
            </a:pPr>
            <a:endParaRPr lang="en-US" sz="2200" dirty="0"/>
          </a:p>
          <a:p>
            <a:pPr marL="0" indent="0">
              <a:buNone/>
            </a:pPr>
            <a:r>
              <a:rPr lang="en-US" sz="2200" b="1" dirty="0"/>
              <a:t>The Comforter</a:t>
            </a:r>
            <a:r>
              <a:rPr lang="en-US" sz="2200" dirty="0"/>
              <a:t> that Christ promised to send after He ascended to heaven, </a:t>
            </a:r>
            <a:r>
              <a:rPr lang="en-US" sz="2200" b="1" dirty="0"/>
              <a:t>is the Spirit in all the fullness of the Godhead</a:t>
            </a:r>
            <a:r>
              <a:rPr lang="en-US" sz="2200" dirty="0"/>
              <a:t>, making manifest the power of divine grace to all who receive and believe in Christ as a personal </a:t>
            </a:r>
            <a:r>
              <a:rPr lang="en-US" sz="2200" dirty="0" err="1"/>
              <a:t>Saviour</a:t>
            </a:r>
            <a:r>
              <a:rPr lang="en-US" sz="2200" dirty="0"/>
              <a:t>. </a:t>
            </a:r>
            <a:r>
              <a:rPr lang="en-US" sz="2200" b="1" dirty="0"/>
              <a:t>There are three living persons of the heavenly trio</a:t>
            </a:r>
            <a:r>
              <a:rPr lang="en-US" sz="2200" dirty="0"/>
              <a:t>; in the name of these three great powers --the Father, the Son, and </a:t>
            </a:r>
            <a:r>
              <a:rPr lang="en-US" sz="2200" b="1" dirty="0"/>
              <a:t>the Holy Spirit-</a:t>
            </a:r>
            <a:r>
              <a:rPr lang="en-US" sz="2200" dirty="0"/>
              <a:t>-those who receive Christ by living faith are baptized, and these powers will co-operate with the obedient subjects of heaven in their efforts to live the new life in Christ.-- </a:t>
            </a:r>
            <a:r>
              <a:rPr lang="en-US" sz="2200" i="1" dirty="0"/>
              <a:t>Special Testimonies, </a:t>
            </a:r>
            <a:r>
              <a:rPr lang="en-US" sz="2200" dirty="0"/>
              <a:t>Series B, No. 7, pp. 62, 63. (1905) </a:t>
            </a:r>
          </a:p>
          <a:p>
            <a:pPr marL="0" indent="0">
              <a:buNone/>
            </a:pPr>
            <a:endParaRPr lang="en-US" sz="2200" dirty="0"/>
          </a:p>
          <a:p>
            <a:pPr marL="0" indent="0">
              <a:buNone/>
            </a:pPr>
            <a:r>
              <a:rPr lang="en-US" sz="2200" dirty="0"/>
              <a:t>When you gave yourself to Christ, you made a pledge in the presence of the Father, the Son, and </a:t>
            </a:r>
            <a:r>
              <a:rPr lang="en-US" sz="2200" b="1" dirty="0"/>
              <a:t>the Holy Spirit</a:t>
            </a:r>
            <a:r>
              <a:rPr lang="en-US" sz="2200" dirty="0"/>
              <a:t>—</a:t>
            </a:r>
            <a:r>
              <a:rPr lang="en-US" sz="2200" b="1" dirty="0"/>
              <a:t>the three great personal </a:t>
            </a:r>
            <a:r>
              <a:rPr lang="en-US" sz="2200" b="1" u="sng" dirty="0"/>
              <a:t>Dignitaries </a:t>
            </a:r>
            <a:r>
              <a:rPr lang="en-US" sz="2200" b="1" dirty="0"/>
              <a:t>of heaven</a:t>
            </a:r>
            <a:r>
              <a:rPr lang="en-US" sz="2200" dirty="0"/>
              <a:t>. “Hold fast” to this pledge.– MS 92, 1901</a:t>
            </a:r>
          </a:p>
          <a:p>
            <a:pPr marL="0" indent="0">
              <a:buNone/>
            </a:pPr>
            <a:endParaRPr lang="en-US" sz="2200" dirty="0"/>
          </a:p>
          <a:p>
            <a:pPr marL="0" indent="0">
              <a:buNone/>
            </a:pPr>
            <a:r>
              <a:rPr lang="en-US" sz="2200" dirty="0">
                <a:solidFill>
                  <a:srgbClr val="002060"/>
                </a:solidFill>
              </a:rPr>
              <a:t>Dignitary</a:t>
            </a:r>
            <a:r>
              <a:rPr lang="en-US" sz="2200" dirty="0"/>
              <a:t>-</a:t>
            </a:r>
            <a:r>
              <a:rPr lang="en-US" sz="2400" dirty="0"/>
              <a:t>An ecclesiastic who holds a dignity, or a benefice which gives him some pre-eminence over mere priests and canons, as a bishop, dean, archdeacon, prebendary, &amp;c– 1828 Webster’s Dictionary</a:t>
            </a:r>
            <a:endParaRPr lang="en-US" sz="2200" dirty="0"/>
          </a:p>
        </p:txBody>
      </p:sp>
    </p:spTree>
    <p:extLst>
      <p:ext uri="{BB962C8B-B14F-4D97-AF65-F5344CB8AC3E}">
        <p14:creationId xmlns:p14="http://schemas.microsoft.com/office/powerpoint/2010/main" val="355793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419</TotalTime>
  <Words>2317</Words>
  <Application>Microsoft Office PowerPoint</Application>
  <PresentationFormat>On-screen Show (4:3)</PresentationFormat>
  <Paragraphs>111</Paragraphs>
  <Slides>20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Aharoni</vt:lpstr>
      <vt:lpstr>Aldhabi</vt:lpstr>
      <vt:lpstr>Algerian</vt:lpstr>
      <vt:lpstr>AngsanaUPC</vt:lpstr>
      <vt:lpstr>Arial</vt:lpstr>
      <vt:lpstr>Arial Black</vt:lpstr>
      <vt:lpstr>Baskerville Old Face</vt:lpstr>
      <vt:lpstr>Britannic Bold</vt:lpstr>
      <vt:lpstr>Broadway</vt:lpstr>
      <vt:lpstr>Calibri</vt:lpstr>
      <vt:lpstr>Lucida Fax</vt:lpstr>
      <vt:lpstr>Office Theme</vt:lpstr>
      <vt:lpstr>The Holy Spirit Vindicated                                  </vt:lpstr>
      <vt:lpstr>What Does the Bible Say?</vt:lpstr>
      <vt:lpstr>From the Beginning!</vt:lpstr>
      <vt:lpstr>A Co-Intercessor</vt:lpstr>
      <vt:lpstr>The Spirit Sent Christ!</vt:lpstr>
      <vt:lpstr>The Holy Spirit Speaks</vt:lpstr>
      <vt:lpstr>Other Scriptures Pointing to the Person, Godliness, or Personal attributes of the Holy Spirit</vt:lpstr>
      <vt:lpstr>The Spirit of Prophecy Sheds Light</vt:lpstr>
      <vt:lpstr>PowerPoint Presentation</vt:lpstr>
      <vt:lpstr>A Warning!</vt:lpstr>
      <vt:lpstr>The Opposition</vt:lpstr>
      <vt:lpstr>Inspired Pioneers?</vt:lpstr>
      <vt:lpstr>PowerPoint Presentation</vt:lpstr>
      <vt:lpstr>The Parable of the Comforter?  </vt:lpstr>
      <vt:lpstr>PowerPoint Presentation</vt:lpstr>
      <vt:lpstr>Omnipresence Forfeited</vt:lpstr>
      <vt:lpstr>Thus Saith the Lord</vt:lpstr>
      <vt:lpstr>Truth or Tradition? Gospel or Distraction?</vt:lpstr>
      <vt:lpstr>Where then? Does this Doctrine Come From?</vt:lpstr>
      <vt:lpstr>Don’t Forget Your ONLY Mission!</vt:lpstr>
    </vt:vector>
  </TitlesOfParts>
  <Company>Valencia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 Vindicated</dc:title>
  <dc:creator>Kody Morey</dc:creator>
  <cp:lastModifiedBy>Kody</cp:lastModifiedBy>
  <cp:revision>40</cp:revision>
  <dcterms:created xsi:type="dcterms:W3CDTF">2018-03-23T20:12:55Z</dcterms:created>
  <dcterms:modified xsi:type="dcterms:W3CDTF">2018-03-24T03:16:40Z</dcterms:modified>
</cp:coreProperties>
</file>