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7" r:id="rId3"/>
    <p:sldId id="258" r:id="rId4"/>
    <p:sldId id="259" r:id="rId5"/>
    <p:sldId id="269" r:id="rId6"/>
    <p:sldId id="270" r:id="rId7"/>
    <p:sldId id="271" r:id="rId8"/>
    <p:sldId id="272" r:id="rId9"/>
    <p:sldId id="260" r:id="rId10"/>
    <p:sldId id="261" r:id="rId11"/>
    <p:sldId id="262" r:id="rId12"/>
    <p:sldId id="263" r:id="rId13"/>
    <p:sldId id="266" r:id="rId14"/>
    <p:sldId id="264" r:id="rId15"/>
    <p:sldId id="265" r:id="rId16"/>
    <p:sldId id="267"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2" d="100"/>
          <a:sy n="72" d="100"/>
        </p:scale>
        <p:origin x="-10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7F59D-F071-43D6-B470-04E3B16B71C9}" type="datetimeFigureOut">
              <a:rPr lang="en-US" smtClean="0"/>
              <a:pPr/>
              <a:t>8/28/2009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46345E-A888-49C7-98AB-40D723D74A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46345E-A888-49C7-98AB-40D723D74A7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3971D-8792-4239-A1EE-37FC9A5128E8}" type="datetimeFigureOut">
              <a:rPr lang="en-US" smtClean="0"/>
              <a:pPr/>
              <a:t>8/28/2009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08280-DC08-41E5-B298-A4CB9AC6C8D5}" type="slidenum">
              <a:rPr lang="en-US" smtClean="0"/>
              <a:pPr/>
              <a:t>‹#›</a:t>
            </a:fld>
            <a:endParaRPr lang="en-US" dirty="0"/>
          </a:p>
        </p:txBody>
      </p:sp>
    </p:spTree>
  </p:cSld>
  <p:clrMapOvr>
    <a:masterClrMapping/>
  </p:clrMapOvr>
  <p:transition spd="med">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3971D-8792-4239-A1EE-37FC9A5128E8}" type="datetimeFigureOut">
              <a:rPr lang="en-US" smtClean="0"/>
              <a:pPr/>
              <a:t>8/28/2009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08280-DC08-41E5-B298-A4CB9AC6C8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plus/>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The Book of Romans, Part II</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70C0"/>
                </a:solidFill>
              </a:rPr>
              <a:t>Romans 1:18-32</a:t>
            </a:r>
            <a:endParaRPr lang="en-US" u="sng" dirty="0">
              <a:solidFill>
                <a:srgbClr val="0070C0"/>
              </a:solidFill>
            </a:endParaRPr>
          </a:p>
        </p:txBody>
      </p:sp>
    </p:spTree>
  </p:cSld>
  <p:clrMapOvr>
    <a:masterClrMapping/>
  </p:clrMapOvr>
  <p:transition spd="med">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Power of God</a:t>
            </a:r>
            <a:endParaRPr lang="en-US" u="sng" dirty="0">
              <a:solidFill>
                <a:srgbClr val="002060"/>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“For the invisible things of him from the creation of the world are clearly seen, </a:t>
            </a:r>
            <a:r>
              <a:rPr lang="en-US" u="sng" dirty="0" smtClean="0">
                <a:solidFill>
                  <a:srgbClr val="00B050"/>
                </a:solidFill>
              </a:rPr>
              <a:t>being understood by the things that are made, even his eternal power and Godhead</a:t>
            </a:r>
            <a:r>
              <a:rPr lang="en-US" dirty="0" smtClean="0"/>
              <a:t>; so that they are without excuse:”  Romans 1:20  “For I am not ashamed of the gospel of Christ: </a:t>
            </a:r>
            <a:r>
              <a:rPr lang="en-US" u="sng" dirty="0" smtClean="0">
                <a:solidFill>
                  <a:srgbClr val="00B050"/>
                </a:solidFill>
              </a:rPr>
              <a:t>for it is the power of God</a:t>
            </a:r>
            <a:r>
              <a:rPr lang="en-US" dirty="0" smtClean="0"/>
              <a:t> unto salvation.”  Romans 1:16 </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The power in the gospel and in creation is the same power.  The power that made the heavens and the beauties of earth is the same power that will work in human lives.  The same power that brought light out of darkness will shine in our lives.  “By the word of the LORD were the heavens made; and all the host of them by the breath of his mouth…For he spake, and it was done; he commanded, and it stood fast.”  Psalm 33:6,9 </a:t>
            </a:r>
          </a:p>
          <a:p>
            <a:endParaRPr lang="en-US" dirty="0"/>
          </a:p>
        </p:txBody>
      </p:sp>
    </p:spTree>
  </p:cSld>
  <p:clrMapOvr>
    <a:masterClrMapping/>
  </p:clrMapOvr>
  <p:transition spd="med">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75000"/>
                  </a:schemeClr>
                </a:solidFill>
              </a:rPr>
              <a:t>Power Without Limit</a:t>
            </a:r>
            <a:endParaRPr lang="en-US" u="sng" dirty="0">
              <a:solidFill>
                <a:schemeClr val="accent6">
                  <a:lumMod val="75000"/>
                </a:schemeClr>
              </a:solidFill>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152400" y="1600200"/>
            <a:ext cx="4300537" cy="5029200"/>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a:stretch>
            <a:fillRect/>
          </a:stretch>
        </p:blipFill>
        <p:spPr bwMode="auto">
          <a:xfrm>
            <a:off x="4648200" y="2514289"/>
            <a:ext cx="4038600" cy="2697785"/>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d\AppData\Local\Temp\ws_Nature_Scene_1024x768.jpg"/>
          <p:cNvPicPr>
            <a:picLocks noGrp="1" noChangeAspect="1" noChangeArrowheads="1"/>
          </p:cNvPicPr>
          <p:nvPr>
            <p:ph sz="half" idx="2"/>
          </p:nvPr>
        </p:nvPicPr>
        <p:blipFill>
          <a:blip r:embed="rId2"/>
          <a:stretch>
            <a:fillRect/>
          </a:stretch>
        </p:blipFill>
        <p:spPr bwMode="auto">
          <a:xfrm>
            <a:off x="4343400" y="1295400"/>
            <a:ext cx="4648200" cy="5334000"/>
          </a:xfrm>
          <a:prstGeom prst="rect">
            <a:avLst/>
          </a:prstGeom>
          <a:noFill/>
        </p:spPr>
      </p:pic>
      <p:sp>
        <p:nvSpPr>
          <p:cNvPr id="2" name="Title 1"/>
          <p:cNvSpPr>
            <a:spLocks noGrp="1"/>
          </p:cNvSpPr>
          <p:nvPr>
            <p:ph type="title"/>
          </p:nvPr>
        </p:nvSpPr>
        <p:spPr/>
        <p:txBody>
          <a:bodyPr/>
          <a:lstStyle/>
          <a:p>
            <a:r>
              <a:rPr lang="en-US" u="sng" dirty="0" smtClean="0">
                <a:solidFill>
                  <a:srgbClr val="002060"/>
                </a:solidFill>
              </a:rPr>
              <a:t>The Sabbath Connection</a:t>
            </a:r>
            <a:endParaRPr lang="en-US" u="sng" dirty="0">
              <a:solidFill>
                <a:srgbClr val="002060"/>
              </a:solidFill>
            </a:endParaRPr>
          </a:p>
        </p:txBody>
      </p:sp>
      <p:sp>
        <p:nvSpPr>
          <p:cNvPr id="3" name="Content Placeholder 2"/>
          <p:cNvSpPr>
            <a:spLocks noGrp="1"/>
          </p:cNvSpPr>
          <p:nvPr>
            <p:ph sz="half" idx="1"/>
          </p:nvPr>
        </p:nvSpPr>
        <p:spPr/>
        <p:txBody>
          <a:bodyPr>
            <a:normAutofit/>
          </a:bodyPr>
          <a:lstStyle/>
          <a:p>
            <a:r>
              <a:rPr lang="en-US" dirty="0" smtClean="0"/>
              <a:t>Power in the gospel-Romans 1:16</a:t>
            </a:r>
          </a:p>
          <a:p>
            <a:r>
              <a:rPr lang="en-US" dirty="0" smtClean="0"/>
              <a:t>Power in Creation- Romans 1:20</a:t>
            </a:r>
          </a:p>
          <a:p>
            <a:r>
              <a:rPr lang="en-US" dirty="0" smtClean="0"/>
              <a:t>The Sabbath in Creation- Genesis 2:1-3</a:t>
            </a:r>
          </a:p>
          <a:p>
            <a:r>
              <a:rPr lang="en-US" dirty="0" smtClean="0"/>
              <a:t>The Sabbath in Redemption-Ezekiel 20:12</a:t>
            </a:r>
            <a:endParaRPr lang="en-US" dirty="0"/>
          </a:p>
        </p:txBody>
      </p:sp>
    </p:spTree>
  </p:cSld>
  <p:clrMapOvr>
    <a:masterClrMapping/>
  </p:clrMapOvr>
  <p:transition spd="med">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From the Pen of Prophecy</a:t>
            </a:r>
            <a:endParaRPr lang="en-US" u="sng" dirty="0">
              <a:solidFill>
                <a:srgbClr val="FF0000"/>
              </a:solidFill>
            </a:endParaRPr>
          </a:p>
        </p:txBody>
      </p:sp>
      <p:sp>
        <p:nvSpPr>
          <p:cNvPr id="3" name="Content Placeholder 2"/>
          <p:cNvSpPr>
            <a:spLocks noGrp="1"/>
          </p:cNvSpPr>
          <p:nvPr>
            <p:ph idx="1"/>
          </p:nvPr>
        </p:nvSpPr>
        <p:spPr/>
        <p:txBody>
          <a:bodyPr>
            <a:noAutofit/>
          </a:bodyPr>
          <a:lstStyle/>
          <a:p>
            <a:r>
              <a:rPr lang="en-US" sz="2000" dirty="0" smtClean="0"/>
              <a:t>“Since He made all things, He made the Sabbath. By Him it was set apart as a memorial of the work of creation. It points to Him as both the Creator and the Sanctifier. It declares that He who created all things in heaven and in earth, and by whom all things hold together, is the head of the church, and that by His power we are reconciled to God. For, speaking of Israel, He said, "I gave them My Sabbaths, to be a sign between Me and them, that they might know that I am the Lord that sanctify them,"--make them holy. Ezek. 20:12. Then the Sabbath is a sign of Christ's power to make us holy. And it is given to all whom Christ makes holy. As a sign of His sanctifying power, the Sabbath is given to all who through Christ become a part of the Israel of God. And the Lord says, "If thou turn away thy foot from the Sabbath, from doing thy pleasure on My holy day; and call the Sabbath a delight, the holy of the Lord, honorable; . . . then shalt thou delight thyself in the Lord." Isa. 58:13, 14. To all who receive the Sabbath as a sign of Christ's creative and redeeming power, it will be a delight. Seeing Christ in it, they delight themselves in Him. The Sabbath points them to the works of creation as an evidence of His mighty power in redemption. </a:t>
            </a:r>
            <a:endParaRPr lang="en-US" sz="2000" dirty="0"/>
          </a:p>
        </p:txBody>
      </p:sp>
    </p:spTree>
  </p:cSld>
  <p:clrMapOvr>
    <a:masterClrMapping/>
  </p:clrMapOvr>
  <p:transition spd="med">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002060"/>
                </a:solidFill>
              </a:rPr>
              <a:t>Rejection of the Creator/Redeemer</a:t>
            </a:r>
            <a:endParaRPr lang="en-US" u="sng" dirty="0">
              <a:solidFill>
                <a:srgbClr val="002060"/>
              </a:solidFill>
            </a:endParaRPr>
          </a:p>
        </p:txBody>
      </p:sp>
      <p:sp>
        <p:nvSpPr>
          <p:cNvPr id="3" name="Content Placeholder 2"/>
          <p:cNvSpPr>
            <a:spLocks noGrp="1"/>
          </p:cNvSpPr>
          <p:nvPr>
            <p:ph idx="1"/>
          </p:nvPr>
        </p:nvSpPr>
        <p:spPr/>
        <p:txBody>
          <a:bodyPr>
            <a:noAutofit/>
          </a:bodyPr>
          <a:lstStyle/>
          <a:p>
            <a:r>
              <a:rPr lang="en-US" sz="2600" dirty="0" smtClean="0"/>
              <a:t>“Because that, when they knew God, they glorified him not as God, neither were thankful; but became vain in their imaginations, and their foolish heart was darkened.  Professing themselves to be wise, they became fools,  And changed the glory of the uncorruptible God into an image made like to corruptible man, and to birds, and four footed beasts, and creeping things.  Wherefore God also gave them up to uncleanness through the lusts of their own hearts, to dishonour their own bodies between themselves:  Who changed the truth of God into a lie, and worshipped and served the creature more than the Creator, who is blessed for ever. Amen.”  Romans 1:21-25</a:t>
            </a:r>
            <a:endParaRPr lang="en-US" sz="2600" dirty="0"/>
          </a:p>
        </p:txBody>
      </p:sp>
    </p:spTree>
  </p:cSld>
  <p:clrMapOvr>
    <a:masterClrMapping/>
  </p:clrMapOvr>
  <p:transition spd="med">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Seeking the Heights, Received the depths</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fontScale="92500" lnSpcReduction="20000"/>
          </a:bodyPr>
          <a:lstStyle/>
          <a:p>
            <a:r>
              <a:rPr lang="en-US" dirty="0" smtClean="0"/>
              <a:t>Through the rejection of God in His creative works, mankind has turned from God and is now worshipping the works and ideas of their own devising.  Thinking themselves to be so smart, mankind has become a bunch of fools/idiots.  “Professing themselves to be wise, they became fools……”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1. Evolution</a:t>
            </a:r>
          </a:p>
          <a:p>
            <a:r>
              <a:rPr lang="en-US" dirty="0" smtClean="0"/>
              <a:t>2. Humanism</a:t>
            </a:r>
          </a:p>
          <a:p>
            <a:r>
              <a:rPr lang="en-US" dirty="0" smtClean="0"/>
              <a:t>3. Anything that exalts the human above the word and works of God ultimately leads to vanity, stupidity, and every manner of evil.  “Professing themselves to be wise, they became fools,…”  “Who changed the truth of God into a lie…”  Romans 1:25 </a:t>
            </a:r>
            <a:endParaRPr lang="en-US" dirty="0"/>
          </a:p>
        </p:txBody>
      </p:sp>
    </p:spTree>
  </p:cSld>
  <p:clrMapOvr>
    <a:masterClrMapping/>
  </p:clrMapOvr>
  <p:transition spd="med">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Honoring the Creature Above the Creator</a:t>
            </a:r>
            <a:endParaRPr lang="en-US" u="sng" dirty="0">
              <a:solidFill>
                <a:srgbClr val="FF0000"/>
              </a:solidFill>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152400" y="1600200"/>
            <a:ext cx="4343400" cy="50292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a:stretch>
            <a:fillRect/>
          </a:stretch>
        </p:blipFill>
        <p:spPr bwMode="auto">
          <a:xfrm>
            <a:off x="5036267" y="1600200"/>
            <a:ext cx="3262465" cy="4525963"/>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Ultimate Perversity</a:t>
            </a:r>
            <a:endParaRPr lang="en-US" u="sng" dirty="0">
              <a:solidFill>
                <a:srgbClr val="C00000"/>
              </a:solidFill>
            </a:endParaRPr>
          </a:p>
        </p:txBody>
      </p:sp>
      <p:sp>
        <p:nvSpPr>
          <p:cNvPr id="3" name="Content Placeholder 2"/>
          <p:cNvSpPr>
            <a:spLocks noGrp="1"/>
          </p:cNvSpPr>
          <p:nvPr>
            <p:ph sz="half" idx="1"/>
          </p:nvPr>
        </p:nvSpPr>
        <p:spPr/>
        <p:txBody>
          <a:bodyPr>
            <a:normAutofit fontScale="70000" lnSpcReduction="20000"/>
          </a:bodyPr>
          <a:lstStyle/>
          <a:p>
            <a:r>
              <a:rPr lang="en-US" dirty="0" smtClean="0"/>
              <a:t>“For this cause God gave them up unto vile affections: for even their women did change the natural use into that which is against nature:  </a:t>
            </a:r>
            <a:r>
              <a:rPr lang="en-US" u="sng" dirty="0" smtClean="0"/>
              <a:t>And likewise also the men, leaving the natural use of the woman, burned in their lust one toward another; men with men working that which is unseemly, and receiving in themselves that recompence of their error which was meet.  </a:t>
            </a:r>
            <a:r>
              <a:rPr lang="en-US" dirty="0" smtClean="0"/>
              <a:t>And even as they did not like to retain God in their knowledge, God gave them over to a reprobate mind, to do those things which are not convenient;”  Romans 1:26-28</a:t>
            </a:r>
          </a:p>
          <a:p>
            <a:endParaRPr lang="en-US" dirty="0"/>
          </a:p>
        </p:txBody>
      </p:sp>
      <p:pic>
        <p:nvPicPr>
          <p:cNvPr id="5" name="Picture 2"/>
          <p:cNvPicPr>
            <a:picLocks noGrp="1" noChangeAspect="1" noChangeArrowheads="1"/>
          </p:cNvPicPr>
          <p:nvPr>
            <p:ph sz="half" idx="2"/>
          </p:nvPr>
        </p:nvPicPr>
        <p:blipFill>
          <a:blip r:embed="rId2"/>
          <a:stretch>
            <a:fillRect/>
          </a:stretch>
        </p:blipFill>
        <p:spPr bwMode="auto">
          <a:xfrm>
            <a:off x="4572000" y="1295400"/>
            <a:ext cx="4419600" cy="5410199"/>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0" y="1143001"/>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7030A0"/>
                </a:solidFill>
                <a:latin typeface="Algerian" pitchFamily="82" charset="0"/>
              </a:rPr>
              <a:t>The Cities Were Destroyed</a:t>
            </a:r>
            <a:endParaRPr lang="en-US" dirty="0"/>
          </a:p>
        </p:txBody>
      </p:sp>
      <p:sp>
        <p:nvSpPr>
          <p:cNvPr id="5" name="Rectangle 4"/>
          <p:cNvSpPr/>
          <p:nvPr/>
        </p:nvSpPr>
        <p:spPr>
          <a:xfrm>
            <a:off x="4572000" y="4800600"/>
            <a:ext cx="4572000" cy="1754326"/>
          </a:xfrm>
          <a:prstGeom prst="rect">
            <a:avLst/>
          </a:prstGeom>
        </p:spPr>
        <p:txBody>
          <a:bodyPr wrap="square">
            <a:spAutoFit/>
          </a:bodyPr>
          <a:lstStyle/>
          <a:p>
            <a:r>
              <a:rPr lang="en-US" dirty="0" smtClean="0">
                <a:solidFill>
                  <a:srgbClr val="FFFF00"/>
                </a:solidFill>
              </a:rPr>
              <a:t>“Then the LORD rained upon Sodom and upon Gomorrah brimstone and fire from the LORD out of heaven; And he overthrew those cities, and all the plain, and all the inhabitants of the cities, and that which grew upon the ground</a:t>
            </a:r>
            <a:r>
              <a:rPr lang="en-US" dirty="0" smtClean="0">
                <a:solidFill>
                  <a:srgbClr val="002060"/>
                </a:solidFill>
              </a:rPr>
              <a:t>.”  Genesis 19:24,25</a:t>
            </a:r>
            <a:endParaRPr lang="en-US" dirty="0">
              <a:solidFill>
                <a:srgbClr val="002060"/>
              </a:solidFill>
            </a:endParaRPr>
          </a:p>
        </p:txBody>
      </p:sp>
    </p:spTree>
  </p:cSld>
  <p:clrMapOvr>
    <a:masterClrMapping/>
  </p:clrMapOvr>
  <p:transition spd="med">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1219200"/>
            <a:ext cx="9144000" cy="5638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rPr>
              <a:t>The Silent Testimony</a:t>
            </a:r>
            <a:endParaRPr lang="en-US" u="sng" dirty="0">
              <a:solidFill>
                <a:srgbClr val="FF0000"/>
              </a:solidFill>
            </a:endParaRPr>
          </a:p>
        </p:txBody>
      </p:sp>
      <p:pic>
        <p:nvPicPr>
          <p:cNvPr id="5" name="Picture 2"/>
          <p:cNvPicPr>
            <a:picLocks noChangeAspect="1" noChangeArrowheads="1"/>
          </p:cNvPicPr>
          <p:nvPr/>
        </p:nvPicPr>
        <p:blipFill>
          <a:blip r:embed="rId2"/>
          <a:srcRect/>
          <a:stretch>
            <a:fillRect/>
          </a:stretch>
        </p:blipFill>
        <p:spPr bwMode="auto">
          <a:xfrm>
            <a:off x="152400" y="1371600"/>
            <a:ext cx="9144000" cy="5638800"/>
          </a:xfrm>
          <a:prstGeom prst="rect">
            <a:avLst/>
          </a:prstGeom>
          <a:noFill/>
          <a:ln w="9525">
            <a:noFill/>
            <a:miter lim="800000"/>
            <a:headEnd/>
            <a:tailEnd/>
          </a:ln>
        </p:spPr>
      </p:pic>
      <p:pic>
        <p:nvPicPr>
          <p:cNvPr id="6" name="Picture 2"/>
          <p:cNvPicPr>
            <a:picLocks noChangeAspect="1" noChangeArrowheads="1"/>
          </p:cNvPicPr>
          <p:nvPr/>
        </p:nvPicPr>
        <p:blipFill>
          <a:blip r:embed="rId2"/>
          <a:srcRect/>
          <a:stretch>
            <a:fillRect/>
          </a:stretch>
        </p:blipFill>
        <p:spPr bwMode="auto">
          <a:xfrm>
            <a:off x="-189470" y="1219200"/>
            <a:ext cx="9638270" cy="5943600"/>
          </a:xfrm>
          <a:prstGeom prst="rect">
            <a:avLst/>
          </a:prstGeom>
          <a:noFill/>
          <a:ln w="9525">
            <a:noFill/>
            <a:miter lim="800000"/>
            <a:headEnd/>
            <a:tailEnd/>
          </a:ln>
        </p:spPr>
      </p:pic>
      <p:sp>
        <p:nvSpPr>
          <p:cNvPr id="7" name="Rectangle 6"/>
          <p:cNvSpPr/>
          <p:nvPr/>
        </p:nvSpPr>
        <p:spPr>
          <a:xfrm rot="20987044">
            <a:off x="2958794" y="5044295"/>
            <a:ext cx="6014193" cy="1200329"/>
          </a:xfrm>
          <a:prstGeom prst="rect">
            <a:avLst/>
          </a:prstGeom>
        </p:spPr>
        <p:txBody>
          <a:bodyPr wrap="square">
            <a:spAutoFit/>
          </a:bodyPr>
          <a:lstStyle/>
          <a:p>
            <a:r>
              <a:rPr lang="en-US" dirty="0" smtClean="0">
                <a:solidFill>
                  <a:srgbClr val="FFFF00"/>
                </a:solidFill>
              </a:rPr>
              <a:t>“And turning the cities of Sodom and Gomorrha into ashes condemned them with an overthrow, making them an ensample unto those that after should live ungodly;”  2Peter 2:6</a:t>
            </a:r>
            <a:endParaRPr lang="en-US" dirty="0">
              <a:solidFill>
                <a:srgbClr val="FFFF00"/>
              </a:solidFill>
            </a:endParaRPr>
          </a:p>
        </p:txBody>
      </p:sp>
    </p:spTree>
  </p:cSld>
  <p:clrMapOvr>
    <a:masterClrMapping/>
  </p:clrMapOvr>
  <p:transition spd="med">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Summary</a:t>
            </a:r>
            <a:endParaRPr lang="en-US" u="sng" dirty="0">
              <a:solidFill>
                <a:srgbClr val="C00000"/>
              </a:solidFill>
            </a:endParaRPr>
          </a:p>
        </p:txBody>
      </p:sp>
      <p:sp>
        <p:nvSpPr>
          <p:cNvPr id="3" name="Content Placeholder 2"/>
          <p:cNvSpPr>
            <a:spLocks noGrp="1"/>
          </p:cNvSpPr>
          <p:nvPr>
            <p:ph idx="1"/>
          </p:nvPr>
        </p:nvSpPr>
        <p:spPr/>
        <p:txBody>
          <a:bodyPr/>
          <a:lstStyle/>
          <a:p>
            <a:r>
              <a:rPr lang="en-US" dirty="0" smtClean="0"/>
              <a:t>Thus far, we have seen that the gospel exalts Jesus Christ alone.  The ten commandments also reveal the righteousness of God.  Wherever you have the exaltation of man, there the gospel cannot be preached because the gospel buries the ‘glory of man’ and exalts Jesus alone as man’s sole hope for righteousness.  Inherently, man has none.</a:t>
            </a:r>
            <a:endParaRPr lang="en-US" dirty="0"/>
          </a:p>
        </p:txBody>
      </p:sp>
    </p:spTree>
  </p:cSld>
  <p:clrMapOvr>
    <a:masterClrMapping/>
  </p:clrMapOvr>
  <p:transition spd="med">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There Is More</a:t>
            </a:r>
            <a:endParaRPr lang="en-US" u="sng"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“And even as they did not like to retain God in their knowledge, God gave them over to a reprobate mind, to do those things which are not convenient; Being filled with all unrighteousness, fornication, wickedness, covetousness, maliciousness; full of envy, murder, debate, deceit, malignity; whisperers, Backbiters, haters of God, despiteful, proud, boasters, inventors of evil things, disobedient to parents, Without understanding, covenantbreakers, without natural affection, implacable, unmerciful: Who knowing the judgment of God, that they which commit such things are worthy of death, not only do the same, but have pleasure in them that do them.”  Romans 1:28-32</a:t>
            </a:r>
            <a:endParaRPr lang="en-US" dirty="0"/>
          </a:p>
        </p:txBody>
      </p:sp>
    </p:spTree>
  </p:cSld>
  <p:clrMapOvr>
    <a:masterClrMapping/>
  </p:clrMapOvr>
  <p:transition spd="med">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rPr>
              <a:t>Are These Any Better?</a:t>
            </a:r>
            <a:endParaRPr lang="en-US" u="sng" dirty="0">
              <a:solidFill>
                <a:srgbClr val="FF0000"/>
              </a:solidFill>
            </a:endParaRPr>
          </a:p>
        </p:txBody>
      </p:sp>
      <p:sp>
        <p:nvSpPr>
          <p:cNvPr id="5" name="Rectangle 4"/>
          <p:cNvSpPr/>
          <p:nvPr/>
        </p:nvSpPr>
        <p:spPr>
          <a:xfrm>
            <a:off x="2133600" y="1828800"/>
            <a:ext cx="6019800" cy="369332"/>
          </a:xfrm>
          <a:prstGeom prst="rect">
            <a:avLst/>
          </a:prstGeom>
        </p:spPr>
        <p:txBody>
          <a:bodyPr wrap="square">
            <a:spAutoFit/>
          </a:bodyPr>
          <a:lstStyle/>
          <a:p>
            <a:r>
              <a:rPr lang="en-US" dirty="0" smtClean="0"/>
              <a:t>“For there is no respect of persons with God.”  Rom. 2:11 </a:t>
            </a:r>
            <a:endParaRPr lang="en-US" dirty="0"/>
          </a:p>
        </p:txBody>
      </p:sp>
    </p:spTree>
  </p:cSld>
  <p:clrMapOvr>
    <a:masterClrMapping/>
  </p:clrMapOvr>
  <p:transition spd="med">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1447800"/>
            <a:ext cx="9144000" cy="5257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rPr>
              <a:t>By His Grace Alone</a:t>
            </a:r>
            <a:endParaRPr lang="en-US" u="sng" dirty="0">
              <a:solidFill>
                <a:srgbClr val="FF0000"/>
              </a:solidFill>
            </a:endParaRPr>
          </a:p>
        </p:txBody>
      </p:sp>
      <p:sp>
        <p:nvSpPr>
          <p:cNvPr id="5" name="Rectangle 4"/>
          <p:cNvSpPr/>
          <p:nvPr/>
        </p:nvSpPr>
        <p:spPr>
          <a:xfrm rot="10800000" flipV="1">
            <a:off x="228600" y="5293666"/>
            <a:ext cx="8229600" cy="369332"/>
          </a:xfrm>
          <a:prstGeom prst="rect">
            <a:avLst/>
          </a:prstGeom>
        </p:spPr>
        <p:txBody>
          <a:bodyPr wrap="square">
            <a:spAutoFit/>
          </a:bodyPr>
          <a:lstStyle/>
          <a:p>
            <a:r>
              <a:rPr lang="en-US" dirty="0" smtClean="0"/>
              <a:t>“But by the grace of God I am what I am:”  1Cor. 15:10</a:t>
            </a:r>
            <a:endParaRPr lang="en-US" dirty="0"/>
          </a:p>
        </p:txBody>
      </p:sp>
    </p:spTree>
  </p:cSld>
  <p:clrMapOvr>
    <a:masterClrMapping/>
  </p:clrMapOvr>
  <p:transition spd="med">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God’s Wrath</a:t>
            </a:r>
            <a:endParaRPr lang="en-US" u="sng" dirty="0">
              <a:solidFill>
                <a:srgbClr val="0070C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t>“For the wrath of God is revealed from heaven against all ungodliness and unrighteousness of men, who hold the truth in unrighteousness;”  Romans 1:18  </a:t>
            </a:r>
          </a:p>
          <a:p>
            <a:r>
              <a:rPr lang="en-US" dirty="0" smtClean="0"/>
              <a:t>It doesn’t matter who is committing the sin; God punishes sin wherever it is found.  God is no respecter of persons;  He, by His very nature, can’t do anything less or more.</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Trouble, without peace, comes upon those who hold the truth of God in unrighteousness. “All unrighteousness is sin:”  1John 5:17    “sin is not imputed when there is no law.”  Romans 5:13  Enough of the ten commandments are known in the world so there is no excuse for not knowing of God’s existence.  </a:t>
            </a:r>
            <a:endParaRPr lang="en-US" dirty="0"/>
          </a:p>
        </p:txBody>
      </p:sp>
    </p:spTree>
  </p:cSld>
  <p:clrMapOvr>
    <a:masterClrMapping/>
  </p:clrMapOvr>
  <p:transition spd="med">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2"/>
          </p:nvPr>
        </p:nvPicPr>
        <p:blipFill>
          <a:blip r:embed="rId2" cstate="print"/>
          <a:stretch>
            <a:fillRect/>
          </a:stretch>
        </p:blipFill>
        <p:spPr bwMode="auto">
          <a:xfrm>
            <a:off x="228600" y="1295400"/>
            <a:ext cx="8686800" cy="51816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B050"/>
                </a:solidFill>
              </a:rPr>
              <a:t>Nature Too!</a:t>
            </a:r>
            <a:endParaRPr lang="en-US" u="sng" dirty="0">
              <a:solidFill>
                <a:srgbClr val="00B050"/>
              </a:solidFill>
            </a:endParaRPr>
          </a:p>
        </p:txBody>
      </p:sp>
      <p:sp>
        <p:nvSpPr>
          <p:cNvPr id="3" name="Content Placeholder 2"/>
          <p:cNvSpPr>
            <a:spLocks noGrp="1"/>
          </p:cNvSpPr>
          <p:nvPr>
            <p:ph sz="half" idx="1"/>
          </p:nvPr>
        </p:nvSpPr>
        <p:spPr>
          <a:xfrm>
            <a:off x="457200" y="1600200"/>
            <a:ext cx="8458200" cy="4525963"/>
          </a:xfrm>
        </p:spPr>
        <p:txBody>
          <a:bodyPr>
            <a:normAutofit/>
          </a:bodyPr>
          <a:lstStyle/>
          <a:p>
            <a:r>
              <a:rPr lang="en-US" dirty="0" smtClean="0">
                <a:solidFill>
                  <a:schemeClr val="accent5">
                    <a:lumMod val="50000"/>
                  </a:schemeClr>
                </a:solidFill>
              </a:rPr>
              <a:t>“Because that which may be known of God is manifest in them; </a:t>
            </a:r>
            <a:r>
              <a:rPr lang="en-US" u="sng" dirty="0" smtClean="0">
                <a:solidFill>
                  <a:schemeClr val="accent5">
                    <a:lumMod val="50000"/>
                  </a:schemeClr>
                </a:solidFill>
              </a:rPr>
              <a:t>for God hath shewed it unto them. </a:t>
            </a:r>
            <a:r>
              <a:rPr lang="en-US" u="sng" dirty="0">
                <a:solidFill>
                  <a:schemeClr val="accent5">
                    <a:lumMod val="50000"/>
                  </a:schemeClr>
                </a:solidFill>
              </a:rPr>
              <a:t> </a:t>
            </a:r>
            <a:r>
              <a:rPr lang="en-US" u="sng" dirty="0" smtClean="0">
                <a:solidFill>
                  <a:schemeClr val="accent5">
                    <a:lumMod val="50000"/>
                  </a:schemeClr>
                </a:solidFill>
              </a:rPr>
              <a:t> For the invisible things of him from the creation of the world are clearly seen</a:t>
            </a:r>
            <a:r>
              <a:rPr lang="en-US" dirty="0" smtClean="0">
                <a:solidFill>
                  <a:schemeClr val="accent5">
                    <a:lumMod val="50000"/>
                  </a:schemeClr>
                </a:solidFill>
              </a:rPr>
              <a:t>, being understood by the things that are made, even his eternal power and Godhead; so that they are without excuse:”  Romans 1:19,20</a:t>
            </a:r>
            <a:endParaRPr lang="en-US" dirty="0">
              <a:solidFill>
                <a:schemeClr val="accent5">
                  <a:lumMod val="50000"/>
                </a:schemeClr>
              </a:solidFill>
            </a:endParaRPr>
          </a:p>
        </p:txBody>
      </p:sp>
    </p:spTree>
  </p:cSld>
  <p:clrMapOvr>
    <a:masterClrMapping/>
  </p:clrMapOvr>
  <p:transition spd="med">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u="sng" dirty="0" smtClean="0">
                <a:solidFill>
                  <a:srgbClr val="00B050"/>
                </a:solidFill>
                <a:latin typeface="Algerian" pitchFamily="82" charset="0"/>
              </a:rPr>
              <a:t>God is Known thru His Works</a:t>
            </a:r>
            <a:endParaRPr lang="en-US" u="sng" dirty="0">
              <a:solidFill>
                <a:srgbClr val="00B050"/>
              </a:solidFill>
              <a:latin typeface="Algerian" pitchFamily="82" charset="0"/>
            </a:endParaRPr>
          </a:p>
        </p:txBody>
      </p:sp>
      <p:sp>
        <p:nvSpPr>
          <p:cNvPr id="3" name="Content Placeholder 2"/>
          <p:cNvSpPr>
            <a:spLocks noGrp="1"/>
          </p:cNvSpPr>
          <p:nvPr>
            <p:ph sz="half" idx="1"/>
          </p:nvPr>
        </p:nvSpPr>
        <p:spPr/>
        <p:txBody>
          <a:bodyPr>
            <a:normAutofit fontScale="85000" lnSpcReduction="10000"/>
          </a:bodyPr>
          <a:lstStyle/>
          <a:p>
            <a:r>
              <a:rPr lang="en-US" dirty="0" smtClean="0"/>
              <a:t>“The heavens declare his righteousness, and all the people see his glory.”  Ps. 97:6</a:t>
            </a:r>
          </a:p>
          <a:p>
            <a:r>
              <a:rPr lang="en-US" dirty="0" smtClean="0"/>
              <a:t>“And the heavens shall declare his righteousness: for God is judge himself.”  Ps. 50:6</a:t>
            </a:r>
          </a:p>
          <a:p>
            <a:r>
              <a:rPr lang="en-US" dirty="0" smtClean="0">
                <a:solidFill>
                  <a:srgbClr val="FFFF00"/>
                </a:solidFill>
              </a:rPr>
              <a:t>“The LORD hath made known his salvation: his righteousness hath he openly shewed in the sight of the heathen.”  Ps. 98:2</a:t>
            </a:r>
            <a:endParaRPr lang="en-US" dirty="0">
              <a:solidFill>
                <a:srgbClr val="FFFF00"/>
              </a:solidFill>
            </a:endParaRPr>
          </a:p>
        </p:txBody>
      </p:sp>
    </p:spTree>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70C0"/>
                </a:solidFill>
              </a:rPr>
              <a:t>The Clouds Sing His Praise</a:t>
            </a:r>
            <a:endParaRPr lang="en-US" u="sng" dirty="0">
              <a:solidFill>
                <a:srgbClr val="0070C0"/>
              </a:solidFill>
            </a:endParaRPr>
          </a:p>
        </p:txBody>
      </p:sp>
      <p:sp>
        <p:nvSpPr>
          <p:cNvPr id="4" name="Content Placeholder 3"/>
          <p:cNvSpPr>
            <a:spLocks noGrp="1"/>
          </p:cNvSpPr>
          <p:nvPr>
            <p:ph sz="half" idx="2"/>
          </p:nvPr>
        </p:nvSpPr>
        <p:spPr>
          <a:xfrm>
            <a:off x="304800" y="4419600"/>
            <a:ext cx="8382000" cy="2438400"/>
          </a:xfrm>
        </p:spPr>
        <p:txBody>
          <a:bodyPr>
            <a:normAutofit lnSpcReduction="10000"/>
          </a:bodyPr>
          <a:lstStyle/>
          <a:p>
            <a:r>
              <a:rPr lang="en-US" dirty="0" smtClean="0">
                <a:solidFill>
                  <a:srgbClr val="002060"/>
                </a:solidFill>
              </a:rPr>
              <a:t>“Remember these, O Jacob and Israel; for thou art my servant: I have formed thee; thou art my servant: O Israel, thou shalt not be forgotten of me. I have blotted out, as a thick cloud, thy transgressions, and, as a cloud, thy sins: return unto me; for I have redeemed thee.”  Isaiah 44:21,22</a:t>
            </a:r>
            <a:endParaRPr lang="en-US" dirty="0">
              <a:solidFill>
                <a:srgbClr val="002060"/>
              </a:solidFill>
            </a:endParaRPr>
          </a:p>
        </p:txBody>
      </p:sp>
    </p:spTree>
  </p:cSld>
  <p:clrMapOvr>
    <a:masterClrMapping/>
  </p:clrMapOvr>
  <p:transition spd="med">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70C0"/>
                </a:solidFill>
              </a:rPr>
              <a:t>The Waves in His Control</a:t>
            </a:r>
            <a:endParaRPr lang="en-US" u="sng" dirty="0">
              <a:solidFill>
                <a:srgbClr val="0070C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t>“Thou rulest the raging of the sea: when the waves thereof arise, thou stillest them.”  Ps. 89:9</a:t>
            </a:r>
          </a:p>
          <a:p>
            <a:r>
              <a:rPr lang="en-US" dirty="0" smtClean="0"/>
              <a:t>“And brake up for it my decreed place, and set bars and doors, And said, Hitherto shalt thou come, but no further: and here shall thy proud waves be stayed?”  Job 38:10,11</a:t>
            </a:r>
            <a:endParaRPr lang="en-US" dirty="0"/>
          </a:p>
        </p:txBody>
      </p:sp>
    </p:spTree>
  </p:cSld>
  <p:clrMapOvr>
    <a:masterClrMapping/>
  </p:clrMapOvr>
  <p:transition spd="med">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u="sng" dirty="0" smtClean="0">
                <a:solidFill>
                  <a:schemeClr val="accent3">
                    <a:lumMod val="50000"/>
                  </a:schemeClr>
                </a:solidFill>
              </a:rPr>
              <a:t>The Springing Grass Teaches of Him</a:t>
            </a:r>
            <a:endParaRPr lang="en-US" u="sng" dirty="0">
              <a:solidFill>
                <a:schemeClr val="accent3">
                  <a:lumMod val="50000"/>
                </a:schemeClr>
              </a:solidFill>
            </a:endParaRPr>
          </a:p>
        </p:txBody>
      </p:sp>
      <p:sp>
        <p:nvSpPr>
          <p:cNvPr id="4" name="Content Placeholder 3"/>
          <p:cNvSpPr>
            <a:spLocks noGrp="1"/>
          </p:cNvSpPr>
          <p:nvPr>
            <p:ph sz="half" idx="2"/>
          </p:nvPr>
        </p:nvSpPr>
        <p:spPr/>
        <p:txBody>
          <a:bodyPr>
            <a:normAutofit fontScale="92500" lnSpcReduction="20000"/>
          </a:bodyPr>
          <a:lstStyle/>
          <a:p>
            <a:r>
              <a:rPr lang="en-US" dirty="0" smtClean="0">
                <a:solidFill>
                  <a:srgbClr val="FFFF00"/>
                </a:solidFill>
              </a:rPr>
              <a:t>“All flesh is grass, and all the goodliness thereof is as the flower of the field: The grass withereth, the flower fadeth: because the spirit of the LORD bloweth upon it: surely the people is grass. The grass withereth, the flower fadeth: but the word of our God shall stand for ever.”  Isaiah 40:6-8</a:t>
            </a:r>
            <a:endParaRPr lang="en-US" dirty="0">
              <a:solidFill>
                <a:srgbClr val="FFFF00"/>
              </a:solidFill>
            </a:endParaRPr>
          </a:p>
        </p:txBody>
      </p:sp>
    </p:spTree>
  </p:cSld>
  <p:clrMapOvr>
    <a:masterClrMapping/>
  </p:clrMapOvr>
  <p:transition spd="med">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No Excuse!</a:t>
            </a:r>
            <a:endParaRPr lang="en-US" u="sng" dirty="0">
              <a:solidFill>
                <a:srgbClr val="002060"/>
              </a:solidFill>
            </a:endParaRPr>
          </a:p>
        </p:txBody>
      </p:sp>
      <p:sp>
        <p:nvSpPr>
          <p:cNvPr id="4" name="Content Placeholder 3"/>
          <p:cNvSpPr>
            <a:spLocks noGrp="1"/>
          </p:cNvSpPr>
          <p:nvPr>
            <p:ph sz="half" idx="2"/>
          </p:nvPr>
        </p:nvSpPr>
        <p:spPr>
          <a:xfrm>
            <a:off x="304800" y="1600200"/>
            <a:ext cx="8382000" cy="4525963"/>
          </a:xfrm>
        </p:spPr>
        <p:txBody>
          <a:bodyPr>
            <a:noAutofit/>
          </a:bodyPr>
          <a:lstStyle/>
          <a:p>
            <a:r>
              <a:rPr lang="en-US" sz="2400" dirty="0" smtClean="0">
                <a:solidFill>
                  <a:srgbClr val="FF0000"/>
                </a:solidFill>
              </a:rPr>
              <a:t>“Next to the Bible, nature is to be our great lesson book.”…  “ The book of nature, which spread its living lessons before them, afforded an exhaustless source of instruction and delight. On every leaf of the forest and stone of the mountains, in every shining star, in earth and sea and sky, God's name was written. With both the animate and the inanimate creation--with leaf and flower and tree, and with every living creature, from the leviathan of the waters to the mote in the sunbeam--the dwellers in Eden held converse, gathering from each the secrets of its life. God's glory in the heavens, the innumerable worlds in their orderly revolutions, "the balancings of the clouds" (Job 37:16), the mysteries of light and sound, of day and night--all were objects of study by the pupils of earth's first school.”   CG., pg. 45,46</a:t>
            </a:r>
            <a:endParaRPr lang="en-US" sz="2400" dirty="0">
              <a:solidFill>
                <a:srgbClr val="FF0000"/>
              </a:solidFill>
            </a:endParaRPr>
          </a:p>
        </p:txBody>
      </p:sp>
    </p:spTree>
  </p:cSld>
  <p:clrMapOvr>
    <a:masterClrMapping/>
  </p:clrMapOvr>
  <p:transition spd="med">
    <p:plu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TotalTime>
  <Words>1828</Words>
  <Application>Microsoft Office PowerPoint</Application>
  <PresentationFormat>On-screen Show (4:3)</PresentationFormat>
  <Paragraphs>55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Book of Romans, Part II</vt:lpstr>
      <vt:lpstr>Summary</vt:lpstr>
      <vt:lpstr>God’s Wrath</vt:lpstr>
      <vt:lpstr>Nature Too!</vt:lpstr>
      <vt:lpstr>God is Known thru His Works</vt:lpstr>
      <vt:lpstr>The Clouds Sing His Praise</vt:lpstr>
      <vt:lpstr>The Waves in His Control</vt:lpstr>
      <vt:lpstr>The Springing Grass Teaches of Him</vt:lpstr>
      <vt:lpstr>No Excuse!</vt:lpstr>
      <vt:lpstr>The Power of God</vt:lpstr>
      <vt:lpstr>Power Without Limit</vt:lpstr>
      <vt:lpstr>The Sabbath Connection</vt:lpstr>
      <vt:lpstr>From the Pen of Prophecy</vt:lpstr>
      <vt:lpstr>Rejection of the Creator/Redeemer</vt:lpstr>
      <vt:lpstr>Seeking the Heights, Received the depths</vt:lpstr>
      <vt:lpstr>Honoring the Creature Above the Creator</vt:lpstr>
      <vt:lpstr>The Ultimate Perversity</vt:lpstr>
      <vt:lpstr>The Cities Were Destroyed</vt:lpstr>
      <vt:lpstr>The Silent Testimony</vt:lpstr>
      <vt:lpstr>There Is More</vt:lpstr>
      <vt:lpstr>Are These Any Better?</vt:lpstr>
      <vt:lpstr>By His Grace Alone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 Part II</dc:title>
  <dc:creator>Dad</dc:creator>
  <cp:lastModifiedBy>Dad</cp:lastModifiedBy>
  <cp:revision>8</cp:revision>
  <dcterms:created xsi:type="dcterms:W3CDTF">2009-06-29T12:03:29Z</dcterms:created>
  <dcterms:modified xsi:type="dcterms:W3CDTF">2009-08-28T16:58:39Z</dcterms:modified>
</cp:coreProperties>
</file>