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60" r:id="rId6"/>
    <p:sldId id="261" r:id="rId7"/>
    <p:sldId id="262" r:id="rId8"/>
    <p:sldId id="263" r:id="rId9"/>
    <p:sldId id="264" r:id="rId10"/>
    <p:sldId id="265" r:id="rId11"/>
    <p:sldId id="266" r:id="rId12"/>
    <p:sldId id="267" r:id="rId13"/>
    <p:sldId id="270" r:id="rId14"/>
    <p:sldId id="268" r:id="rId15"/>
    <p:sldId id="269"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E8A745-A18B-4CCD-981A-614775059876}" type="datetimeFigureOut">
              <a:rPr lang="en-US" smtClean="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A26A7-E576-410B-9D14-1BD4B5D6A496}" type="slidenum">
              <a:rPr lang="en-US" smtClean="0"/>
              <a:t>‹#›</a:t>
            </a:fld>
            <a:endParaRPr lang="en-US" dirty="0"/>
          </a:p>
        </p:txBody>
      </p:sp>
    </p:spTree>
    <p:extLst>
      <p:ext uri="{BB962C8B-B14F-4D97-AF65-F5344CB8AC3E}">
        <p14:creationId xmlns:p14="http://schemas.microsoft.com/office/powerpoint/2010/main" val="5731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8A745-A18B-4CCD-981A-614775059876}" type="datetimeFigureOut">
              <a:rPr lang="en-US" smtClean="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A26A7-E576-410B-9D14-1BD4B5D6A496}" type="slidenum">
              <a:rPr lang="en-US" smtClean="0"/>
              <a:t>‹#›</a:t>
            </a:fld>
            <a:endParaRPr lang="en-US" dirty="0"/>
          </a:p>
        </p:txBody>
      </p:sp>
    </p:spTree>
    <p:extLst>
      <p:ext uri="{BB962C8B-B14F-4D97-AF65-F5344CB8AC3E}">
        <p14:creationId xmlns:p14="http://schemas.microsoft.com/office/powerpoint/2010/main" val="127764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8A745-A18B-4CCD-981A-614775059876}" type="datetimeFigureOut">
              <a:rPr lang="en-US" smtClean="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A26A7-E576-410B-9D14-1BD4B5D6A496}" type="slidenum">
              <a:rPr lang="en-US" smtClean="0"/>
              <a:t>‹#›</a:t>
            </a:fld>
            <a:endParaRPr lang="en-US" dirty="0"/>
          </a:p>
        </p:txBody>
      </p:sp>
    </p:spTree>
    <p:extLst>
      <p:ext uri="{BB962C8B-B14F-4D97-AF65-F5344CB8AC3E}">
        <p14:creationId xmlns:p14="http://schemas.microsoft.com/office/powerpoint/2010/main" val="79896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8A745-A18B-4CCD-981A-614775059876}" type="datetimeFigureOut">
              <a:rPr lang="en-US" smtClean="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A26A7-E576-410B-9D14-1BD4B5D6A496}" type="slidenum">
              <a:rPr lang="en-US" smtClean="0"/>
              <a:t>‹#›</a:t>
            </a:fld>
            <a:endParaRPr lang="en-US" dirty="0"/>
          </a:p>
        </p:txBody>
      </p:sp>
    </p:spTree>
    <p:extLst>
      <p:ext uri="{BB962C8B-B14F-4D97-AF65-F5344CB8AC3E}">
        <p14:creationId xmlns:p14="http://schemas.microsoft.com/office/powerpoint/2010/main" val="327928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8A745-A18B-4CCD-981A-614775059876}" type="datetimeFigureOut">
              <a:rPr lang="en-US" smtClean="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A26A7-E576-410B-9D14-1BD4B5D6A496}" type="slidenum">
              <a:rPr lang="en-US" smtClean="0"/>
              <a:t>‹#›</a:t>
            </a:fld>
            <a:endParaRPr lang="en-US" dirty="0"/>
          </a:p>
        </p:txBody>
      </p:sp>
    </p:spTree>
    <p:extLst>
      <p:ext uri="{BB962C8B-B14F-4D97-AF65-F5344CB8AC3E}">
        <p14:creationId xmlns:p14="http://schemas.microsoft.com/office/powerpoint/2010/main" val="373885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E8A745-A18B-4CCD-981A-614775059876}" type="datetimeFigureOut">
              <a:rPr lang="en-US" smtClean="0"/>
              <a:t>8/31/2015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A26A7-E576-410B-9D14-1BD4B5D6A496}" type="slidenum">
              <a:rPr lang="en-US" smtClean="0"/>
              <a:t>‹#›</a:t>
            </a:fld>
            <a:endParaRPr lang="en-US" dirty="0"/>
          </a:p>
        </p:txBody>
      </p:sp>
    </p:spTree>
    <p:extLst>
      <p:ext uri="{BB962C8B-B14F-4D97-AF65-F5344CB8AC3E}">
        <p14:creationId xmlns:p14="http://schemas.microsoft.com/office/powerpoint/2010/main" val="265573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E8A745-A18B-4CCD-981A-614775059876}" type="datetimeFigureOut">
              <a:rPr lang="en-US" smtClean="0"/>
              <a:t>8/31/2015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EA26A7-E576-410B-9D14-1BD4B5D6A496}" type="slidenum">
              <a:rPr lang="en-US" smtClean="0"/>
              <a:t>‹#›</a:t>
            </a:fld>
            <a:endParaRPr lang="en-US" dirty="0"/>
          </a:p>
        </p:txBody>
      </p:sp>
    </p:spTree>
    <p:extLst>
      <p:ext uri="{BB962C8B-B14F-4D97-AF65-F5344CB8AC3E}">
        <p14:creationId xmlns:p14="http://schemas.microsoft.com/office/powerpoint/2010/main" val="349626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E8A745-A18B-4CCD-981A-614775059876}" type="datetimeFigureOut">
              <a:rPr lang="en-US" smtClean="0"/>
              <a:t>8/31/2015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EA26A7-E576-410B-9D14-1BD4B5D6A496}" type="slidenum">
              <a:rPr lang="en-US" smtClean="0"/>
              <a:t>‹#›</a:t>
            </a:fld>
            <a:endParaRPr lang="en-US" dirty="0"/>
          </a:p>
        </p:txBody>
      </p:sp>
    </p:spTree>
    <p:extLst>
      <p:ext uri="{BB962C8B-B14F-4D97-AF65-F5344CB8AC3E}">
        <p14:creationId xmlns:p14="http://schemas.microsoft.com/office/powerpoint/2010/main" val="136654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8A745-A18B-4CCD-981A-614775059876}" type="datetimeFigureOut">
              <a:rPr lang="en-US" smtClean="0"/>
              <a:t>8/31/2015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EA26A7-E576-410B-9D14-1BD4B5D6A496}" type="slidenum">
              <a:rPr lang="en-US" smtClean="0"/>
              <a:t>‹#›</a:t>
            </a:fld>
            <a:endParaRPr lang="en-US" dirty="0"/>
          </a:p>
        </p:txBody>
      </p:sp>
    </p:spTree>
    <p:extLst>
      <p:ext uri="{BB962C8B-B14F-4D97-AF65-F5344CB8AC3E}">
        <p14:creationId xmlns:p14="http://schemas.microsoft.com/office/powerpoint/2010/main" val="221912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8A745-A18B-4CCD-981A-614775059876}" type="datetimeFigureOut">
              <a:rPr lang="en-US" smtClean="0"/>
              <a:t>8/31/2015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A26A7-E576-410B-9D14-1BD4B5D6A496}" type="slidenum">
              <a:rPr lang="en-US" smtClean="0"/>
              <a:t>‹#›</a:t>
            </a:fld>
            <a:endParaRPr lang="en-US" dirty="0"/>
          </a:p>
        </p:txBody>
      </p:sp>
    </p:spTree>
    <p:extLst>
      <p:ext uri="{BB962C8B-B14F-4D97-AF65-F5344CB8AC3E}">
        <p14:creationId xmlns:p14="http://schemas.microsoft.com/office/powerpoint/2010/main" val="1021803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8A745-A18B-4CCD-981A-614775059876}" type="datetimeFigureOut">
              <a:rPr lang="en-US" smtClean="0"/>
              <a:t>8/31/2015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A26A7-E576-410B-9D14-1BD4B5D6A496}" type="slidenum">
              <a:rPr lang="en-US" smtClean="0"/>
              <a:t>‹#›</a:t>
            </a:fld>
            <a:endParaRPr lang="en-US" dirty="0"/>
          </a:p>
        </p:txBody>
      </p:sp>
    </p:spTree>
    <p:extLst>
      <p:ext uri="{BB962C8B-B14F-4D97-AF65-F5344CB8AC3E}">
        <p14:creationId xmlns:p14="http://schemas.microsoft.com/office/powerpoint/2010/main" val="195893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8A745-A18B-4CCD-981A-614775059876}" type="datetimeFigureOut">
              <a:rPr lang="en-US" smtClean="0"/>
              <a:t>8/31/2015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A26A7-E576-410B-9D14-1BD4B5D6A496}" type="slidenum">
              <a:rPr lang="en-US" smtClean="0"/>
              <a:t>‹#›</a:t>
            </a:fld>
            <a:endParaRPr lang="en-US" dirty="0"/>
          </a:p>
        </p:txBody>
      </p:sp>
    </p:spTree>
    <p:extLst>
      <p:ext uri="{BB962C8B-B14F-4D97-AF65-F5344CB8AC3E}">
        <p14:creationId xmlns:p14="http://schemas.microsoft.com/office/powerpoint/2010/main" val="1251913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sz="5400" b="1" i="1" u="sng" dirty="0" smtClean="0">
                <a:solidFill>
                  <a:srgbClr val="0070C0"/>
                </a:solidFill>
              </a:rPr>
              <a:t>Francis Sacred Sunday, pt. 10</a:t>
            </a:r>
            <a:endParaRPr lang="en-US" sz="5400" b="1" i="1" u="sng" dirty="0">
              <a:solidFill>
                <a:srgbClr val="0070C0"/>
              </a:solidFill>
            </a:endParaRPr>
          </a:p>
        </p:txBody>
      </p:sp>
      <p:sp>
        <p:nvSpPr>
          <p:cNvPr id="3" name="Subtitle 2"/>
          <p:cNvSpPr>
            <a:spLocks noGrp="1"/>
          </p:cNvSpPr>
          <p:nvPr>
            <p:ph type="subTitle" idx="1"/>
          </p:nvPr>
        </p:nvSpPr>
        <p:spPr/>
        <p:txBody>
          <a:bodyPr>
            <a:normAutofit/>
          </a:bodyPr>
          <a:lstStyle/>
          <a:p>
            <a:r>
              <a:rPr lang="en-US" sz="5400" b="1" i="1" u="sng" dirty="0" smtClean="0">
                <a:solidFill>
                  <a:srgbClr val="FF0000"/>
                </a:solidFill>
              </a:rPr>
              <a:t>Prophecy Arise</a:t>
            </a:r>
            <a:endParaRPr lang="en-US" sz="5400" b="1" i="1" u="sng" dirty="0">
              <a:solidFill>
                <a:srgbClr val="FF0000"/>
              </a:solidFill>
            </a:endParaRPr>
          </a:p>
        </p:txBody>
      </p:sp>
    </p:spTree>
    <p:extLst>
      <p:ext uri="{BB962C8B-B14F-4D97-AF65-F5344CB8AC3E}">
        <p14:creationId xmlns:p14="http://schemas.microsoft.com/office/powerpoint/2010/main" val="147196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i="1" u="sng" dirty="0" smtClean="0">
                <a:solidFill>
                  <a:srgbClr val="0070C0"/>
                </a:solidFill>
              </a:rPr>
              <a:t>Francis Recent Catechesis!</a:t>
            </a:r>
            <a:endParaRPr lang="en-US" b="1" i="1" u="sng" dirty="0">
              <a:solidFill>
                <a:srgbClr val="0070C0"/>
              </a:solidFill>
            </a:endParaRPr>
          </a:p>
        </p:txBody>
      </p:sp>
      <p:sp>
        <p:nvSpPr>
          <p:cNvPr id="3" name="Content Placeholder 2"/>
          <p:cNvSpPr>
            <a:spLocks noGrp="1"/>
          </p:cNvSpPr>
          <p:nvPr>
            <p:ph idx="1"/>
          </p:nvPr>
        </p:nvSpPr>
        <p:spPr>
          <a:xfrm>
            <a:off x="457200" y="685800"/>
            <a:ext cx="8229600" cy="6172200"/>
          </a:xfrm>
        </p:spPr>
        <p:txBody>
          <a:bodyPr>
            <a:normAutofit fontScale="85000" lnSpcReduction="20000"/>
          </a:bodyPr>
          <a:lstStyle/>
          <a:p>
            <a:r>
              <a:rPr lang="en-US" dirty="0"/>
              <a:t>We begin now a series of catecheses on three facets of family life: celebration, work and prayer</a:t>
            </a:r>
            <a:r>
              <a:rPr lang="en-US" b="1" i="1" u="sng" dirty="0"/>
              <a:t>. Let us turn first to celebrations which, as we see from the Story of Creation, are the invention of God, who on the seventh day rested from his work.</a:t>
            </a:r>
            <a:r>
              <a:rPr lang="en-US" dirty="0"/>
              <a:t> It is God himself who teaches us the importance of dedicating time to contemplating and enjoying the fruits of our labours, not only in our employment or profession, but through every action by which we as men and women cooperate in God’s creative work, even in times of difficulty. In the workplace too, we celebrate – a birthday, a marriage, a new baby, a farewell or a welcome. True moments of celebration make us pause from our work, because they remind us that we are made in the image and likeness of God, who is not a slave to work, but the Lord of work! And so we must never be slaves to work but rather its </a:t>
            </a:r>
            <a:r>
              <a:rPr lang="en-US" dirty="0" smtClean="0"/>
              <a:t>master…</a:t>
            </a:r>
            <a:endParaRPr lang="en-US" dirty="0"/>
          </a:p>
        </p:txBody>
      </p:sp>
    </p:spTree>
    <p:extLst>
      <p:ext uri="{BB962C8B-B14F-4D97-AF65-F5344CB8AC3E}">
        <p14:creationId xmlns:p14="http://schemas.microsoft.com/office/powerpoint/2010/main" val="418135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0070C0"/>
                </a:solidFill>
              </a:rPr>
              <a:t>Sunday Sacred!</a:t>
            </a:r>
            <a:endParaRPr lang="en-US" b="1" i="1" u="sng" dirty="0">
              <a:solidFill>
                <a:srgbClr val="0070C0"/>
              </a:solidFill>
            </a:endParaRPr>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dirty="0" smtClean="0"/>
              <a:t> …Yet </a:t>
            </a:r>
            <a:r>
              <a:rPr lang="en-US" dirty="0"/>
              <a:t>we know that millions of men and women, even children, are slaves to work. The obsession with economic profit and technical efficiency puts the human rhythms of life at risk. </a:t>
            </a:r>
            <a:r>
              <a:rPr lang="en-US" b="1" u="sng" dirty="0"/>
              <a:t>Moments of rest, especially on Sunday, are sacred because in them we find God. The Sunday Eucharist brings to our celebrations every grace of Jesus Christ: his presence, his love and his sacrifice; his forming us into a community, and his way of being with us. </a:t>
            </a:r>
            <a:r>
              <a:rPr lang="en-US" dirty="0"/>
              <a:t>Everything is transfigured by his grace: work, family, the joys and trials of each day, even our sufferings and death. </a:t>
            </a:r>
            <a:r>
              <a:rPr lang="en-US" b="1" i="1" u="sng" dirty="0"/>
              <a:t>May we always recognize the family as the privileged place to understand, guide and sustain the gifts which arise from our celebrations, especially the Sunday Eucharist.” </a:t>
            </a:r>
            <a:r>
              <a:rPr lang="en-US" b="1" i="1" u="sng" dirty="0" smtClean="0"/>
              <a:t>  </a:t>
            </a:r>
            <a:r>
              <a:rPr lang="en-US" b="1" i="1" dirty="0" smtClean="0"/>
              <a:t>Given by Francis, August 12, 2015</a:t>
            </a:r>
            <a:endParaRPr lang="en-US" b="1" i="1" dirty="0"/>
          </a:p>
        </p:txBody>
      </p:sp>
    </p:spTree>
    <p:extLst>
      <p:ext uri="{BB962C8B-B14F-4D97-AF65-F5344CB8AC3E}">
        <p14:creationId xmlns:p14="http://schemas.microsoft.com/office/powerpoint/2010/main" val="402375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0070C0"/>
                </a:solidFill>
              </a:rPr>
              <a:t>Sacred????</a:t>
            </a:r>
            <a:endParaRPr lang="en-US" b="1" i="1" u="sng" dirty="0">
              <a:solidFill>
                <a:srgbClr val="0070C0"/>
              </a:solidFill>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sz="3000" dirty="0" smtClean="0"/>
              <a:t>‘Moments </a:t>
            </a:r>
            <a:r>
              <a:rPr lang="en-US" sz="3000" dirty="0"/>
              <a:t>of rest, especially on Sunday, are sacred because in them we find God. The Sunday Eucharist brings to our celebrations every grace of Jesus Christ: his presence, his love and his sacrifice; his forming us into a community, and his way of being with us</a:t>
            </a:r>
            <a:r>
              <a:rPr lang="en-US" sz="3000" dirty="0" smtClean="0"/>
              <a:t>.’</a:t>
            </a:r>
            <a:endParaRPr lang="en-US" sz="3000"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838200"/>
            <a:ext cx="4648199" cy="601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76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70C0"/>
                </a:solidFill>
              </a:rPr>
              <a:t>Saturday/Sabbath Sanctified</a:t>
            </a:r>
            <a:endParaRPr lang="en-US" b="1" i="1" u="sng" dirty="0">
              <a:solidFill>
                <a:srgbClr val="0070C0"/>
              </a:solidFill>
            </a:endParaRPr>
          </a:p>
        </p:txBody>
      </p:sp>
      <p:sp>
        <p:nvSpPr>
          <p:cNvPr id="3" name="Content Placeholder 2"/>
          <p:cNvSpPr>
            <a:spLocks noGrp="1"/>
          </p:cNvSpPr>
          <p:nvPr>
            <p:ph sz="half" idx="1"/>
          </p:nvPr>
        </p:nvSpPr>
        <p:spPr>
          <a:xfrm>
            <a:off x="0" y="762000"/>
            <a:ext cx="4495800" cy="6096000"/>
          </a:xfrm>
        </p:spPr>
        <p:txBody>
          <a:bodyPr>
            <a:normAutofit lnSpcReduction="10000"/>
          </a:bodyPr>
          <a:lstStyle/>
          <a:p>
            <a:r>
              <a:rPr lang="en-US" dirty="0" smtClean="0"/>
              <a:t>“ </a:t>
            </a:r>
            <a:r>
              <a:rPr lang="en-US" dirty="0"/>
              <a:t>Thus the heavens and the earth were finished, and all the host of them</a:t>
            </a:r>
            <a:r>
              <a:rPr lang="en-US" dirty="0" smtClean="0"/>
              <a:t>.  </a:t>
            </a:r>
            <a:r>
              <a:rPr lang="en-US" dirty="0"/>
              <a:t>And on the seventh day God ended his work which he had made; and he rested on the seventh day from all his work which he had made</a:t>
            </a:r>
            <a:r>
              <a:rPr lang="en-US" dirty="0" smtClean="0"/>
              <a:t>. </a:t>
            </a:r>
            <a:r>
              <a:rPr lang="en-US" dirty="0"/>
              <a:t>And God blessed the seventh day, and sanctified it: because that in it he had rested from all his work which God created and made</a:t>
            </a:r>
            <a:r>
              <a:rPr lang="en-US" dirty="0" smtClean="0"/>
              <a:t>.”  Gen. 2:1-3</a:t>
            </a: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762000"/>
            <a:ext cx="4648199"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08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i="1" u="sng" dirty="0" smtClean="0">
                <a:solidFill>
                  <a:srgbClr val="0070C0"/>
                </a:solidFill>
              </a:rPr>
              <a:t>Satanic Delusion</a:t>
            </a:r>
            <a:endParaRPr lang="en-US" b="1" i="1" u="sng" dirty="0">
              <a:solidFill>
                <a:srgbClr val="0070C0"/>
              </a:solidFill>
            </a:endParaRPr>
          </a:p>
        </p:txBody>
      </p:sp>
      <p:sp>
        <p:nvSpPr>
          <p:cNvPr id="3" name="Content Placeholder 2"/>
          <p:cNvSpPr>
            <a:spLocks noGrp="1"/>
          </p:cNvSpPr>
          <p:nvPr>
            <p:ph idx="1"/>
          </p:nvPr>
        </p:nvSpPr>
        <p:spPr>
          <a:xfrm>
            <a:off x="0" y="762000"/>
            <a:ext cx="9144000" cy="6172200"/>
          </a:xfrm>
        </p:spPr>
        <p:txBody>
          <a:bodyPr>
            <a:normAutofit fontScale="77500" lnSpcReduction="20000"/>
          </a:bodyPr>
          <a:lstStyle/>
          <a:p>
            <a:pPr marL="0" indent="0">
              <a:buNone/>
            </a:pPr>
            <a:r>
              <a:rPr lang="en-US" dirty="0" smtClean="0"/>
              <a:t>“By </a:t>
            </a:r>
            <a:r>
              <a:rPr lang="en-US" dirty="0"/>
              <a:t>the decree enforcing the institution of the papacy in violation of the law of God, our nation [the United States] will disconnect herself fully from righteousness. When Protestantism shall stretch her hand across the gulf to grasp the hand of the Roman power, when she shall reach over the abyss to clasp hands with spiritualism, when, under the influence of this threefold union, our country shall repudiate every principle of its Constitution as a Protestant and republican government, and shall make provision for the propagation of papal falsehoods and delusions, then we may know that the time has come for the marvelous working of Satan and that the end is </a:t>
            </a:r>
            <a:r>
              <a:rPr lang="en-US" dirty="0" smtClean="0"/>
              <a:t>near.  </a:t>
            </a:r>
            <a:r>
              <a:rPr lang="en-US" b="1" i="1" u="sng" dirty="0" smtClean="0"/>
              <a:t>Through </a:t>
            </a:r>
            <a:r>
              <a:rPr lang="en-US" b="1" i="1" u="sng" dirty="0"/>
              <a:t>the two great errors, the immortality of the soul and Sunday sacredness, Satan will bring the people under his deceptions. While the former lays the foundation of spiritualism, the latter creates a bond of sympathy with Rome.</a:t>
            </a:r>
            <a:r>
              <a:rPr lang="en-US" dirty="0"/>
              <a:t> The Protestants of the United States will be foremost in stretching their hands across the gulf to grasp the hand of spiritualism; they will reach over the abyss to clasp hands with the Roman power; and under the influence of this threefold union, this country will follow in the steps of Rome in trampling on the rights of conscience. </a:t>
            </a:r>
            <a:r>
              <a:rPr lang="en-US" dirty="0" smtClean="0"/>
              <a:t>..”  </a:t>
            </a:r>
            <a:r>
              <a:rPr lang="en-US" dirty="0" smtClean="0"/>
              <a:t>Maranatha</a:t>
            </a:r>
            <a:r>
              <a:rPr lang="en-US" dirty="0" smtClean="0"/>
              <a:t>, pg. 191 </a:t>
            </a:r>
            <a:endParaRPr lang="en-US" dirty="0"/>
          </a:p>
        </p:txBody>
      </p:sp>
    </p:spTree>
    <p:extLst>
      <p:ext uri="{BB962C8B-B14F-4D97-AF65-F5344CB8AC3E}">
        <p14:creationId xmlns:p14="http://schemas.microsoft.com/office/powerpoint/2010/main" val="1494261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0"/>
            <a:ext cx="45339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296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0070C0"/>
                </a:solidFill>
              </a:rPr>
              <a:t>Unify</a:t>
            </a:r>
            <a:endParaRPr lang="en-US" b="1" i="1" u="sng" dirty="0">
              <a:solidFill>
                <a:srgbClr val="0070C0"/>
              </a:solidFill>
            </a:endParaRPr>
          </a:p>
        </p:txBody>
      </p:sp>
      <p:sp>
        <p:nvSpPr>
          <p:cNvPr id="3" name="Content Placeholder 2"/>
          <p:cNvSpPr>
            <a:spLocks noGrp="1"/>
          </p:cNvSpPr>
          <p:nvPr>
            <p:ph idx="1"/>
          </p:nvPr>
        </p:nvSpPr>
        <p:spPr>
          <a:xfrm>
            <a:off x="0" y="609600"/>
            <a:ext cx="9144000" cy="6248400"/>
          </a:xfrm>
        </p:spPr>
        <p:txBody>
          <a:bodyPr>
            <a:normAutofit fontScale="85000" lnSpcReduction="20000"/>
          </a:bodyPr>
          <a:lstStyle/>
          <a:p>
            <a:endParaRPr lang="en-US" dirty="0"/>
          </a:p>
          <a:p>
            <a:r>
              <a:rPr lang="en-US" b="1" i="1" u="sng" dirty="0"/>
              <a:t>Protestant Leaders Declare Reunification of Churches Under the Holy </a:t>
            </a:r>
            <a:r>
              <a:rPr lang="en-US" b="1" i="1" u="sng" dirty="0" smtClean="0"/>
              <a:t>See  </a:t>
            </a:r>
          </a:p>
          <a:p>
            <a:r>
              <a:rPr lang="en-US" dirty="0" smtClean="0"/>
              <a:t>Posted </a:t>
            </a:r>
            <a:r>
              <a:rPr lang="en-US" dirty="0"/>
              <a:t>on July 9, 2015	</a:t>
            </a:r>
            <a:r>
              <a:rPr lang="en-US" dirty="0" smtClean="0"/>
              <a:t>VATICAN </a:t>
            </a:r>
            <a:r>
              <a:rPr lang="en-US" dirty="0"/>
              <a:t>CITY – </a:t>
            </a:r>
            <a:r>
              <a:rPr lang="en-US" dirty="0" smtClean="0"/>
              <a:t>“Following </a:t>
            </a:r>
            <a:r>
              <a:rPr lang="en-US" dirty="0"/>
              <a:t>more than five hundred years of separation, American and European Protestant leaders met with Pope Francis last week to finalize the reunification of the two churches under the Holy See. The historic agreement is the result of a year’s worth of unpublicized talks between Protestant leaders and the </a:t>
            </a:r>
            <a:r>
              <a:rPr lang="en-US" dirty="0" smtClean="0"/>
              <a:t>Vatican. Prominent </a:t>
            </a:r>
            <a:r>
              <a:rPr lang="en-US" dirty="0"/>
              <a:t>American pastors Joel Osteen and Rick Warren, respectively, as well as Justin </a:t>
            </a:r>
            <a:r>
              <a:rPr lang="en-US" dirty="0"/>
              <a:t>Welby</a:t>
            </a:r>
            <a:r>
              <a:rPr lang="en-US" dirty="0"/>
              <a:t>, the Archbishop of Canterbury, were among the Protestant delegation that met with Pope Francis last week. Pastor Warren, founder of Saddleback Church in Lake Forest, California, spoke with members of the international press in St. Peter’s Square, saying, “Protestants, as a people, have a long history of heresy. The time for reconciliation is now in order to ensure a full and dogmatic transition into the folds of the </a:t>
            </a:r>
            <a:r>
              <a:rPr lang="en-US" dirty="0" smtClean="0"/>
              <a:t>Church...”</a:t>
            </a:r>
            <a:endParaRPr lang="en-US" dirty="0"/>
          </a:p>
          <a:p>
            <a:endParaRPr lang="en-US" dirty="0"/>
          </a:p>
        </p:txBody>
      </p:sp>
    </p:spTree>
    <p:extLst>
      <p:ext uri="{BB962C8B-B14F-4D97-AF65-F5344CB8AC3E}">
        <p14:creationId xmlns:p14="http://schemas.microsoft.com/office/powerpoint/2010/main" val="168451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0070C0"/>
                </a:solidFill>
              </a:rPr>
              <a:t>Papal Authority???</a:t>
            </a:r>
            <a:endParaRPr lang="en-US" b="1" i="1" u="sng" dirty="0">
              <a:solidFill>
                <a:srgbClr val="0070C0"/>
              </a:solidFill>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endParaRPr lang="en-US" dirty="0"/>
          </a:p>
          <a:p>
            <a:r>
              <a:rPr lang="en-US" dirty="0" smtClean="0"/>
              <a:t>…Moments </a:t>
            </a:r>
            <a:r>
              <a:rPr lang="en-US" dirty="0"/>
              <a:t>before meeting with reporters, the entire Protestant delegation, for the first time ever, entered the confessional to take part, individually, in the Sacrament of Penance. “It’s important that we participate in these sacred rituals before asking our congregation to do the same,” Pastor Osteen said, adding that his time in confession was “an immensely moving experience</a:t>
            </a:r>
            <a:r>
              <a:rPr lang="en-US" dirty="0" smtClean="0"/>
              <a:t>.”  As </a:t>
            </a:r>
            <a:r>
              <a:rPr lang="en-US" dirty="0"/>
              <a:t>Protestants around the world make the transition to Catholicism, many are wondering what, exactly, that means for them. “First and foremost we acknowledge the Pope’s infallibility with regard to universal moral declarations, the authority of Church magistrate, faith, and ex cathedra,” said Father Cliff Brogan, a former Protestant pastor who was the first of the delegation to be ordained as a priest at the Vatican. “Secondly, we participate in the sacrament of the Eucharist by accepting the actual body and blood of Christ, an event known as Transubstantiation, at the conclusion of the holy mass.”</a:t>
            </a:r>
          </a:p>
          <a:p>
            <a:endParaRPr lang="en-US" dirty="0"/>
          </a:p>
        </p:txBody>
      </p:sp>
    </p:spTree>
    <p:extLst>
      <p:ext uri="{BB962C8B-B14F-4D97-AF65-F5344CB8AC3E}">
        <p14:creationId xmlns:p14="http://schemas.microsoft.com/office/powerpoint/2010/main" val="417395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FF0000"/>
                </a:solidFill>
              </a:rPr>
              <a:t>Threefold Union!</a:t>
            </a:r>
            <a:endParaRPr lang="en-US" b="1" i="1" u="sng" dirty="0">
              <a:solidFill>
                <a:srgbClr val="FF000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4000" dirty="0" smtClean="0"/>
              <a:t>“The </a:t>
            </a:r>
            <a:r>
              <a:rPr lang="en-US" sz="4000" dirty="0"/>
              <a:t>Protestants of the United States will be foremost in stretching their hands across the gulf to grasp the hand of spiritualism; they will reach over the abyss to clasp hands with the Roman power; and under the influence of this threefold union, this country will follow in the steps of Rome in trampling on the rights of conscience. ..”  </a:t>
            </a:r>
            <a:r>
              <a:rPr lang="en-US" sz="4000" dirty="0"/>
              <a:t>Maranatha</a:t>
            </a:r>
            <a:r>
              <a:rPr lang="en-US" sz="4000" dirty="0"/>
              <a:t>, pg. 191 </a:t>
            </a:r>
          </a:p>
          <a:p>
            <a:endParaRPr lang="en-US" sz="4000" dirty="0"/>
          </a:p>
        </p:txBody>
      </p:sp>
    </p:spTree>
    <p:extLst>
      <p:ext uri="{BB962C8B-B14F-4D97-AF65-F5344CB8AC3E}">
        <p14:creationId xmlns:p14="http://schemas.microsoft.com/office/powerpoint/2010/main" val="67527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91000" cy="990600"/>
          </a:xfrm>
        </p:spPr>
        <p:txBody>
          <a:bodyPr/>
          <a:lstStyle/>
          <a:p>
            <a:r>
              <a:rPr lang="en-US" b="1" i="1" u="sng" dirty="0" smtClean="0">
                <a:solidFill>
                  <a:srgbClr val="FF0000"/>
                </a:solidFill>
              </a:rPr>
              <a:t>Time for Rain!</a:t>
            </a:r>
            <a:endParaRPr lang="en-US" b="1" i="1" u="sng" dirty="0">
              <a:solidFill>
                <a:srgbClr val="FF0000"/>
              </a:solidFill>
            </a:endParaRPr>
          </a:p>
        </p:txBody>
      </p:sp>
      <p:sp>
        <p:nvSpPr>
          <p:cNvPr id="4" name="Content Placeholder 3"/>
          <p:cNvSpPr>
            <a:spLocks noGrp="1"/>
          </p:cNvSpPr>
          <p:nvPr>
            <p:ph sz="half" idx="2"/>
          </p:nvPr>
        </p:nvSpPr>
        <p:spPr>
          <a:xfrm>
            <a:off x="4648200" y="0"/>
            <a:ext cx="4495800" cy="6858000"/>
          </a:xfrm>
        </p:spPr>
        <p:txBody>
          <a:bodyPr>
            <a:normAutofit fontScale="77500" lnSpcReduction="20000"/>
          </a:bodyPr>
          <a:lstStyle/>
          <a:p>
            <a:r>
              <a:rPr lang="en-US" dirty="0"/>
              <a:t> </a:t>
            </a:r>
            <a:r>
              <a:rPr lang="en-US" dirty="0" smtClean="0"/>
              <a:t>“And </a:t>
            </a:r>
            <a:r>
              <a:rPr lang="en-US" dirty="0"/>
              <a:t>after these things I saw another angel come down from heaven, having great power; and the earth was lightened with his glory</a:t>
            </a:r>
            <a:r>
              <a:rPr lang="en-US" dirty="0" smtClean="0"/>
              <a:t>.  </a:t>
            </a:r>
            <a:r>
              <a:rPr lang="en-US" dirty="0"/>
              <a:t>And he cried mightily with a strong voice, saying, Babylon the great is fallen, is fallen, and is become the habitation of devils, and the hold of every foul spirit, and a cage of every unclean and hateful bird</a:t>
            </a:r>
            <a:r>
              <a:rPr lang="en-US" dirty="0" smtClean="0"/>
              <a:t>.  </a:t>
            </a:r>
            <a:r>
              <a:rPr lang="en-US" dirty="0"/>
              <a:t>For all nations have drunk of the wine of the wrath of her fornication, and the kings of the earth have committed fornication with her, and the merchants of the earth are waxed rich through the abundance of her delicacies</a:t>
            </a:r>
            <a:r>
              <a:rPr lang="en-US" dirty="0" smtClean="0"/>
              <a:t>.  </a:t>
            </a:r>
            <a:r>
              <a:rPr lang="en-US" dirty="0"/>
              <a:t>And I heard another voice from heaven, saying, Come out of her, my people, that ye be not partakers of her sins, and that ye receive not of her plagues</a:t>
            </a:r>
            <a:r>
              <a:rPr lang="en-US" dirty="0" smtClean="0"/>
              <a:t>.”  Rev. 18:1-4</a:t>
            </a:r>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464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78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0070C0"/>
                </a:solidFill>
              </a:rPr>
              <a:t>Rapid Ones!</a:t>
            </a:r>
            <a:endParaRPr lang="en-US" b="1" i="1" u="sng" dirty="0">
              <a:solidFill>
                <a:srgbClr val="0070C0"/>
              </a:solidFill>
            </a:endParaRPr>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dirty="0" smtClean="0"/>
              <a:t> “The days in which we live are solemn and important. The Spirit of God is gradually but surely being withdrawn from the earth. Plagues and judgments are already falling upon the despisers of the grace of God. The calamities by land and sea, the unsettled state of society, the alarms of war, are portentous. They forecast approaching events of the greatest magnitude.</a:t>
            </a:r>
          </a:p>
          <a:p>
            <a:endParaRPr lang="en-US" dirty="0" smtClean="0"/>
          </a:p>
          <a:p>
            <a:r>
              <a:rPr lang="en-US" dirty="0" smtClean="0"/>
              <a:t>The agencies of evil are combining their forces and consolidating. They are strengthening for the last great crisis. Great changes are soon to take place in our world, and the final movements will be rapid ones.”  Testimonies, volume 9, pg. 11 </a:t>
            </a:r>
            <a:endParaRPr lang="en-US" dirty="0"/>
          </a:p>
        </p:txBody>
      </p:sp>
    </p:spTree>
    <p:extLst>
      <p:ext uri="{BB962C8B-B14F-4D97-AF65-F5344CB8AC3E}">
        <p14:creationId xmlns:p14="http://schemas.microsoft.com/office/powerpoint/2010/main" val="158144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17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sz="5400" b="1" i="1" u="sng" dirty="0" smtClean="0">
                <a:solidFill>
                  <a:srgbClr val="C00000"/>
                </a:solidFill>
              </a:rPr>
              <a:t>Francis’ Agenda!</a:t>
            </a:r>
            <a:endParaRPr lang="en-US" sz="5400" b="1" i="1"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dirty="0"/>
              <a:t>Welcome </a:t>
            </a:r>
            <a:r>
              <a:rPr lang="en-US" dirty="0" smtClean="0"/>
              <a:t>immigrants :Maradiaga </a:t>
            </a:r>
            <a:r>
              <a:rPr lang="en-US" dirty="0"/>
              <a:t>reiterated that Francis would have liked to enter the U.S. by crossing the border with Mexico to make a point about welcoming immigrants, not building walls to keep them out</a:t>
            </a:r>
            <a:r>
              <a:rPr lang="en-US" dirty="0" smtClean="0"/>
              <a:t>.</a:t>
            </a:r>
          </a:p>
          <a:p>
            <a:r>
              <a:rPr lang="en-US" dirty="0"/>
              <a:t>Protect the </a:t>
            </a:r>
            <a:r>
              <a:rPr lang="en-US" dirty="0" smtClean="0"/>
              <a:t>environment: Francis </a:t>
            </a:r>
            <a:r>
              <a:rPr lang="en-US" dirty="0"/>
              <a:t>is going to publish a major teaching document on the environment ahead of his U.S. visit, and observers expect the encyclical to accept the reality of climate change and mankind’s role in it, and to call for action to address the dangers:</a:t>
            </a:r>
          </a:p>
        </p:txBody>
      </p:sp>
    </p:spTree>
    <p:extLst>
      <p:ext uri="{BB962C8B-B14F-4D97-AF65-F5344CB8AC3E}">
        <p14:creationId xmlns:p14="http://schemas.microsoft.com/office/powerpoint/2010/main" val="1706476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10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19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i="1" u="sng" dirty="0" smtClean="0">
                <a:solidFill>
                  <a:srgbClr val="0070C0"/>
                </a:solidFill>
              </a:rPr>
              <a:t>Maradiaga/Francis Concur</a:t>
            </a:r>
            <a:endParaRPr lang="en-US" b="1" i="1" u="sng" dirty="0">
              <a:solidFill>
                <a:srgbClr val="0070C0"/>
              </a:solidFill>
            </a:endParaRPr>
          </a:p>
        </p:txBody>
      </p:sp>
      <p:sp>
        <p:nvSpPr>
          <p:cNvPr id="3" name="Content Placeholder 2"/>
          <p:cNvSpPr>
            <a:spLocks noGrp="1"/>
          </p:cNvSpPr>
          <p:nvPr>
            <p:ph sz="half" idx="1"/>
          </p:nvPr>
        </p:nvSpPr>
        <p:spPr>
          <a:xfrm>
            <a:off x="0" y="762000"/>
            <a:ext cx="4495800" cy="6096000"/>
          </a:xfrm>
        </p:spPr>
        <p:txBody>
          <a:bodyPr>
            <a:normAutofit lnSpcReduction="10000"/>
          </a:bodyPr>
          <a:lstStyle/>
          <a:p>
            <a:r>
              <a:rPr lang="en-US" dirty="0" smtClean="0"/>
              <a:t>Hondurian Cardinal, Oscar Rodriguez Maradiaga said that Francis would discuss the protection of the environment when he comes to America!!  In Francis’ encyclical ‘Praised Be’, </a:t>
            </a:r>
            <a:r>
              <a:rPr lang="en-US" smtClean="0"/>
              <a:t>Francis </a:t>
            </a:r>
            <a:r>
              <a:rPr lang="en-US" smtClean="0"/>
              <a:t>has</a:t>
            </a:r>
            <a:r>
              <a:rPr lang="en-US" smtClean="0"/>
              <a:t> </a:t>
            </a:r>
            <a:r>
              <a:rPr lang="en-US" dirty="0" smtClean="0"/>
              <a:t>made it clear that the way to save the environment is through  keeping Sunday!  This will definitely be part of his message to Congress, the President, and the Catholics of Philadelphia!</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762000"/>
            <a:ext cx="4572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37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06362"/>
          </a:xfrm>
        </p:spPr>
        <p:txBody>
          <a:bodyPr>
            <a:normAutofit fontScale="90000"/>
          </a:bodyPr>
          <a:lstStyle/>
          <a:p>
            <a:endParaRPr lang="en-US" dirty="0"/>
          </a:p>
        </p:txBody>
      </p:sp>
      <p:sp>
        <p:nvSpPr>
          <p:cNvPr id="4" name="Content Placeholder 3"/>
          <p:cNvSpPr>
            <a:spLocks noGrp="1"/>
          </p:cNvSpPr>
          <p:nvPr>
            <p:ph sz="half" idx="2"/>
          </p:nvPr>
        </p:nvSpPr>
        <p:spPr>
          <a:xfrm>
            <a:off x="4648200" y="0"/>
            <a:ext cx="4495800" cy="6858000"/>
          </a:xfrm>
        </p:spPr>
        <p:txBody>
          <a:bodyPr>
            <a:normAutofit lnSpcReduction="10000"/>
          </a:bodyPr>
          <a:lstStyle/>
          <a:p>
            <a:r>
              <a:rPr lang="en-US" dirty="0" smtClean="0"/>
              <a:t>	“And the ten horns out of this kingdom are ten kings that shall arise: and another shall rise after them; and he shall be diverse from the first, and he shall subdue three kings.</a:t>
            </a:r>
          </a:p>
          <a:p>
            <a:pPr marL="0" indent="0">
              <a:buNone/>
            </a:pPr>
            <a:r>
              <a:rPr lang="en-US" dirty="0" smtClean="0"/>
              <a:t> And he shall speak great words against the most High, and shall wear out the saints of the most High, and think to change times and laws: and they shall be given into his hand until a time and times and the dividing of time.”  Daniel 7:24, 25</a:t>
            </a:r>
            <a:endParaRPr lang="en-US" dirty="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542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i="1" u="sng" dirty="0" smtClean="0">
                <a:solidFill>
                  <a:srgbClr val="0070C0"/>
                </a:solidFill>
              </a:rPr>
              <a:t>Man of Lawlessness</a:t>
            </a:r>
            <a:endParaRPr lang="en-US" b="1" i="1" u="sng" dirty="0">
              <a:solidFill>
                <a:srgbClr val="0070C0"/>
              </a:solidFill>
            </a:endParaRPr>
          </a:p>
        </p:txBody>
      </p:sp>
      <p:sp>
        <p:nvSpPr>
          <p:cNvPr id="3" name="Content Placeholder 2"/>
          <p:cNvSpPr>
            <a:spLocks noGrp="1"/>
          </p:cNvSpPr>
          <p:nvPr>
            <p:ph sz="half" idx="1"/>
          </p:nvPr>
        </p:nvSpPr>
        <p:spPr>
          <a:xfrm>
            <a:off x="0" y="685800"/>
            <a:ext cx="4495800" cy="6172200"/>
          </a:xfrm>
        </p:spPr>
        <p:txBody>
          <a:bodyPr>
            <a:normAutofit fontScale="85000" lnSpcReduction="10000"/>
          </a:bodyPr>
          <a:lstStyle/>
          <a:p>
            <a:r>
              <a:rPr lang="en-US" dirty="0" smtClean="0"/>
              <a:t>	“Let no man deceive you by any means: for that day shall not come, except there come a falling away first, and that man of sin be revealed, the son of perdition;  Who opposeth and exalteth himself above all that is called God, or that is worshipped; so that he as God sitteth in the temple of God, shewing himself that he is God. Remember ye not, that, when I was yet with you, I told you these things? And now ye know what withholdeth that he might be revealed in his time.  For the mystery of iniquity doth already work:”  2 Thessalonians 2:3-7</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762000"/>
            <a:ext cx="4648200"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163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1450</Words>
  <Application>Microsoft Office PowerPoint</Application>
  <PresentationFormat>On-screen Show (4:3)</PresentationFormat>
  <Paragraphs>36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Francis Sacred Sunday, pt. 10</vt:lpstr>
      <vt:lpstr>Rapid Ones!</vt:lpstr>
      <vt:lpstr>PowerPoint Presentation</vt:lpstr>
      <vt:lpstr>Francis’ Agenda!</vt:lpstr>
      <vt:lpstr>PowerPoint Presentation</vt:lpstr>
      <vt:lpstr>PowerPoint Presentation</vt:lpstr>
      <vt:lpstr>Maradiaga/Francis Concur</vt:lpstr>
      <vt:lpstr>PowerPoint Presentation</vt:lpstr>
      <vt:lpstr>Man of Lawlessness</vt:lpstr>
      <vt:lpstr>Francis Recent Catechesis!</vt:lpstr>
      <vt:lpstr>Sunday Sacred!</vt:lpstr>
      <vt:lpstr>Sacred????</vt:lpstr>
      <vt:lpstr>Saturday/Sabbath Sanctified</vt:lpstr>
      <vt:lpstr>Satanic Delusion</vt:lpstr>
      <vt:lpstr>PowerPoint Presentation</vt:lpstr>
      <vt:lpstr>Unify</vt:lpstr>
      <vt:lpstr>Papal Authority???</vt:lpstr>
      <vt:lpstr>Threefold Union!</vt:lpstr>
      <vt:lpstr>Time for Rain!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Francis Sacred Sunday, pt. 10</dc:title>
  <dc:creator>.</dc:creator>
  <cp:lastModifiedBy>.</cp:lastModifiedBy>
  <cp:revision>10</cp:revision>
  <dcterms:created xsi:type="dcterms:W3CDTF">2015-08-25T20:20:16Z</dcterms:created>
  <dcterms:modified xsi:type="dcterms:W3CDTF">2015-08-31T18:44:55Z</dcterms:modified>
</cp:coreProperties>
</file>