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44" d="100"/>
          <a:sy n="44" d="100"/>
        </p:scale>
        <p:origin x="-654" y="19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A470FE-ED54-4CDB-B4F1-24B3DAB787C8}" type="datetimeFigureOut">
              <a:rPr lang="en-US" smtClean="0"/>
              <a:pPr/>
              <a:t>2/14/2012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244DA-7F63-4772-9A33-F0075DD4F66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A470FE-ED54-4CDB-B4F1-24B3DAB787C8}" type="datetimeFigureOut">
              <a:rPr lang="en-US" smtClean="0"/>
              <a:pPr/>
              <a:t>2/14/2012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244DA-7F63-4772-9A33-F0075DD4F66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A470FE-ED54-4CDB-B4F1-24B3DAB787C8}" type="datetimeFigureOut">
              <a:rPr lang="en-US" smtClean="0"/>
              <a:pPr/>
              <a:t>2/14/2012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244DA-7F63-4772-9A33-F0075DD4F66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A470FE-ED54-4CDB-B4F1-24B3DAB787C8}" type="datetimeFigureOut">
              <a:rPr lang="en-US" smtClean="0"/>
              <a:pPr/>
              <a:t>2/14/2012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244DA-7F63-4772-9A33-F0075DD4F66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A470FE-ED54-4CDB-B4F1-24B3DAB787C8}" type="datetimeFigureOut">
              <a:rPr lang="en-US" smtClean="0"/>
              <a:pPr/>
              <a:t>2/14/2012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C244DA-7F63-4772-9A33-F0075DD4F66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A470FE-ED54-4CDB-B4F1-24B3DAB787C8}" type="datetimeFigureOut">
              <a:rPr lang="en-US" smtClean="0"/>
              <a:pPr/>
              <a:t>2/14/2012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C244DA-7F63-4772-9A33-F0075DD4F66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A470FE-ED54-4CDB-B4F1-24B3DAB787C8}" type="datetimeFigureOut">
              <a:rPr lang="en-US" smtClean="0"/>
              <a:pPr/>
              <a:t>2/14/2012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CC244DA-7F63-4772-9A33-F0075DD4F66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A470FE-ED54-4CDB-B4F1-24B3DAB787C8}" type="datetimeFigureOut">
              <a:rPr lang="en-US" smtClean="0"/>
              <a:pPr/>
              <a:t>2/14/2012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CC244DA-7F63-4772-9A33-F0075DD4F66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A470FE-ED54-4CDB-B4F1-24B3DAB787C8}" type="datetimeFigureOut">
              <a:rPr lang="en-US" smtClean="0"/>
              <a:pPr/>
              <a:t>2/14/2012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CC244DA-7F63-4772-9A33-F0075DD4F66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A470FE-ED54-4CDB-B4F1-24B3DAB787C8}" type="datetimeFigureOut">
              <a:rPr lang="en-US" smtClean="0"/>
              <a:pPr/>
              <a:t>2/14/2012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C244DA-7F63-4772-9A33-F0075DD4F66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A470FE-ED54-4CDB-B4F1-24B3DAB787C8}" type="datetimeFigureOut">
              <a:rPr lang="en-US" smtClean="0"/>
              <a:pPr/>
              <a:t>2/14/2012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C244DA-7F63-4772-9A33-F0075DD4F66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A470FE-ED54-4CDB-B4F1-24B3DAB787C8}" type="datetimeFigureOut">
              <a:rPr lang="en-US" smtClean="0"/>
              <a:pPr/>
              <a:t>2/14/2012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C244DA-7F63-4772-9A33-F0075DD4F66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kingjamesbibleonline.org/Luke-22-32/" TargetMode="External"/><Relationship Id="rId2" Type="http://schemas.openxmlformats.org/officeDocument/2006/relationships/hyperlink" Target="http://www.kingjamesbibleonline.org/Luke-22-31/" TargetMode="External"/><Relationship Id="rId1" Type="http://schemas.openxmlformats.org/officeDocument/2006/relationships/slideLayout" Target="../slideLayouts/slideLayout4.xml"/><Relationship Id="rId6" Type="http://schemas.openxmlformats.org/officeDocument/2006/relationships/image" Target="../media/image6.jpeg"/><Relationship Id="rId5" Type="http://schemas.openxmlformats.org/officeDocument/2006/relationships/hyperlink" Target="http://www.kingjamesbibleonline.org/Luke-22-34/" TargetMode="External"/><Relationship Id="rId4" Type="http://schemas.openxmlformats.org/officeDocument/2006/relationships/hyperlink" Target="http://www.kingjamesbibleonline.org/Luke-22-33/"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kingjamesbibleonline.org/Revelation-3-18/" TargetMode="External"/><Relationship Id="rId2" Type="http://schemas.openxmlformats.org/officeDocument/2006/relationships/hyperlink" Target="http://www.kingjamesbibleonline.org/Revelation-3-17/" TargetMode="External"/><Relationship Id="rId1"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hyperlink" Target="http://www.kingjamesbibleonline.org/Revelation-3-19/"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8" Type="http://schemas.openxmlformats.org/officeDocument/2006/relationships/hyperlink" Target="http://www.kingjamesbibleonline.org/Matthew-26-75/" TargetMode="External"/><Relationship Id="rId3" Type="http://schemas.openxmlformats.org/officeDocument/2006/relationships/hyperlink" Target="http://www.kingjamesbibleonline.org/Matthew-26-70/" TargetMode="External"/><Relationship Id="rId7" Type="http://schemas.openxmlformats.org/officeDocument/2006/relationships/hyperlink" Target="http://www.kingjamesbibleonline.org/Matthew-26-74/" TargetMode="External"/><Relationship Id="rId2" Type="http://schemas.openxmlformats.org/officeDocument/2006/relationships/hyperlink" Target="http://www.kingjamesbibleonline.org/Matthew-26-69/" TargetMode="External"/><Relationship Id="rId1" Type="http://schemas.openxmlformats.org/officeDocument/2006/relationships/slideLayout" Target="../slideLayouts/slideLayout2.xml"/><Relationship Id="rId6" Type="http://schemas.openxmlformats.org/officeDocument/2006/relationships/hyperlink" Target="http://www.kingjamesbibleonline.org/Matthew-26-73/" TargetMode="External"/><Relationship Id="rId5" Type="http://schemas.openxmlformats.org/officeDocument/2006/relationships/hyperlink" Target="http://www.kingjamesbibleonline.org/Matthew-26-72/" TargetMode="External"/><Relationship Id="rId4" Type="http://schemas.openxmlformats.org/officeDocument/2006/relationships/hyperlink" Target="http://www.kingjamesbibleonline.org/Matthew-26-71/"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kingjamesbibleonline.org/Mark-16-6/" TargetMode="External"/><Relationship Id="rId2" Type="http://schemas.openxmlformats.org/officeDocument/2006/relationships/hyperlink" Target="http://www.kingjamesbibleonline.org/Mark-16-5/" TargetMode="External"/><Relationship Id="rId1" Type="http://schemas.openxmlformats.org/officeDocument/2006/relationships/slideLayout" Target="../slideLayouts/slideLayout4.xml"/><Relationship Id="rId5" Type="http://schemas.openxmlformats.org/officeDocument/2006/relationships/image" Target="../media/image9.jpeg"/><Relationship Id="rId4" Type="http://schemas.openxmlformats.org/officeDocument/2006/relationships/hyperlink" Target="http://www.kingjamesbibleonline.org/Mark-16-7/"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www.kingjamesbibleonline.org/Matthew-8-15/" TargetMode="External"/><Relationship Id="rId2" Type="http://schemas.openxmlformats.org/officeDocument/2006/relationships/hyperlink" Target="http://www.kingjamesbibleonline.org/Matthew-8-14/" TargetMode="Externa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u="sng" dirty="0" smtClean="0">
                <a:latin typeface="Algerian" pitchFamily="82" charset="0"/>
              </a:rPr>
              <a:t>Final Scenes, pt. 15</a:t>
            </a:r>
            <a:endParaRPr lang="en-US" sz="6000" u="sng" dirty="0">
              <a:latin typeface="Algerian" pitchFamily="82" charset="0"/>
            </a:endParaRPr>
          </a:p>
        </p:txBody>
      </p:sp>
      <p:sp>
        <p:nvSpPr>
          <p:cNvPr id="3" name="Subtitle 2"/>
          <p:cNvSpPr>
            <a:spLocks noGrp="1"/>
          </p:cNvSpPr>
          <p:nvPr>
            <p:ph type="subTitle" idx="1"/>
          </p:nvPr>
        </p:nvSpPr>
        <p:spPr/>
        <p:txBody>
          <a:bodyPr>
            <a:normAutofit/>
          </a:bodyPr>
          <a:lstStyle/>
          <a:p>
            <a:r>
              <a:rPr lang="en-US" sz="6000" u="sng" dirty="0" smtClean="0">
                <a:solidFill>
                  <a:srgbClr val="FF0000"/>
                </a:solidFill>
              </a:rPr>
              <a:t>Peter’s Folly</a:t>
            </a:r>
            <a:endParaRPr lang="en-US" sz="6000" u="sng"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609600"/>
          </a:xfrm>
        </p:spPr>
        <p:txBody>
          <a:bodyPr>
            <a:normAutofit fontScale="90000"/>
          </a:bodyPr>
          <a:lstStyle/>
          <a:p>
            <a:r>
              <a:rPr lang="en-US" u="sng" dirty="0" smtClean="0">
                <a:solidFill>
                  <a:srgbClr val="002060"/>
                </a:solidFill>
              </a:rPr>
              <a:t>The Warning</a:t>
            </a:r>
            <a:endParaRPr lang="en-US" u="sng" dirty="0">
              <a:solidFill>
                <a:srgbClr val="002060"/>
              </a:solidFill>
            </a:endParaRPr>
          </a:p>
        </p:txBody>
      </p:sp>
      <p:sp>
        <p:nvSpPr>
          <p:cNvPr id="3" name="Content Placeholder 2"/>
          <p:cNvSpPr>
            <a:spLocks noGrp="1"/>
          </p:cNvSpPr>
          <p:nvPr>
            <p:ph sz="half" idx="1"/>
          </p:nvPr>
        </p:nvSpPr>
        <p:spPr>
          <a:xfrm>
            <a:off x="0" y="0"/>
            <a:ext cx="4572000" cy="6858000"/>
          </a:xfrm>
        </p:spPr>
        <p:txBody>
          <a:bodyPr>
            <a:normAutofit lnSpcReduction="10000"/>
          </a:bodyPr>
          <a:lstStyle/>
          <a:p>
            <a:r>
              <a:rPr lang="en-US" dirty="0" smtClean="0"/>
              <a:t>“</a:t>
            </a:r>
            <a:r>
              <a:rPr lang="en-US" dirty="0" smtClean="0"/>
              <a:t> </a:t>
            </a:r>
            <a:r>
              <a:rPr lang="en-US" dirty="0" smtClean="0">
                <a:hlinkClick r:id="rId2" tooltip="View more translations of Luke 22:31"/>
              </a:rPr>
              <a:t>And the Lord said, Simon, Simon, behold, Satan hath desired </a:t>
            </a:r>
            <a:r>
              <a:rPr lang="en-US" dirty="0" smtClean="0">
                <a:hlinkClick r:id="rId2" tooltip="View more translations of Luke 22:31"/>
              </a:rPr>
              <a:t>to have </a:t>
            </a:r>
            <a:r>
              <a:rPr lang="en-US" dirty="0" smtClean="0">
                <a:hlinkClick r:id="rId2" tooltip="View more translations of Luke 22:31"/>
              </a:rPr>
              <a:t>you, that he may sift </a:t>
            </a:r>
            <a:r>
              <a:rPr lang="en-US" dirty="0" smtClean="0">
                <a:hlinkClick r:id="rId2" tooltip="View more translations of Luke 22:31"/>
              </a:rPr>
              <a:t>you </a:t>
            </a:r>
            <a:r>
              <a:rPr lang="en-US" dirty="0" smtClean="0">
                <a:hlinkClick r:id="rId2" tooltip="View more translations of Luke 22:31"/>
              </a:rPr>
              <a:t>as </a:t>
            </a:r>
            <a:r>
              <a:rPr lang="en-US" dirty="0" smtClean="0">
                <a:hlinkClick r:id="rId2" tooltip="View more translations of Luke 22:31"/>
              </a:rPr>
              <a:t>wheat:</a:t>
            </a:r>
            <a:r>
              <a:rPr lang="en-US" dirty="0" smtClean="0"/>
              <a:t> </a:t>
            </a:r>
            <a:r>
              <a:rPr lang="en-US" dirty="0" smtClean="0">
                <a:hlinkClick r:id="rId3" tooltip="View more translations of Luke 22:32"/>
              </a:rPr>
              <a:t>But </a:t>
            </a:r>
            <a:r>
              <a:rPr lang="en-US" dirty="0" smtClean="0">
                <a:hlinkClick r:id="rId3" tooltip="View more translations of Luke 22:32"/>
              </a:rPr>
              <a:t>I have prayed for thee, that thy faith fail not: and when thou art converted, strengthen thy </a:t>
            </a:r>
            <a:r>
              <a:rPr lang="en-US" dirty="0" smtClean="0">
                <a:hlinkClick r:id="rId3" tooltip="View more translations of Luke 22:32"/>
              </a:rPr>
              <a:t>brethren.</a:t>
            </a:r>
            <a:r>
              <a:rPr lang="en-US" dirty="0" smtClean="0"/>
              <a:t> </a:t>
            </a:r>
            <a:r>
              <a:rPr lang="en-US" dirty="0" smtClean="0">
                <a:hlinkClick r:id="rId4" tooltip="View more translations of Luke 22:33"/>
              </a:rPr>
              <a:t>And </a:t>
            </a:r>
            <a:r>
              <a:rPr lang="en-US" dirty="0" smtClean="0">
                <a:hlinkClick r:id="rId4" tooltip="View more translations of Luke 22:33"/>
              </a:rPr>
              <a:t>he said unto him, Lord, I am ready to go with thee, both into prison, and to </a:t>
            </a:r>
            <a:r>
              <a:rPr lang="en-US" dirty="0" smtClean="0">
                <a:hlinkClick r:id="rId4" tooltip="View more translations of Luke 22:33"/>
              </a:rPr>
              <a:t>death.</a:t>
            </a:r>
            <a:r>
              <a:rPr lang="en-US" dirty="0" smtClean="0"/>
              <a:t> </a:t>
            </a:r>
            <a:r>
              <a:rPr lang="en-US" dirty="0" smtClean="0">
                <a:hlinkClick r:id="rId5" tooltip="View more translations of Luke 22:34"/>
              </a:rPr>
              <a:t>And </a:t>
            </a:r>
            <a:r>
              <a:rPr lang="en-US" dirty="0" smtClean="0">
                <a:hlinkClick r:id="rId5" tooltip="View more translations of Luke 22:34"/>
              </a:rPr>
              <a:t>he said, I tell thee, Peter, the cock shall not crow this day, before that thou </a:t>
            </a:r>
            <a:r>
              <a:rPr lang="en-US" dirty="0" smtClean="0">
                <a:hlinkClick r:id="rId5" tooltip="View more translations of Luke 22:34"/>
              </a:rPr>
              <a:t>shalt</a:t>
            </a:r>
            <a:r>
              <a:rPr lang="en-US" dirty="0" smtClean="0">
                <a:hlinkClick r:id="rId5" tooltip="View more translations of Luke 22:34"/>
              </a:rPr>
              <a:t> thrice deny that thou knowest me</a:t>
            </a:r>
            <a:r>
              <a:rPr lang="en-US" dirty="0" smtClean="0">
                <a:hlinkClick r:id="rId5" tooltip="View more translations of Luke 22:34"/>
              </a:rPr>
              <a:t>.</a:t>
            </a:r>
            <a:r>
              <a:rPr lang="en-US" dirty="0" smtClean="0"/>
              <a:t>”  LK. 22:31,32</a:t>
            </a:r>
            <a:endParaRPr lang="en-US" dirty="0" smtClean="0"/>
          </a:p>
          <a:p>
            <a:endParaRPr lang="en-US" dirty="0"/>
          </a:p>
        </p:txBody>
      </p:sp>
      <p:pic>
        <p:nvPicPr>
          <p:cNvPr id="3074" name="Picture 2" descr="C:\Users\Dad\Contacts\Downloads\images (73).jpg"/>
          <p:cNvPicPr>
            <a:picLocks noGrp="1" noChangeAspect="1" noChangeArrowheads="1"/>
          </p:cNvPicPr>
          <p:nvPr>
            <p:ph sz="half" idx="2"/>
          </p:nvPr>
        </p:nvPicPr>
        <p:blipFill>
          <a:blip r:embed="rId6" cstate="print"/>
          <a:srcRect/>
          <a:stretch>
            <a:fillRect/>
          </a:stretch>
        </p:blipFill>
        <p:spPr bwMode="auto">
          <a:xfrm>
            <a:off x="4572000" y="609600"/>
            <a:ext cx="4571999" cy="62484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Not Interested</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“When </a:t>
            </a:r>
            <a:r>
              <a:rPr lang="en-US" dirty="0" smtClean="0"/>
              <a:t>Peter said he would follow his Lord to prison and to death, he meant it, every word of it; but he did not know himself. Hidden in his heart were elements of evil that circumstances would fan into life. Unless he was made conscious of his danger, these would prove his eternal ruin. The Saviour saw in him a self-love and assurance that would overbear even his love for Christ. Much of infirmity, of unmortified sin, carelessness of spirit, unsanctified temper, heedlessness in entering into temptation, had been revealed in his experience. Christ's solemn warning was a call to heart searching. Peter needed to distrust himself, and to have a deeper faith in Christ. Had he in humility received the warning, he would have appealed to the Shepherd of the flock to keep His sheep</a:t>
            </a:r>
            <a:r>
              <a:rPr lang="en-US" dirty="0" smtClean="0"/>
              <a:t>.”  DA, pg. 673</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5105400" cy="838200"/>
          </a:xfrm>
        </p:spPr>
        <p:txBody>
          <a:bodyPr>
            <a:normAutofit/>
          </a:bodyPr>
          <a:lstStyle/>
          <a:p>
            <a:r>
              <a:rPr lang="en-US" u="sng" dirty="0" smtClean="0">
                <a:solidFill>
                  <a:srgbClr val="C00000"/>
                </a:solidFill>
                <a:latin typeface="Algerian" pitchFamily="82" charset="0"/>
              </a:rPr>
              <a:t>How About Us?!?!</a:t>
            </a:r>
            <a:endParaRPr lang="en-US" u="sng" dirty="0">
              <a:solidFill>
                <a:srgbClr val="C00000"/>
              </a:solidFill>
              <a:latin typeface="Algerian" pitchFamily="82" charset="0"/>
            </a:endParaRPr>
          </a:p>
        </p:txBody>
      </p:sp>
      <p:sp>
        <p:nvSpPr>
          <p:cNvPr id="4" name="Content Placeholder 3"/>
          <p:cNvSpPr>
            <a:spLocks noGrp="1"/>
          </p:cNvSpPr>
          <p:nvPr>
            <p:ph sz="half" idx="2"/>
          </p:nvPr>
        </p:nvSpPr>
        <p:spPr>
          <a:xfrm>
            <a:off x="4648200" y="0"/>
            <a:ext cx="4495800" cy="6858000"/>
          </a:xfrm>
        </p:spPr>
        <p:txBody>
          <a:bodyPr>
            <a:normAutofit fontScale="92500" lnSpcReduction="20000"/>
          </a:bodyPr>
          <a:lstStyle/>
          <a:p>
            <a:r>
              <a:rPr lang="en-US" dirty="0" smtClean="0">
                <a:hlinkClick r:id="rId2" tooltip="View more translations of Revelation 3:17"/>
              </a:rPr>
              <a:t>“Because </a:t>
            </a:r>
            <a:r>
              <a:rPr lang="en-US" dirty="0" smtClean="0">
                <a:hlinkClick r:id="rId2" tooltip="View more translations of Revelation 3:17"/>
              </a:rPr>
              <a:t>thou sayest, I am rich, and increased with goods, and have need of nothing; and knowest not that thou art wretched, and miserable, and poor, and blind, and naked</a:t>
            </a:r>
            <a:r>
              <a:rPr lang="en-US" dirty="0" smtClean="0">
                <a:hlinkClick r:id="rId2" tooltip="View more translations of Revelation 3:17"/>
              </a:rPr>
              <a:t>:</a:t>
            </a:r>
            <a:r>
              <a:rPr lang="en-US" dirty="0" smtClean="0"/>
              <a:t> </a:t>
            </a:r>
            <a:r>
              <a:rPr lang="en-US" dirty="0" smtClean="0"/>
              <a:t> </a:t>
            </a:r>
            <a:r>
              <a:rPr lang="en-US" dirty="0" smtClean="0">
                <a:hlinkClick r:id="rId3" tooltip="View more translations of Revelation 3:18"/>
              </a:rPr>
              <a:t>I counsel thee to buy of me gold tried in the fire, that thou mayest be rich; and white raiment, that thou mayest be clothed, and </a:t>
            </a:r>
            <a:r>
              <a:rPr lang="en-US" dirty="0" smtClean="0">
                <a:hlinkClick r:id="rId3" tooltip="View more translations of Revelation 3:18"/>
              </a:rPr>
              <a:t>that </a:t>
            </a:r>
            <a:r>
              <a:rPr lang="en-US" dirty="0" smtClean="0">
                <a:hlinkClick r:id="rId3" tooltip="View more translations of Revelation 3:18"/>
              </a:rPr>
              <a:t>the shame of thy nakedness do not appear; and anoint thine eyes with eyesalve, that thou mayest see</a:t>
            </a:r>
            <a:r>
              <a:rPr lang="en-US" dirty="0" smtClean="0">
                <a:hlinkClick r:id="rId3" tooltip="View more translations of Revelation 3:18"/>
              </a:rPr>
              <a:t>.</a:t>
            </a:r>
            <a:r>
              <a:rPr lang="en-US" dirty="0" smtClean="0"/>
              <a:t> </a:t>
            </a:r>
            <a:r>
              <a:rPr lang="en-US" dirty="0" smtClean="0"/>
              <a:t> </a:t>
            </a:r>
            <a:r>
              <a:rPr lang="en-US" dirty="0" smtClean="0">
                <a:hlinkClick r:id="rId4" tooltip="View more translations of Revelation 3:19"/>
              </a:rPr>
              <a:t>As many as I love, I rebuke and chasten: be zealous therefore, and repent</a:t>
            </a:r>
            <a:r>
              <a:rPr lang="en-US" dirty="0" smtClean="0">
                <a:hlinkClick r:id="rId4" tooltip="View more translations of Revelation 3:19"/>
              </a:rPr>
              <a:t>.</a:t>
            </a:r>
            <a:r>
              <a:rPr lang="en-US" dirty="0" smtClean="0"/>
              <a:t>”  Rev. 3:17-19</a:t>
            </a:r>
            <a:endParaRPr lang="en-US" dirty="0" smtClean="0"/>
          </a:p>
          <a:p>
            <a:endParaRPr lang="en-US" dirty="0"/>
          </a:p>
        </p:txBody>
      </p:sp>
      <p:pic>
        <p:nvPicPr>
          <p:cNvPr id="4098" name="Picture 2" descr="C:\Users\Dad\Contacts\Downloads\images (74).jpg"/>
          <p:cNvPicPr>
            <a:picLocks noGrp="1" noChangeAspect="1" noChangeArrowheads="1"/>
          </p:cNvPicPr>
          <p:nvPr>
            <p:ph sz="half" idx="1"/>
          </p:nvPr>
        </p:nvPicPr>
        <p:blipFill>
          <a:blip r:embed="rId5" cstate="print"/>
          <a:srcRect/>
          <a:stretch>
            <a:fillRect/>
          </a:stretch>
        </p:blipFill>
        <p:spPr bwMode="auto">
          <a:xfrm>
            <a:off x="0" y="762000"/>
            <a:ext cx="4571999" cy="6096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C00000"/>
                </a:solidFill>
              </a:rPr>
              <a:t>Our Greatest Need</a:t>
            </a:r>
            <a:endParaRPr lang="en-US" u="sng" dirty="0">
              <a:solidFill>
                <a:srgbClr val="C00000"/>
              </a:solidFill>
            </a:endParaRPr>
          </a:p>
        </p:txBody>
      </p:sp>
      <p:sp>
        <p:nvSpPr>
          <p:cNvPr id="3" name="Content Placeholder 2"/>
          <p:cNvSpPr>
            <a:spLocks noGrp="1"/>
          </p:cNvSpPr>
          <p:nvPr>
            <p:ph sz="half" idx="1"/>
          </p:nvPr>
        </p:nvSpPr>
        <p:spPr>
          <a:xfrm>
            <a:off x="0" y="762000"/>
            <a:ext cx="4495800" cy="6096000"/>
          </a:xfrm>
        </p:spPr>
        <p:txBody>
          <a:bodyPr>
            <a:normAutofit fontScale="92500"/>
          </a:bodyPr>
          <a:lstStyle/>
          <a:p>
            <a:r>
              <a:rPr lang="en-US" dirty="0" smtClean="0"/>
              <a:t>We are God’s people.  We go to church on the right day.  We eat the right way.  We give money to the church.  We are pretty good people.  </a:t>
            </a:r>
            <a:r>
              <a:rPr lang="en-US" u="sng" dirty="0" smtClean="0"/>
              <a:t>Our greatest need is realizing how desperately we need Christ and His righteousness!</a:t>
            </a:r>
            <a:r>
              <a:rPr lang="en-US" dirty="0" smtClean="0"/>
              <a:t>  “</a:t>
            </a:r>
            <a:r>
              <a:rPr lang="en-US" dirty="0" smtClean="0"/>
              <a:t>When Jesus heard </a:t>
            </a:r>
            <a:r>
              <a:rPr lang="en-US" dirty="0" smtClean="0"/>
              <a:t>it, </a:t>
            </a:r>
            <a:r>
              <a:rPr lang="en-US" dirty="0" smtClean="0"/>
              <a:t>he saith unto them, They that are whole have no need of the physician, but they that are sick: I came not to call the righteous, but sinners to repentance</a:t>
            </a:r>
            <a:r>
              <a:rPr lang="en-US" dirty="0" smtClean="0"/>
              <a:t>.”  MK. 2:17</a:t>
            </a:r>
            <a:endParaRPr lang="en-US" dirty="0" smtClean="0"/>
          </a:p>
          <a:p>
            <a:endParaRPr lang="en-US" dirty="0"/>
          </a:p>
        </p:txBody>
      </p:sp>
      <p:pic>
        <p:nvPicPr>
          <p:cNvPr id="5122" name="Picture 2" descr="C:\Users\Dad\Contacts\Downloads\images (75).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C00000"/>
                </a:solidFill>
              </a:rPr>
              <a:t>Peter Falls</a:t>
            </a:r>
            <a:endParaRPr lang="en-US" u="sng" dirty="0">
              <a:solidFill>
                <a:srgbClr val="C00000"/>
              </a:solidFill>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pPr>
              <a:buNone/>
            </a:pPr>
            <a:r>
              <a:rPr lang="en-US" baseline="30000" dirty="0" smtClean="0"/>
              <a:t> </a:t>
            </a:r>
            <a:r>
              <a:rPr lang="en-US" dirty="0" smtClean="0"/>
              <a:t>   </a:t>
            </a:r>
            <a:r>
              <a:rPr lang="en-US" dirty="0" smtClean="0"/>
              <a:t> </a:t>
            </a:r>
            <a:r>
              <a:rPr lang="en-US" dirty="0" smtClean="0">
                <a:hlinkClick r:id="rId2" tooltip="View more translations of Matthew 26:69"/>
              </a:rPr>
              <a:t>”Now </a:t>
            </a:r>
            <a:r>
              <a:rPr lang="en-US" dirty="0" smtClean="0">
                <a:hlinkClick r:id="rId2" tooltip="View more translations of Matthew 26:69"/>
              </a:rPr>
              <a:t>Peter sat without in the palace: and a damsel came unto him, saying, Thou also </a:t>
            </a:r>
            <a:r>
              <a:rPr lang="en-US" dirty="0" smtClean="0">
                <a:hlinkClick r:id="rId2" tooltip="View more translations of Matthew 26:69"/>
              </a:rPr>
              <a:t>wast</a:t>
            </a:r>
            <a:r>
              <a:rPr lang="en-US" dirty="0" smtClean="0">
                <a:hlinkClick r:id="rId2" tooltip="View more translations of Matthew 26:69"/>
              </a:rPr>
              <a:t> with Jesus of </a:t>
            </a:r>
            <a:r>
              <a:rPr lang="en-US" dirty="0" smtClean="0">
                <a:hlinkClick r:id="rId2" tooltip="View more translations of Matthew 26:69"/>
              </a:rPr>
              <a:t>Galilee.</a:t>
            </a:r>
            <a:r>
              <a:rPr lang="en-US" dirty="0" smtClean="0"/>
              <a:t> </a:t>
            </a:r>
            <a:r>
              <a:rPr lang="en-US" dirty="0" smtClean="0">
                <a:hlinkClick r:id="rId3" tooltip="View more translations of Matthew 26:70"/>
              </a:rPr>
              <a:t>But </a:t>
            </a:r>
            <a:r>
              <a:rPr lang="en-US" dirty="0" smtClean="0">
                <a:hlinkClick r:id="rId3" tooltip="View more translations of Matthew 26:70"/>
              </a:rPr>
              <a:t>he denied before [them] all, saying, I know not what thou </a:t>
            </a:r>
            <a:r>
              <a:rPr lang="en-US" dirty="0" smtClean="0">
                <a:hlinkClick r:id="rId3" tooltip="View more translations of Matthew 26:70"/>
              </a:rPr>
              <a:t>sayest.</a:t>
            </a:r>
            <a:r>
              <a:rPr lang="en-US" dirty="0" smtClean="0"/>
              <a:t> </a:t>
            </a:r>
            <a:r>
              <a:rPr lang="en-US" dirty="0" smtClean="0">
                <a:hlinkClick r:id="rId4" tooltip="View more translations of Matthew 26:71"/>
              </a:rPr>
              <a:t>And </a:t>
            </a:r>
            <a:r>
              <a:rPr lang="en-US" dirty="0" smtClean="0">
                <a:hlinkClick r:id="rId4" tooltip="View more translations of Matthew 26:71"/>
              </a:rPr>
              <a:t>when he was gone out into the porch, another </a:t>
            </a:r>
            <a:r>
              <a:rPr lang="en-US" dirty="0" smtClean="0">
                <a:hlinkClick r:id="rId4" tooltip="View more translations of Matthew 26:71"/>
              </a:rPr>
              <a:t>maid </a:t>
            </a:r>
            <a:r>
              <a:rPr lang="en-US" dirty="0" smtClean="0">
                <a:hlinkClick r:id="rId4" tooltip="View more translations of Matthew 26:71"/>
              </a:rPr>
              <a:t>saw him, and said unto them that were there, This </a:t>
            </a:r>
            <a:r>
              <a:rPr lang="en-US" dirty="0" smtClean="0">
                <a:hlinkClick r:id="rId4" tooltip="View more translations of Matthew 26:71"/>
              </a:rPr>
              <a:t>fellow </a:t>
            </a:r>
            <a:r>
              <a:rPr lang="en-US" dirty="0" smtClean="0">
                <a:hlinkClick r:id="rId4" tooltip="View more translations of Matthew 26:71"/>
              </a:rPr>
              <a:t>was also with Jesus of </a:t>
            </a:r>
            <a:r>
              <a:rPr lang="en-US" dirty="0" smtClean="0">
                <a:hlinkClick r:id="rId4" tooltip="View more translations of Matthew 26:71"/>
              </a:rPr>
              <a:t>Nazareth.</a:t>
            </a:r>
            <a:r>
              <a:rPr lang="en-US" dirty="0" smtClean="0"/>
              <a:t> </a:t>
            </a:r>
            <a:r>
              <a:rPr lang="en-US" dirty="0" smtClean="0">
                <a:hlinkClick r:id="rId5" tooltip="View more translations of Matthew 26:72"/>
              </a:rPr>
              <a:t>And </a:t>
            </a:r>
            <a:r>
              <a:rPr lang="en-US" dirty="0" smtClean="0">
                <a:hlinkClick r:id="rId5" tooltip="View more translations of Matthew 26:72"/>
              </a:rPr>
              <a:t>again he denied with an oath, I do not know the man</a:t>
            </a:r>
            <a:r>
              <a:rPr lang="en-US" dirty="0" smtClean="0">
                <a:hlinkClick r:id="rId5" tooltip="View more translations of Matthew 26:72"/>
              </a:rPr>
              <a:t>.</a:t>
            </a:r>
            <a:r>
              <a:rPr lang="en-US" dirty="0" smtClean="0"/>
              <a:t> </a:t>
            </a:r>
            <a:r>
              <a:rPr lang="en-US" dirty="0" smtClean="0"/>
              <a:t> </a:t>
            </a:r>
            <a:r>
              <a:rPr lang="en-US" dirty="0" smtClean="0">
                <a:hlinkClick r:id="rId6" tooltip="View more translations of Matthew 26:73"/>
              </a:rPr>
              <a:t>And after a while came unto </a:t>
            </a:r>
            <a:r>
              <a:rPr lang="en-US" dirty="0" smtClean="0">
                <a:hlinkClick r:id="rId6" tooltip="View more translations of Matthew 26:73"/>
              </a:rPr>
              <a:t>him </a:t>
            </a:r>
            <a:r>
              <a:rPr lang="en-US" dirty="0" smtClean="0">
                <a:hlinkClick r:id="rId6" tooltip="View more translations of Matthew 26:73"/>
              </a:rPr>
              <a:t>they that stood by, and said to Peter, Surely thou also art </a:t>
            </a:r>
            <a:r>
              <a:rPr lang="en-US" dirty="0" smtClean="0">
                <a:hlinkClick r:id="rId6" tooltip="View more translations of Matthew 26:73"/>
              </a:rPr>
              <a:t>one </a:t>
            </a:r>
            <a:r>
              <a:rPr lang="en-US" dirty="0" smtClean="0">
                <a:hlinkClick r:id="rId6" tooltip="View more translations of Matthew 26:73"/>
              </a:rPr>
              <a:t>of them; for thy speech bewrayeth thee</a:t>
            </a:r>
            <a:r>
              <a:rPr lang="en-US" dirty="0" smtClean="0">
                <a:hlinkClick r:id="rId6" tooltip="View more translations of Matthew 26:73"/>
              </a:rPr>
              <a:t>.</a:t>
            </a:r>
            <a:r>
              <a:rPr lang="en-US" dirty="0" smtClean="0"/>
              <a:t> </a:t>
            </a:r>
            <a:r>
              <a:rPr lang="en-US" dirty="0" smtClean="0"/>
              <a:t> </a:t>
            </a:r>
            <a:r>
              <a:rPr lang="en-US" dirty="0" smtClean="0">
                <a:hlinkClick r:id="rId7" tooltip="View more translations of Matthew 26:74"/>
              </a:rPr>
              <a:t>Then began he to curse and to swear, </a:t>
            </a:r>
            <a:r>
              <a:rPr lang="en-US" dirty="0" smtClean="0">
                <a:hlinkClick r:id="rId7" tooltip="View more translations of Matthew 26:74"/>
              </a:rPr>
              <a:t>saying, </a:t>
            </a:r>
            <a:r>
              <a:rPr lang="en-US" dirty="0" smtClean="0">
                <a:hlinkClick r:id="rId7" tooltip="View more translations of Matthew 26:74"/>
              </a:rPr>
              <a:t>I know not the man. And immediately the cock </a:t>
            </a:r>
            <a:r>
              <a:rPr lang="en-US" dirty="0" smtClean="0">
                <a:hlinkClick r:id="rId7" tooltip="View more translations of Matthew 26:74"/>
              </a:rPr>
              <a:t>crew.</a:t>
            </a:r>
            <a:r>
              <a:rPr lang="en-US" dirty="0" smtClean="0"/>
              <a:t> </a:t>
            </a:r>
            <a:r>
              <a:rPr lang="en-US" dirty="0" smtClean="0">
                <a:hlinkClick r:id="rId8" tooltip="View more translations of Matthew 26:75"/>
              </a:rPr>
              <a:t>And </a:t>
            </a:r>
            <a:r>
              <a:rPr lang="en-US" dirty="0" smtClean="0">
                <a:hlinkClick r:id="rId8" tooltip="View more translations of Matthew 26:75"/>
              </a:rPr>
              <a:t>Peter remembered the word of Jesus, which said unto him, Before the cock crow, thou </a:t>
            </a:r>
            <a:r>
              <a:rPr lang="en-US" dirty="0" smtClean="0">
                <a:hlinkClick r:id="rId8" tooltip="View more translations of Matthew 26:75"/>
              </a:rPr>
              <a:t>shalt</a:t>
            </a:r>
            <a:r>
              <a:rPr lang="en-US" dirty="0" smtClean="0">
                <a:hlinkClick r:id="rId8" tooltip="View more translations of Matthew 26:75"/>
              </a:rPr>
              <a:t> deny me thrice. And he went out, and wept bitterly</a:t>
            </a:r>
            <a:r>
              <a:rPr lang="en-US" dirty="0" smtClean="0">
                <a:hlinkClick r:id="rId8" tooltip="View more translations of Matthew 26:75"/>
              </a:rPr>
              <a:t>.</a:t>
            </a:r>
            <a:r>
              <a:rPr lang="en-US" dirty="0" smtClean="0"/>
              <a:t>”  Matt. 26:69-75</a:t>
            </a:r>
            <a:endParaRPr lang="en-US" dirty="0" smtClean="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C00000"/>
                </a:solidFill>
              </a:rPr>
              <a:t>Christ’s Look</a:t>
            </a:r>
            <a:endParaRPr lang="en-US" u="sng" dirty="0">
              <a:solidFill>
                <a:srgbClr val="C00000"/>
              </a:solidFill>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sz="3400" dirty="0" smtClean="0"/>
              <a:t>“While </a:t>
            </a:r>
            <a:r>
              <a:rPr lang="en-US" sz="3400" dirty="0" smtClean="0"/>
              <a:t>the degrading oaths were fresh upon Peter's lips, and the </a:t>
            </a:r>
            <a:r>
              <a:rPr lang="en-US" sz="3400" dirty="0" smtClean="0"/>
              <a:t>shrill crowing </a:t>
            </a:r>
            <a:r>
              <a:rPr lang="en-US" sz="3400" dirty="0" smtClean="0"/>
              <a:t>of the cock was still ringing in his ears, the Saviour turned from the frowning judges, and looked full upon His poor disciple. At the same time Peter's eyes were drawn to his Master. In that gentle countenance he read deep pity and sorrow, but there was no anger there</a:t>
            </a:r>
            <a:r>
              <a:rPr lang="en-US" sz="3400" dirty="0" smtClean="0"/>
              <a:t>. The </a:t>
            </a:r>
            <a:r>
              <a:rPr lang="en-US" sz="3400" dirty="0" smtClean="0"/>
              <a:t>sight of that pale, suffering face, those quivering lips, that look of compassion and forgiveness, pierced his heart like an arrow. Conscience was aroused. Memory was active. Peter called to mind his promise of a few short hours before that he would go with his Lord to prison and to death. He remembered his grief when the Saviour told him in the upper chamber that he would deny his Lord thrice that same night. Peter had just declared that he knew not Jesus, but he now realized with bitter grief how well his Lord knew him, and how accurately He had read his heart, the falseness of which was unknown even to </a:t>
            </a:r>
            <a:r>
              <a:rPr lang="en-US" sz="3400" dirty="0" smtClean="0"/>
              <a:t>himself. A </a:t>
            </a:r>
            <a:r>
              <a:rPr lang="en-US" sz="3400" dirty="0" smtClean="0"/>
              <a:t>tide of memories rushed over him. The </a:t>
            </a:r>
            <a:r>
              <a:rPr lang="en-US" sz="3400" dirty="0" smtClean="0"/>
              <a:t>Saviour's</a:t>
            </a:r>
            <a:r>
              <a:rPr lang="en-US" sz="3400" dirty="0" smtClean="0"/>
              <a:t> tender mercy, His kindness and long-suffering, His gentleness and patience toward His erring disciples,--all was remembered. </a:t>
            </a:r>
            <a:r>
              <a:rPr lang="en-US" sz="3400" dirty="0" smtClean="0"/>
              <a:t>”  DA, pgs. 712, 713</a:t>
            </a:r>
            <a:endParaRPr lang="en-US" sz="3400"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C00000"/>
                </a:solidFill>
              </a:rPr>
              <a:t>Down, But Not Out!</a:t>
            </a:r>
            <a:endParaRPr lang="en-US" u="sng" dirty="0">
              <a:solidFill>
                <a:srgbClr val="C00000"/>
              </a:solidFill>
            </a:endParaRPr>
          </a:p>
        </p:txBody>
      </p:sp>
      <p:sp>
        <p:nvSpPr>
          <p:cNvPr id="4" name="Content Placeholder 3"/>
          <p:cNvSpPr>
            <a:spLocks noGrp="1"/>
          </p:cNvSpPr>
          <p:nvPr>
            <p:ph sz="half" idx="2"/>
          </p:nvPr>
        </p:nvSpPr>
        <p:spPr>
          <a:xfrm>
            <a:off x="4648200" y="685800"/>
            <a:ext cx="4495800" cy="6172200"/>
          </a:xfrm>
        </p:spPr>
        <p:txBody>
          <a:bodyPr>
            <a:normAutofit fontScale="92500" lnSpcReduction="10000"/>
          </a:bodyPr>
          <a:lstStyle/>
          <a:p>
            <a:r>
              <a:rPr lang="en-US" dirty="0" smtClean="0">
                <a:hlinkClick r:id="rId2" tooltip="View more translations of Mark 16:5"/>
              </a:rPr>
              <a:t>“And </a:t>
            </a:r>
            <a:r>
              <a:rPr lang="en-US" dirty="0" smtClean="0">
                <a:hlinkClick r:id="rId2" tooltip="View more translations of Mark 16:5"/>
              </a:rPr>
              <a:t>entering into the </a:t>
            </a:r>
            <a:r>
              <a:rPr lang="en-US" dirty="0" smtClean="0">
                <a:hlinkClick r:id="rId2" tooltip="View more translations of Mark 16:5"/>
              </a:rPr>
              <a:t>sepulcher, </a:t>
            </a:r>
            <a:r>
              <a:rPr lang="en-US" dirty="0" smtClean="0">
                <a:hlinkClick r:id="rId2" tooltip="View more translations of Mark 16:5"/>
              </a:rPr>
              <a:t>they saw a young man sitting on the right side, clothed in a long white garment; and they were </a:t>
            </a:r>
            <a:r>
              <a:rPr lang="en-US" dirty="0" smtClean="0">
                <a:hlinkClick r:id="rId2" tooltip="View more translations of Mark 16:5"/>
              </a:rPr>
              <a:t>affrighted.</a:t>
            </a:r>
            <a:r>
              <a:rPr lang="en-US" dirty="0" smtClean="0"/>
              <a:t> </a:t>
            </a:r>
            <a:r>
              <a:rPr lang="en-US" dirty="0" smtClean="0">
                <a:hlinkClick r:id="rId3" tooltip="View more translations of Mark 16:6"/>
              </a:rPr>
              <a:t>And </a:t>
            </a:r>
            <a:r>
              <a:rPr lang="en-US" dirty="0" smtClean="0">
                <a:hlinkClick r:id="rId3" tooltip="View more translations of Mark 16:6"/>
              </a:rPr>
              <a:t>he saith unto them, Be not affrighted: Ye seek Jesus of Nazareth, which was crucified: he is risen; he is not here: behold the place where they laid </a:t>
            </a:r>
            <a:r>
              <a:rPr lang="en-US" dirty="0" smtClean="0">
                <a:hlinkClick r:id="rId3" tooltip="View more translations of Mark 16:6"/>
              </a:rPr>
              <a:t>him.</a:t>
            </a:r>
            <a:r>
              <a:rPr lang="en-US" dirty="0" smtClean="0"/>
              <a:t> </a:t>
            </a:r>
            <a:r>
              <a:rPr lang="en-US" dirty="0" smtClean="0">
                <a:hlinkClick r:id="rId4" tooltip="View more translations of Mark 16:7"/>
              </a:rPr>
              <a:t>But </a:t>
            </a:r>
            <a:r>
              <a:rPr lang="en-US" dirty="0" smtClean="0">
                <a:hlinkClick r:id="rId4" tooltip="View more translations of Mark 16:7"/>
              </a:rPr>
              <a:t>go your way, tell his disciples and Peter that he goeth before you into Galilee: there shall ye see him, as he said unto you</a:t>
            </a:r>
            <a:r>
              <a:rPr lang="en-US" dirty="0" smtClean="0">
                <a:hlinkClick r:id="rId4" tooltip="View more translations of Mark 16:7"/>
              </a:rPr>
              <a:t>.</a:t>
            </a:r>
            <a:r>
              <a:rPr lang="en-US" dirty="0" smtClean="0"/>
              <a:t>”  Mk. 16:5-7</a:t>
            </a:r>
            <a:endParaRPr lang="en-US" dirty="0" smtClean="0"/>
          </a:p>
          <a:p>
            <a:endParaRPr lang="en-US" dirty="0"/>
          </a:p>
        </p:txBody>
      </p:sp>
      <p:pic>
        <p:nvPicPr>
          <p:cNvPr id="6146" name="Picture 2" descr="C:\Users\Dad\Contacts\Downloads\4898177747_cea71c43ea_z.jpg"/>
          <p:cNvPicPr>
            <a:picLocks noGrp="1" noChangeAspect="1" noChangeArrowheads="1"/>
          </p:cNvPicPr>
          <p:nvPr>
            <p:ph sz="half" idx="1"/>
          </p:nvPr>
        </p:nvPicPr>
        <p:blipFill>
          <a:blip r:embed="rId5" cstate="print"/>
          <a:srcRect/>
          <a:stretch>
            <a:fillRect/>
          </a:stretch>
        </p:blipFill>
        <p:spPr bwMode="auto">
          <a:xfrm>
            <a:off x="0" y="762000"/>
            <a:ext cx="4953000" cy="60960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t>He Would Rise Again!</a:t>
            </a:r>
            <a:endParaRPr lang="en-US" u="sng" dirty="0"/>
          </a:p>
        </p:txBody>
      </p:sp>
      <p:sp>
        <p:nvSpPr>
          <p:cNvPr id="3" name="Content Placeholder 2"/>
          <p:cNvSpPr>
            <a:spLocks noGrp="1"/>
          </p:cNvSpPr>
          <p:nvPr>
            <p:ph sz="half" idx="1"/>
          </p:nvPr>
        </p:nvSpPr>
        <p:spPr>
          <a:xfrm>
            <a:off x="0" y="762000"/>
            <a:ext cx="4495800" cy="6096000"/>
          </a:xfrm>
        </p:spPr>
        <p:txBody>
          <a:bodyPr>
            <a:noAutofit/>
          </a:bodyPr>
          <a:lstStyle/>
          <a:p>
            <a:r>
              <a:rPr lang="en-US" sz="3600" dirty="0" smtClean="0"/>
              <a:t>“But </a:t>
            </a:r>
            <a:r>
              <a:rPr lang="en-US" sz="3600" dirty="0" smtClean="0"/>
              <a:t>Peter, standing up with the eleven, lifted up his voice, and said unto them, Ye men of Judaea, and all [ye] that dwell at Jerusalem, be this known unto you, and hearken to my words</a:t>
            </a:r>
            <a:r>
              <a:rPr lang="en-US" sz="3600" dirty="0" smtClean="0"/>
              <a:t>:”  Acts 2:14</a:t>
            </a:r>
            <a:endParaRPr lang="en-US" sz="3600" dirty="0" smtClean="0"/>
          </a:p>
          <a:p>
            <a:endParaRPr lang="en-US" sz="3600" dirty="0"/>
          </a:p>
        </p:txBody>
      </p:sp>
      <p:pic>
        <p:nvPicPr>
          <p:cNvPr id="7170" name="Picture 2" descr="C:\Users\Dad\Contacts\Downloads\images (76).jpg"/>
          <p:cNvPicPr>
            <a:picLocks noGrp="1" noChangeAspect="1" noChangeArrowheads="1"/>
          </p:cNvPicPr>
          <p:nvPr>
            <p:ph sz="half" idx="2"/>
          </p:nvPr>
        </p:nvPicPr>
        <p:blipFill>
          <a:blip r:embed="rId2" cstate="print"/>
          <a:srcRect/>
          <a:stretch>
            <a:fillRect/>
          </a:stretch>
        </p:blipFill>
        <p:spPr bwMode="auto">
          <a:xfrm>
            <a:off x="4572000" y="838200"/>
            <a:ext cx="4572000" cy="6019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u="sng" dirty="0" smtClean="0">
                <a:solidFill>
                  <a:srgbClr val="C00000"/>
                </a:solidFill>
                <a:latin typeface="Algerian" pitchFamily="82" charset="0"/>
              </a:rPr>
              <a:t>A Thoughtful Hour</a:t>
            </a:r>
            <a:endParaRPr lang="en-US" u="sng" dirty="0">
              <a:solidFill>
                <a:srgbClr val="C0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a:bodyPr>
          <a:lstStyle/>
          <a:p>
            <a:r>
              <a:rPr lang="en-US" dirty="0" smtClean="0"/>
              <a:t>“It would be well for us to spend a thoughtful hour each day in contemplation of the life of Christ. We should take it point by point, and let the imagination grasp each scene, especially the closing ones. As we thus dwell upon His great sacrifice for us, our confidence in Him will be more constant, our love will be quickened, and we shall be more deeply imbued with His spirit. If we would be saved at last, we must learn the lesson of penitence and humiliation at the foot of the cross.”  Desire of Ages, pg. 83</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10200" y="0"/>
            <a:ext cx="3276600" cy="1143000"/>
          </a:xfrm>
        </p:spPr>
        <p:txBody>
          <a:bodyPr/>
          <a:lstStyle/>
          <a:p>
            <a:r>
              <a:rPr lang="en-US" u="sng" dirty="0" smtClean="0">
                <a:latin typeface="Algerian" pitchFamily="82" charset="0"/>
              </a:rPr>
              <a:t>Peter</a:t>
            </a:r>
            <a:endParaRPr lang="en-US" u="sng" dirty="0">
              <a:latin typeface="Algerian" pitchFamily="82" charset="0"/>
            </a:endParaRPr>
          </a:p>
        </p:txBody>
      </p:sp>
      <p:sp>
        <p:nvSpPr>
          <p:cNvPr id="3" name="Content Placeholder 2"/>
          <p:cNvSpPr>
            <a:spLocks noGrp="1"/>
          </p:cNvSpPr>
          <p:nvPr>
            <p:ph sz="half" idx="1"/>
          </p:nvPr>
        </p:nvSpPr>
        <p:spPr>
          <a:xfrm>
            <a:off x="0" y="0"/>
            <a:ext cx="4495800" cy="6858000"/>
          </a:xfrm>
        </p:spPr>
        <p:txBody>
          <a:bodyPr>
            <a:normAutofit/>
          </a:bodyPr>
          <a:lstStyle/>
          <a:p>
            <a:r>
              <a:rPr lang="en-US" sz="3200" dirty="0" smtClean="0"/>
              <a:t>While Christ was facing the onslaught of Apostate Adventism, another twang of pain rocked His heart.  Two disciples had followed Christ at a distance and were allowed entrance into the judgment hall of Caiaphas.  They were John and Peter.</a:t>
            </a:r>
            <a:endParaRPr lang="en-US" sz="3200" dirty="0"/>
          </a:p>
        </p:txBody>
      </p:sp>
      <p:pic>
        <p:nvPicPr>
          <p:cNvPr id="1026" name="Picture 2" descr="C:\Users\Dad\Contacts\Downloads\images (68).jpg"/>
          <p:cNvPicPr>
            <a:picLocks noGrp="1" noChangeAspect="1" noChangeArrowheads="1"/>
          </p:cNvPicPr>
          <p:nvPr>
            <p:ph sz="half" idx="2"/>
          </p:nvPr>
        </p:nvPicPr>
        <p:blipFill>
          <a:blip r:embed="rId2" cstate="print"/>
          <a:srcRect/>
          <a:stretch>
            <a:fillRect/>
          </a:stretch>
        </p:blipFill>
        <p:spPr bwMode="auto">
          <a:xfrm>
            <a:off x="4572000" y="838200"/>
            <a:ext cx="4572000" cy="60198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990600"/>
          </a:xfrm>
        </p:spPr>
        <p:txBody>
          <a:bodyPr/>
          <a:lstStyle/>
          <a:p>
            <a:r>
              <a:rPr lang="en-US" u="sng" dirty="0" smtClean="0">
                <a:solidFill>
                  <a:srgbClr val="FF0000"/>
                </a:solidFill>
                <a:latin typeface="Algerian" pitchFamily="82" charset="0"/>
              </a:rPr>
              <a:t>Who Was He?</a:t>
            </a:r>
            <a:endParaRPr lang="en-US" u="sng" dirty="0">
              <a:solidFill>
                <a:srgbClr val="FF0000"/>
              </a:solidFill>
              <a:latin typeface="Algerian" pitchFamily="82" charset="0"/>
            </a:endParaRPr>
          </a:p>
        </p:txBody>
      </p:sp>
      <p:sp>
        <p:nvSpPr>
          <p:cNvPr id="4" name="Content Placeholder 3"/>
          <p:cNvSpPr>
            <a:spLocks noGrp="1"/>
          </p:cNvSpPr>
          <p:nvPr>
            <p:ph sz="half" idx="2"/>
          </p:nvPr>
        </p:nvSpPr>
        <p:spPr>
          <a:xfrm>
            <a:off x="4648200" y="0"/>
            <a:ext cx="4495800" cy="6858000"/>
          </a:xfrm>
        </p:spPr>
        <p:txBody>
          <a:bodyPr>
            <a:normAutofit fontScale="92500" lnSpcReduction="10000"/>
          </a:bodyPr>
          <a:lstStyle/>
          <a:p>
            <a:r>
              <a:rPr lang="en-US" dirty="0" smtClean="0"/>
              <a:t>1.  He was married.  (Matthew 8:14,15) </a:t>
            </a:r>
            <a:r>
              <a:rPr lang="en-US" dirty="0"/>
              <a:t> </a:t>
            </a:r>
            <a:r>
              <a:rPr lang="en-US" dirty="0" smtClean="0">
                <a:hlinkClick r:id="rId2" tooltip="View more translations of Matthew 8:14"/>
              </a:rPr>
              <a:t>”And </a:t>
            </a:r>
            <a:r>
              <a:rPr lang="en-US" dirty="0">
                <a:hlinkClick r:id="rId2" tooltip="View more translations of Matthew 8:14"/>
              </a:rPr>
              <a:t>when Jesus was come into Peter's house, he saw his wife's mother laid, and sick of a </a:t>
            </a:r>
            <a:r>
              <a:rPr lang="en-US" dirty="0" smtClean="0">
                <a:hlinkClick r:id="rId2" tooltip="View more translations of Matthew 8:14"/>
              </a:rPr>
              <a:t>fever.</a:t>
            </a:r>
            <a:r>
              <a:rPr lang="en-US" dirty="0" smtClean="0"/>
              <a:t> </a:t>
            </a:r>
            <a:r>
              <a:rPr lang="en-US" dirty="0" smtClean="0">
                <a:hlinkClick r:id="rId3" tooltip="View more translations of Matthew 8:15"/>
              </a:rPr>
              <a:t>And </a:t>
            </a:r>
            <a:r>
              <a:rPr lang="en-US" dirty="0">
                <a:hlinkClick r:id="rId3" tooltip="View more translations of Matthew 8:15"/>
              </a:rPr>
              <a:t>he touched her hand, and the fever left her: and she arose, and ministered unto them</a:t>
            </a:r>
            <a:r>
              <a:rPr lang="en-US" dirty="0" smtClean="0">
                <a:hlinkClick r:id="rId3" tooltip="View more translations of Matthew 8:15"/>
              </a:rPr>
              <a:t>.</a:t>
            </a:r>
            <a:r>
              <a:rPr lang="en-US" dirty="0" smtClean="0"/>
              <a:t> “</a:t>
            </a:r>
          </a:p>
          <a:p>
            <a:r>
              <a:rPr lang="en-US" dirty="0" smtClean="0"/>
              <a:t>2.  He owned his own shipping vessel. “</a:t>
            </a:r>
            <a:r>
              <a:rPr lang="en-US" dirty="0"/>
              <a:t>And he entered into one of the ships, which was Simon's, and prayed him that he would thrust out a little from the land. And he sat down, and taught </a:t>
            </a:r>
            <a:r>
              <a:rPr lang="en-US" dirty="0" smtClean="0"/>
              <a:t>the people.”  Luke 5:3</a:t>
            </a:r>
            <a:endParaRPr lang="en-US" dirty="0"/>
          </a:p>
          <a:p>
            <a:endParaRPr lang="en-US" dirty="0"/>
          </a:p>
        </p:txBody>
      </p:sp>
      <p:pic>
        <p:nvPicPr>
          <p:cNvPr id="2050" name="Picture 2" descr="C:\Users\Dad\Contacts\Downloads\images (69).jpg"/>
          <p:cNvPicPr>
            <a:picLocks noGrp="1" noChangeAspect="1" noChangeArrowheads="1"/>
          </p:cNvPicPr>
          <p:nvPr>
            <p:ph sz="half" idx="1"/>
          </p:nvPr>
        </p:nvPicPr>
        <p:blipFill>
          <a:blip r:embed="rId4" cstate="print"/>
          <a:srcRect/>
          <a:stretch>
            <a:fillRect/>
          </a:stretch>
        </p:blipFill>
        <p:spPr bwMode="auto">
          <a:xfrm>
            <a:off x="0" y="762000"/>
            <a:ext cx="4571999" cy="6096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685800"/>
          </a:xfrm>
        </p:spPr>
        <p:txBody>
          <a:bodyPr>
            <a:normAutofit fontScale="90000"/>
          </a:bodyPr>
          <a:lstStyle/>
          <a:p>
            <a:r>
              <a:rPr lang="en-US" u="sng" dirty="0" smtClean="0">
                <a:solidFill>
                  <a:srgbClr val="FF0000"/>
                </a:solidFill>
              </a:rPr>
              <a:t>He’d Try Anything</a:t>
            </a:r>
            <a:endParaRPr lang="en-US" u="sng" dirty="0">
              <a:solidFill>
                <a:srgbClr val="FF0000"/>
              </a:solidFill>
            </a:endParaRPr>
          </a:p>
        </p:txBody>
      </p:sp>
      <p:sp>
        <p:nvSpPr>
          <p:cNvPr id="3" name="Content Placeholder 2"/>
          <p:cNvSpPr>
            <a:spLocks noGrp="1"/>
          </p:cNvSpPr>
          <p:nvPr>
            <p:ph sz="half" idx="1"/>
          </p:nvPr>
        </p:nvSpPr>
        <p:spPr>
          <a:xfrm>
            <a:off x="0" y="0"/>
            <a:ext cx="4495800" cy="6858000"/>
          </a:xfrm>
        </p:spPr>
        <p:txBody>
          <a:bodyPr>
            <a:normAutofit fontScale="85000" lnSpcReduction="20000"/>
          </a:bodyPr>
          <a:lstStyle/>
          <a:p>
            <a:r>
              <a:rPr lang="en-US" sz="2900" dirty="0" smtClean="0"/>
              <a:t>3.  He would try anything.</a:t>
            </a:r>
          </a:p>
          <a:p>
            <a:r>
              <a:rPr lang="en-US" sz="2900" dirty="0" smtClean="0"/>
              <a:t>A) He rebuked God. “</a:t>
            </a:r>
            <a:r>
              <a:rPr lang="en-US" sz="2900" dirty="0"/>
              <a:t>Then Peter took him, and began to rebuke him, saying, Be it far from thee, Lord: this shall not be unto thee</a:t>
            </a:r>
            <a:r>
              <a:rPr lang="en-US" sz="2900" dirty="0" smtClean="0"/>
              <a:t>.”  Matt. 16:22</a:t>
            </a:r>
          </a:p>
          <a:p>
            <a:r>
              <a:rPr lang="en-US" sz="2900" dirty="0" smtClean="0"/>
              <a:t>B) He walked on water. “</a:t>
            </a:r>
            <a:r>
              <a:rPr lang="en-US" sz="2900" dirty="0"/>
              <a:t>And he said, Come. And when Peter was come down out of the ship, he walked on the water, to go to Jesus</a:t>
            </a:r>
            <a:r>
              <a:rPr lang="en-US" sz="2900" dirty="0" smtClean="0"/>
              <a:t>.”  Matt. 14:29</a:t>
            </a:r>
          </a:p>
          <a:p>
            <a:r>
              <a:rPr lang="en-US" sz="2900" dirty="0" smtClean="0"/>
              <a:t>C) He would fight to the death. “</a:t>
            </a:r>
            <a:r>
              <a:rPr lang="en-US" sz="2900" dirty="0"/>
              <a:t>Then Simon Peter having a sword drew it, and smote the high priest's servant, and cut off his right ear. The servant's name was Malchus</a:t>
            </a:r>
            <a:r>
              <a:rPr lang="en-US" sz="2900" dirty="0" smtClean="0"/>
              <a:t>.”  John 18:10</a:t>
            </a:r>
            <a:br>
              <a:rPr lang="en-US" sz="2900" dirty="0" smtClean="0"/>
            </a:br>
            <a:r>
              <a:rPr lang="en-US" sz="2900" dirty="0" smtClean="0"/>
              <a:t> </a:t>
            </a:r>
            <a:br>
              <a:rPr lang="en-US" sz="2900" dirty="0" smtClean="0"/>
            </a:br>
            <a:endParaRPr lang="en-US" sz="2900" dirty="0"/>
          </a:p>
          <a:p>
            <a:endParaRPr lang="en-US" dirty="0"/>
          </a:p>
        </p:txBody>
      </p:sp>
      <p:pic>
        <p:nvPicPr>
          <p:cNvPr id="3074" name="Picture 2" descr="C:\Users\Dad\Contacts\Downloads\images (70).jpg"/>
          <p:cNvPicPr>
            <a:picLocks noGrp="1" noChangeAspect="1" noChangeArrowheads="1"/>
          </p:cNvPicPr>
          <p:nvPr>
            <p:ph sz="half" idx="2"/>
          </p:nvPr>
        </p:nvPicPr>
        <p:blipFill>
          <a:blip r:embed="rId2" cstate="print"/>
          <a:srcRect/>
          <a:stretch>
            <a:fillRect/>
          </a:stretch>
        </p:blipFill>
        <p:spPr bwMode="auto">
          <a:xfrm>
            <a:off x="4572001" y="685800"/>
            <a:ext cx="4572000" cy="6172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The Pebble</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lnSpcReduction="10000"/>
          </a:bodyPr>
          <a:lstStyle/>
          <a:p>
            <a:r>
              <a:rPr lang="en-US" dirty="0" smtClean="0"/>
              <a:t>“Andrew </a:t>
            </a:r>
            <a:r>
              <a:rPr lang="en-US" dirty="0"/>
              <a:t>sought to impart the joy that filled his heart. Going in search of his brother Simon, he cried, "We have found the Messias." Simon waited for no second bidding. He also had heard the preaching of John the Baptist, and he hastened to the Saviour. The eye of Christ rested upon him, reading his character and his life history. His impulsive nature, his loving, sympathetic heart, his ambition and self-confidence, the history of his fall, his repentance, his labors, and his martyr death,--the Saviour read it all, and He said, "Thou art Simon the son of Jona: thou shalt be called Cephas, which is by interpretation, A stone</a:t>
            </a:r>
            <a:r>
              <a:rPr lang="en-US" dirty="0" smtClean="0"/>
              <a:t>.“  DA, pg. 139</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762000"/>
          </a:xfrm>
        </p:spPr>
        <p:txBody>
          <a:bodyPr/>
          <a:lstStyle/>
          <a:p>
            <a:r>
              <a:rPr lang="en-US" u="sng" dirty="0" smtClean="0">
                <a:solidFill>
                  <a:srgbClr val="002060"/>
                </a:solidFill>
              </a:rPr>
              <a:t>Always Flowing</a:t>
            </a:r>
            <a:endParaRPr lang="en-US" u="sng" dirty="0">
              <a:solidFill>
                <a:srgbClr val="002060"/>
              </a:solidFill>
            </a:endParaRPr>
          </a:p>
        </p:txBody>
      </p:sp>
      <p:sp>
        <p:nvSpPr>
          <p:cNvPr id="3" name="Content Placeholder 2"/>
          <p:cNvSpPr>
            <a:spLocks noGrp="1"/>
          </p:cNvSpPr>
          <p:nvPr>
            <p:ph sz="half" idx="1"/>
          </p:nvPr>
        </p:nvSpPr>
        <p:spPr>
          <a:xfrm>
            <a:off x="0" y="0"/>
            <a:ext cx="4495800" cy="6858000"/>
          </a:xfrm>
        </p:spPr>
        <p:txBody>
          <a:bodyPr>
            <a:normAutofit fontScale="92500"/>
          </a:bodyPr>
          <a:lstStyle/>
          <a:p>
            <a:r>
              <a:rPr lang="en-US" dirty="0" smtClean="0"/>
              <a:t>4.  He always had something to say.  Some helpful.</a:t>
            </a:r>
          </a:p>
          <a:p>
            <a:r>
              <a:rPr lang="en-US" dirty="0" smtClean="0"/>
              <a:t>A.  “You are the Christ.”</a:t>
            </a:r>
          </a:p>
          <a:p>
            <a:r>
              <a:rPr lang="en-US" dirty="0" smtClean="0"/>
              <a:t>B.  “How many times should we forgive?”</a:t>
            </a:r>
          </a:p>
          <a:p>
            <a:r>
              <a:rPr lang="en-US" dirty="0" smtClean="0"/>
              <a:t>Some not.</a:t>
            </a:r>
          </a:p>
          <a:p>
            <a:r>
              <a:rPr lang="en-US" dirty="0" smtClean="0"/>
              <a:t>“</a:t>
            </a:r>
            <a:r>
              <a:rPr lang="en-US" dirty="0" smtClean="0"/>
              <a:t>And it came to pass, as they departed from him, Peter said unto Jesus, Master, it is good for us to be here: and let us make three tabernacles; one for thee, and one for Moses, and one for Elias: </a:t>
            </a:r>
            <a:r>
              <a:rPr lang="en-US" u="sng" dirty="0" smtClean="0">
                <a:solidFill>
                  <a:srgbClr val="FF0000"/>
                </a:solidFill>
              </a:rPr>
              <a:t>not knowing what he said</a:t>
            </a:r>
            <a:r>
              <a:rPr lang="en-US" u="sng" dirty="0" smtClean="0">
                <a:solidFill>
                  <a:srgbClr val="FF0000"/>
                </a:solidFill>
              </a:rPr>
              <a:t>.”  Luke 9:33</a:t>
            </a:r>
            <a:endParaRPr lang="en-US" u="sng" dirty="0" smtClean="0">
              <a:solidFill>
                <a:srgbClr val="FF0000"/>
              </a:solidFill>
            </a:endParaRPr>
          </a:p>
          <a:p>
            <a:endParaRPr lang="en-US" dirty="0"/>
          </a:p>
        </p:txBody>
      </p:sp>
      <p:pic>
        <p:nvPicPr>
          <p:cNvPr id="1026" name="Picture 2" descr="C:\Users\Dad\Contacts\Downloads\images (71).jpg"/>
          <p:cNvPicPr>
            <a:picLocks noGrp="1" noChangeAspect="1" noChangeArrowheads="1"/>
          </p:cNvPicPr>
          <p:nvPr>
            <p:ph sz="half" idx="2"/>
          </p:nvPr>
        </p:nvPicPr>
        <p:blipFill>
          <a:blip r:embed="rId2" cstate="print"/>
          <a:srcRect/>
          <a:stretch>
            <a:fillRect/>
          </a:stretch>
        </p:blipFill>
        <p:spPr bwMode="auto">
          <a:xfrm>
            <a:off x="4572000" y="685800"/>
            <a:ext cx="4572000" cy="61722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4267200" cy="914400"/>
          </a:xfrm>
        </p:spPr>
        <p:txBody>
          <a:bodyPr/>
          <a:lstStyle/>
          <a:p>
            <a:r>
              <a:rPr lang="en-US" u="sng" dirty="0" smtClean="0">
                <a:solidFill>
                  <a:srgbClr val="002060"/>
                </a:solidFill>
                <a:latin typeface="Algerian" pitchFamily="82" charset="0"/>
              </a:rPr>
              <a:t>His Problem</a:t>
            </a:r>
            <a:endParaRPr lang="en-US" u="sng" dirty="0">
              <a:solidFill>
                <a:srgbClr val="002060"/>
              </a:solidFill>
              <a:latin typeface="Algerian" pitchFamily="82" charset="0"/>
            </a:endParaRPr>
          </a:p>
        </p:txBody>
      </p:sp>
      <p:sp>
        <p:nvSpPr>
          <p:cNvPr id="4" name="Content Placeholder 3"/>
          <p:cNvSpPr>
            <a:spLocks noGrp="1"/>
          </p:cNvSpPr>
          <p:nvPr>
            <p:ph sz="half" idx="2"/>
          </p:nvPr>
        </p:nvSpPr>
        <p:spPr>
          <a:xfrm>
            <a:off x="3429000" y="0"/>
            <a:ext cx="6019800" cy="6858000"/>
          </a:xfrm>
        </p:spPr>
        <p:txBody>
          <a:bodyPr>
            <a:normAutofit fontScale="92500" lnSpcReduction="10000"/>
          </a:bodyPr>
          <a:lstStyle/>
          <a:p>
            <a:r>
              <a:rPr lang="en-US" dirty="0" smtClean="0"/>
              <a:t>“Jesus </a:t>
            </a:r>
            <a:r>
              <a:rPr lang="en-US" dirty="0" smtClean="0"/>
              <a:t>read the character of His disciples. He knew how sorely their faith was to be tried. In this incident on the sea He desired to reveal to Peter his own weakness,--to show that his safety was in constant dependence upon divine power. Amid the storms of temptation he could walk safely only as in utter self-distrust he should rely upon the Saviour. It was on the point where he thought himself strong that Peter was weak; and not until he discerned his weakness could he realize his need of dependence upon Christ. Had he learned the lesson that Jesus sought to teach him in that experience on the sea, he would not have failed when the great test came upon him</a:t>
            </a:r>
            <a:r>
              <a:rPr lang="en-US" dirty="0" smtClean="0"/>
              <a:t>.”  DA, pg. 382</a:t>
            </a:r>
            <a:endParaRPr lang="en-US" dirty="0"/>
          </a:p>
        </p:txBody>
      </p:sp>
      <p:pic>
        <p:nvPicPr>
          <p:cNvPr id="2050" name="Picture 2" descr="C:\Users\Dad\Contacts\Downloads\images (72).jpg"/>
          <p:cNvPicPr>
            <a:picLocks noGrp="1" noChangeAspect="1" noChangeArrowheads="1"/>
          </p:cNvPicPr>
          <p:nvPr>
            <p:ph sz="half" idx="1"/>
          </p:nvPr>
        </p:nvPicPr>
        <p:blipFill>
          <a:blip r:embed="rId2" cstate="print"/>
          <a:srcRect/>
          <a:stretch>
            <a:fillRect/>
          </a:stretch>
        </p:blipFill>
        <p:spPr bwMode="auto">
          <a:xfrm>
            <a:off x="0" y="685800"/>
            <a:ext cx="3733800" cy="61722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2060"/>
                </a:solidFill>
              </a:rPr>
              <a:t>Our Problem</a:t>
            </a:r>
            <a:endParaRPr lang="en-US" u="sng" dirty="0">
              <a:solidFill>
                <a:srgbClr val="002060"/>
              </a:solidFill>
            </a:endParaRPr>
          </a:p>
        </p:txBody>
      </p:sp>
      <p:sp>
        <p:nvSpPr>
          <p:cNvPr id="3" name="Content Placeholder 2"/>
          <p:cNvSpPr>
            <a:spLocks noGrp="1"/>
          </p:cNvSpPr>
          <p:nvPr>
            <p:ph idx="1"/>
          </p:nvPr>
        </p:nvSpPr>
        <p:spPr>
          <a:xfrm>
            <a:off x="0" y="609600"/>
            <a:ext cx="9144000" cy="6248400"/>
          </a:xfrm>
        </p:spPr>
        <p:txBody>
          <a:bodyPr>
            <a:normAutofit fontScale="85000" lnSpcReduction="10000"/>
          </a:bodyPr>
          <a:lstStyle/>
          <a:p>
            <a:r>
              <a:rPr lang="en-US" dirty="0" smtClean="0"/>
              <a:t>“Day </a:t>
            </a:r>
            <a:r>
              <a:rPr lang="en-US" dirty="0" smtClean="0"/>
              <a:t>by day God instructs His children. By the circumstances of the daily life He is preparing them to act their part upon that wider stage to which His providence has appointed them. It is the issue of the daily test that determines their victory or defeat in life's great crisis.</a:t>
            </a:r>
          </a:p>
          <a:p>
            <a:r>
              <a:rPr lang="en-US" dirty="0" smtClean="0"/>
              <a:t>Those who fail to realize their constant dependence upon God will be overcome by temptation. We may now suppose that our feet stand secure, and that we shall never be moved. We may say with confidence, "I know in whom I have believed; nothing can shake my faith in God and in His word." But Satan is planning to take advantage of our hereditary and cultivated traits of character, and to blind our eyes to our own necessities and defects. Only through realizing our own weakness and looking steadfastly unto Jesus can we walk securely</a:t>
            </a:r>
            <a:r>
              <a:rPr lang="en-US" dirty="0" smtClean="0"/>
              <a:t>.”  DA, pg.  382</a:t>
            </a:r>
            <a:endParaRPr lang="en-US" dirty="0" smtClean="0"/>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TotalTime>
  <Words>1549</Words>
  <Application>Microsoft Office PowerPoint</Application>
  <PresentationFormat>On-screen Show (4:3)</PresentationFormat>
  <Paragraphs>43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Final Scenes, pt. 15</vt:lpstr>
      <vt:lpstr>A Thoughtful Hour</vt:lpstr>
      <vt:lpstr>Peter</vt:lpstr>
      <vt:lpstr>Who Was He?</vt:lpstr>
      <vt:lpstr>He’d Try Anything</vt:lpstr>
      <vt:lpstr>The Pebble</vt:lpstr>
      <vt:lpstr>Always Flowing</vt:lpstr>
      <vt:lpstr>His Problem</vt:lpstr>
      <vt:lpstr>Our Problem</vt:lpstr>
      <vt:lpstr>The Warning</vt:lpstr>
      <vt:lpstr>Not Interested</vt:lpstr>
      <vt:lpstr>How About Us?!?!</vt:lpstr>
      <vt:lpstr>Our Greatest Need</vt:lpstr>
      <vt:lpstr>Peter Falls</vt:lpstr>
      <vt:lpstr>Christ’s Look</vt:lpstr>
      <vt:lpstr>Down, But Not Out!</vt:lpstr>
      <vt:lpstr>He Would Rise Again!</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Scenes, pt. 15</dc:title>
  <dc:creator>Dad</dc:creator>
  <cp:lastModifiedBy>Dad</cp:lastModifiedBy>
  <cp:revision>2</cp:revision>
  <dcterms:created xsi:type="dcterms:W3CDTF">2012-02-13T20:50:24Z</dcterms:created>
  <dcterms:modified xsi:type="dcterms:W3CDTF">2012-02-14T18:41:15Z</dcterms:modified>
</cp:coreProperties>
</file>