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0" r:id="rId7"/>
    <p:sldId id="261" r:id="rId8"/>
    <p:sldId id="262" r:id="rId9"/>
    <p:sldId id="263" r:id="rId10"/>
    <p:sldId id="265" r:id="rId11"/>
    <p:sldId id="266" r:id="rId12"/>
    <p:sldId id="267" r:id="rId13"/>
    <p:sldId id="270" r:id="rId14"/>
    <p:sldId id="271" r:id="rId15"/>
    <p:sldId id="273" r:id="rId16"/>
    <p:sldId id="272"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1" d="100"/>
          <a:sy n="41" d="100"/>
        </p:scale>
        <p:origin x="-7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0E9D19-0DB4-492A-8CF0-98A37DC477BA}"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E9D19-0DB4-492A-8CF0-98A37DC477BA}"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E9D19-0DB4-492A-8CF0-98A37DC477BA}"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E9D19-0DB4-492A-8CF0-98A37DC477BA}"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0E9D19-0DB4-492A-8CF0-98A37DC477BA}" type="datetimeFigureOut">
              <a:rPr lang="en-US" smtClean="0"/>
              <a:pPr/>
              <a:t>2/24/2011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E9D19-0DB4-492A-8CF0-98A37DC477BA}"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0E9D19-0DB4-492A-8CF0-98A37DC477BA}" type="datetimeFigureOut">
              <a:rPr lang="en-US" smtClean="0"/>
              <a:pPr/>
              <a:t>2/24/2011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0E9D19-0DB4-492A-8CF0-98A37DC477BA}" type="datetimeFigureOut">
              <a:rPr lang="en-US" smtClean="0"/>
              <a:pPr/>
              <a:t>2/24/2011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E9D19-0DB4-492A-8CF0-98A37DC477BA}" type="datetimeFigureOut">
              <a:rPr lang="en-US" smtClean="0"/>
              <a:pPr/>
              <a:t>2/24/2011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E9D19-0DB4-492A-8CF0-98A37DC477BA}"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E9D19-0DB4-492A-8CF0-98A37DC477BA}" type="datetimeFigureOut">
              <a:rPr lang="en-US" smtClean="0"/>
              <a:pPr/>
              <a:t>2/24/2011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F7F8E5-5992-4CBA-A774-D74B107A1B2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0E9D19-0DB4-492A-8CF0-98A37DC477BA}" type="datetimeFigureOut">
              <a:rPr lang="en-US" smtClean="0"/>
              <a:pPr/>
              <a:t>2/24/2011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F7F8E5-5992-4CBA-A774-D74B107A1B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huffingtonpost.com/chris-rodda/david-barton-glenn-beck_b_521485.html" TargetMode="External"/><Relationship Id="rId2" Type="http://schemas.openxmlformats.org/officeDocument/2006/relationships/hyperlink" Target="http://www.huffingtonpost.com/2010/03/13/texas-textbook-massacre-u_n_498003.html"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Nation_state" TargetMode="External"/><Relationship Id="rId2" Type="http://schemas.openxmlformats.org/officeDocument/2006/relationships/hyperlink" Target="http://en.wikipedia.org/wiki/Organized_religion" TargetMode="External"/><Relationship Id="rId1" Type="http://schemas.openxmlformats.org/officeDocument/2006/relationships/slideLayout" Target="../slideLayouts/slideLayout2.xml"/><Relationship Id="rId5" Type="http://schemas.openxmlformats.org/officeDocument/2006/relationships/hyperlink" Target="http://en.wikipedia.org/wiki/Danbury_Baptists" TargetMode="External"/><Relationship Id="rId4" Type="http://schemas.openxmlformats.org/officeDocument/2006/relationships/hyperlink" Target="http://en.wikipedia.org/wiki/Thomas_Jeffers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kingjamesbibleonline.org/Revelation-13-12/" TargetMode="External"/><Relationship Id="rId2" Type="http://schemas.openxmlformats.org/officeDocument/2006/relationships/hyperlink" Target="http://www.kingjamesbibleonline.org/Revelation-13-11/"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rPr>
              <a:t>Church/State, pt. 7</a:t>
            </a:r>
            <a:endParaRPr lang="en-US" u="sng" dirty="0">
              <a:solidFill>
                <a:srgbClr val="002060"/>
              </a:solidFill>
            </a:endParaRPr>
          </a:p>
        </p:txBody>
      </p:sp>
      <p:sp>
        <p:nvSpPr>
          <p:cNvPr id="3" name="Subtitle 2"/>
          <p:cNvSpPr>
            <a:spLocks noGrp="1"/>
          </p:cNvSpPr>
          <p:nvPr>
            <p:ph type="subTitle" idx="1"/>
          </p:nvPr>
        </p:nvSpPr>
        <p:spPr/>
        <p:txBody>
          <a:bodyPr/>
          <a:lstStyle/>
          <a:p>
            <a:r>
              <a:rPr lang="en-US" u="sng" dirty="0" smtClean="0">
                <a:solidFill>
                  <a:srgbClr val="002060"/>
                </a:solidFill>
              </a:rPr>
              <a:t>Satan’s Final Assault</a:t>
            </a:r>
            <a:endParaRPr lang="en-US" u="sng"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447800"/>
          </a:xfrm>
        </p:spPr>
        <p:txBody>
          <a:bodyPr>
            <a:normAutofit/>
          </a:bodyPr>
          <a:lstStyle/>
          <a:p>
            <a:r>
              <a:rPr lang="en-US" u="sng" dirty="0" smtClean="0">
                <a:solidFill>
                  <a:srgbClr val="C00000"/>
                </a:solidFill>
              </a:rPr>
              <a:t>Constitution Destroyed</a:t>
            </a:r>
            <a:endParaRPr lang="en-US" u="sng" dirty="0">
              <a:solidFill>
                <a:srgbClr val="C00000"/>
              </a:solidFill>
            </a:endParaRPr>
          </a:p>
        </p:txBody>
      </p:sp>
      <p:sp>
        <p:nvSpPr>
          <p:cNvPr id="3" name="Content Placeholder 2"/>
          <p:cNvSpPr>
            <a:spLocks noGrp="1"/>
          </p:cNvSpPr>
          <p:nvPr>
            <p:ph sz="half" idx="1"/>
          </p:nvPr>
        </p:nvSpPr>
        <p:spPr>
          <a:xfrm>
            <a:off x="0" y="0"/>
            <a:ext cx="4572000" cy="6858000"/>
          </a:xfrm>
        </p:spPr>
        <p:txBody>
          <a:bodyPr>
            <a:normAutofit fontScale="70000" lnSpcReduction="20000"/>
          </a:bodyPr>
          <a:lstStyle/>
          <a:p>
            <a:r>
              <a:rPr lang="en-US" dirty="0" smtClean="0"/>
              <a:t>“The </a:t>
            </a:r>
            <a:r>
              <a:rPr lang="en-US" dirty="0"/>
              <a:t>prediction that it will speak "as a dragon" and exercise "all the power of the first beast" plainly foretells a development of the spirit of intolerance and persecution that was manifested by the nations represented by the dragon and the </a:t>
            </a:r>
            <a:r>
              <a:rPr lang="en-US" dirty="0" smtClean="0"/>
              <a:t>leopard like </a:t>
            </a:r>
            <a:r>
              <a:rPr lang="en-US" dirty="0"/>
              <a:t>beast. And the statement that the beast with two horns "causeth the earth and them which dwell therein to worship the first beast" indicates that the authority of this nation is to be exercised in enforcing some observance which shall be an act of homage to the papacy.</a:t>
            </a:r>
          </a:p>
          <a:p>
            <a:r>
              <a:rPr lang="en-US" dirty="0"/>
              <a:t>Such action would be directly contrary to the principles of this government, to the genius of its free institutions, to the direct and solemn avowals of the Declaration of Independence, and to the Constitution. The founders of the nation wisely sought to guard against the employment of secular power on the part of the church, with its inevitable result--intolerance and persecution</a:t>
            </a:r>
            <a:r>
              <a:rPr lang="en-US" dirty="0" smtClean="0"/>
              <a:t>.”  GC, pg. 442</a:t>
            </a:r>
            <a:endParaRPr lang="en-US" dirty="0"/>
          </a:p>
          <a:p>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572000" y="1371600"/>
            <a:ext cx="4572000" cy="548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114800" cy="1524000"/>
          </a:xfrm>
        </p:spPr>
        <p:txBody>
          <a:bodyPr>
            <a:normAutofit fontScale="90000"/>
          </a:bodyPr>
          <a:lstStyle/>
          <a:p>
            <a:r>
              <a:rPr lang="en-US" u="sng" dirty="0" smtClean="0">
                <a:solidFill>
                  <a:srgbClr val="002060"/>
                </a:solidFill>
              </a:rPr>
              <a:t>William Rehnquist, Chief Justice</a:t>
            </a:r>
            <a:endParaRPr lang="en-US" u="sng" dirty="0">
              <a:solidFill>
                <a:srgbClr val="002060"/>
              </a:solidFill>
            </a:endParaRPr>
          </a:p>
        </p:txBody>
      </p:sp>
      <p:sp>
        <p:nvSpPr>
          <p:cNvPr id="3" name="Content Placeholder 2"/>
          <p:cNvSpPr>
            <a:spLocks noGrp="1"/>
          </p:cNvSpPr>
          <p:nvPr>
            <p:ph sz="half" idx="1"/>
          </p:nvPr>
        </p:nvSpPr>
        <p:spPr>
          <a:xfrm>
            <a:off x="-381000" y="0"/>
            <a:ext cx="5181600" cy="6858000"/>
          </a:xfrm>
        </p:spPr>
        <p:txBody>
          <a:bodyPr>
            <a:normAutofit fontScale="85000" lnSpcReduction="20000"/>
          </a:bodyPr>
          <a:lstStyle/>
          <a:p>
            <a:r>
              <a:rPr lang="en-US" dirty="0"/>
              <a:t>“But the greatest injury of the 'wall' notion is its mischievous diversion of judges from the actual intentions of the drafters of the Bill of Rights. . . . The "wall of separation between church and state" is a metaphor based on bad history, a metaphor which has proved useless as a guide to judging. It should be frankly and explicitly abandoned</a:t>
            </a:r>
            <a:r>
              <a:rPr lang="en-US" dirty="0" smtClean="0"/>
              <a:t>.”… </a:t>
            </a:r>
            <a:r>
              <a:rPr lang="en-US" dirty="0"/>
              <a:t>“It is impossible to build sound constitutional doctrine upon a mistaken understanding of constitutional history. . . . The establishment clause has been expressly freighted with Jefferson's misleading metaphor for nearly forty years. . . . There is simply no historical foundation for the proposition that the framers intended to build a wall of separation [between church and state]. </a:t>
            </a:r>
            <a:r>
              <a:rPr lang="en-US" dirty="0" smtClean="0"/>
              <a:t>.”</a:t>
            </a:r>
            <a:endParaRPr lang="en-US" dirty="0"/>
          </a:p>
        </p:txBody>
      </p:sp>
      <p:pic>
        <p:nvPicPr>
          <p:cNvPr id="8195" name="Picture 3"/>
          <p:cNvPicPr>
            <a:picLocks noGrp="1" noChangeAspect="1" noChangeArrowheads="1"/>
          </p:cNvPicPr>
          <p:nvPr>
            <p:ph sz="half" idx="2"/>
          </p:nvPr>
        </p:nvPicPr>
        <p:blipFill>
          <a:blip r:embed="rId2" cstate="print"/>
          <a:srcRect/>
          <a:stretch>
            <a:fillRect/>
          </a:stretch>
        </p:blipFill>
        <p:spPr bwMode="auto">
          <a:xfrm>
            <a:off x="4800600" y="1371600"/>
            <a:ext cx="4343400" cy="548639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14800" cy="762000"/>
          </a:xfrm>
        </p:spPr>
        <p:txBody>
          <a:bodyPr>
            <a:normAutofit/>
          </a:bodyPr>
          <a:lstStyle/>
          <a:p>
            <a:r>
              <a:rPr lang="en-US" u="sng" dirty="0" smtClean="0">
                <a:solidFill>
                  <a:srgbClr val="002060"/>
                </a:solidFill>
              </a:rPr>
              <a:t>Antonin Scalia</a:t>
            </a:r>
            <a:endParaRPr lang="en-US" u="sng" dirty="0">
              <a:solidFill>
                <a:srgbClr val="002060"/>
              </a:solidFill>
            </a:endParaRPr>
          </a:p>
        </p:txBody>
      </p:sp>
      <p:sp>
        <p:nvSpPr>
          <p:cNvPr id="4" name="Content Placeholder 3"/>
          <p:cNvSpPr>
            <a:spLocks noGrp="1"/>
          </p:cNvSpPr>
          <p:nvPr>
            <p:ph sz="half" idx="2"/>
          </p:nvPr>
        </p:nvSpPr>
        <p:spPr>
          <a:xfrm>
            <a:off x="4648200" y="0"/>
            <a:ext cx="4495800" cy="6858000"/>
          </a:xfrm>
        </p:spPr>
        <p:txBody>
          <a:bodyPr>
            <a:normAutofit lnSpcReduction="10000"/>
          </a:bodyPr>
          <a:lstStyle/>
          <a:p>
            <a:r>
              <a:rPr lang="en-US" dirty="0" smtClean="0"/>
              <a:t>Roman Catholic Antonin Scalia gave the majority opinion in a famous case back in  1990.  Entitled ‘Smith vs. State of Oregon’, the case involved to two counselors that were of Indian background.  In one of their religious rites as Indians, they would use a drug called peyote.  The use of the drug did not effect their work skills in the least.  The men were fired from their jobs for using peyote in a religious rite.</a:t>
            </a:r>
            <a:endParaRPr lang="en-US"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0" y="685800"/>
            <a:ext cx="4572000" cy="617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`Peyote and Smith’: the Decision</a:t>
            </a:r>
            <a:endParaRPr lang="en-US"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a:t>SECULAR and religious writers alike recognize a dramatic shift in the interpretation of the First Amendment of the Bill of Rights. The most significant ruling came in a case sometimes called "Smith versus the State of Oregon," alternatively the "Peyote case," handed down by the Supreme Court April 17 1990.</a:t>
            </a:r>
          </a:p>
          <a:p>
            <a:r>
              <a:rPr lang="en-US" dirty="0"/>
              <a:t>The case involved two American Indians who were drug </a:t>
            </a:r>
            <a:r>
              <a:rPr lang="en-US" dirty="0" smtClean="0"/>
              <a:t>counselors </a:t>
            </a:r>
            <a:r>
              <a:rPr lang="en-US" dirty="0"/>
              <a:t>on an Indian reservation in the state of Oregon. The two </a:t>
            </a:r>
            <a:r>
              <a:rPr lang="en-US" dirty="0" smtClean="0"/>
              <a:t>counselors </a:t>
            </a:r>
            <a:r>
              <a:rPr lang="en-US" dirty="0"/>
              <a:t>had admitted that they ingested peyote during a religious ceremony. The state of Oregon had argued that that act disqualified them as suitable </a:t>
            </a:r>
            <a:r>
              <a:rPr lang="en-US" dirty="0" smtClean="0"/>
              <a:t>counselors. </a:t>
            </a:r>
            <a:r>
              <a:rPr lang="en-US" dirty="0"/>
              <a:t>The defendants claimed that because the ingestion of peyote was part of the ancient religious services of the Indians, its use in religious services was protected by the First Amendment to the Constitution.</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rPr>
              <a:t>Amazing! Speaking like a Dragon!</a:t>
            </a:r>
            <a:endParaRPr lang="en-US" u="sng"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fontScale="77500" lnSpcReduction="20000"/>
          </a:bodyPr>
          <a:lstStyle/>
          <a:p>
            <a:r>
              <a:rPr lang="en-US" dirty="0"/>
              <a:t>David Savage, of the </a:t>
            </a:r>
            <a:r>
              <a:rPr lang="en-US" i="1" dirty="0"/>
              <a:t>Los Angeles Times, </a:t>
            </a:r>
            <a:r>
              <a:rPr lang="en-US" dirty="0"/>
              <a:t>wrote,</a:t>
            </a:r>
          </a:p>
          <a:p>
            <a:r>
              <a:rPr lang="en-US" dirty="0"/>
              <a:t>In what was called a "radical departure" from previous rulings protecting religion, the Supreme Court Tuesday forcibly declared that it would no longer shield believers whose practices violate general </a:t>
            </a:r>
            <a:r>
              <a:rPr lang="en-US" dirty="0" smtClean="0"/>
              <a:t>laws… Religions </a:t>
            </a:r>
            <a:r>
              <a:rPr lang="en-US" dirty="0"/>
              <a:t>that are out of the mainstream are most likely to be affected, because their unconventional practices and lack of political clout have led them to depend upon the courts for </a:t>
            </a:r>
            <a:r>
              <a:rPr lang="en-US" dirty="0" smtClean="0"/>
              <a:t>protection…But </a:t>
            </a:r>
            <a:r>
              <a:rPr lang="en-US" dirty="0"/>
              <a:t>in a sweeping opinion, Justice Antonin Scalia went far beyond the case and declared that when religious rights clash with the government’s need for uniform rules, the court will side with the </a:t>
            </a:r>
            <a:r>
              <a:rPr lang="en-US" dirty="0" smtClean="0"/>
              <a:t>government…Even </a:t>
            </a:r>
            <a:r>
              <a:rPr lang="en-US" dirty="0"/>
              <a:t>for lay members of the community, this decision dramatically eroded the protection given to those citizens who were members of churches not part of the popular or mainstream churches of </a:t>
            </a:r>
            <a:r>
              <a:rPr lang="en-US" dirty="0" smtClean="0"/>
              <a:t>America… We </a:t>
            </a:r>
            <a:r>
              <a:rPr lang="en-US" dirty="0"/>
              <a:t>cannot afford the luxury "of striking down laws simply because they limit someone’s religious practice." Scalia said. He advised religious adherents to look to the political system, not to the courts for protection</a:t>
            </a:r>
            <a:r>
              <a:rPr lang="en-US" dirty="0" smtClean="0"/>
              <a:t>.”</a:t>
            </a:r>
            <a:r>
              <a:rPr lang="en-US" i="1" dirty="0" smtClean="0"/>
              <a:t> Los Angeles Times,</a:t>
            </a:r>
            <a:r>
              <a:rPr lang="en-US" dirty="0" smtClean="0"/>
              <a:t> April 18 1990  </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Concern and Praise</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77500" lnSpcReduction="20000"/>
          </a:bodyPr>
          <a:lstStyle/>
          <a:p>
            <a:r>
              <a:rPr lang="en-US" dirty="0" smtClean="0"/>
              <a:t>“The </a:t>
            </a:r>
            <a:r>
              <a:rPr lang="en-US" dirty="0"/>
              <a:t>architects of the Bill of Rights sought to safeguard the rights of minorities through the First Amendment. It would not be going too far to suggest that Scalia’s opinion was a direct violation of the Constitution of the United States. We question how justices who had sworn to uphold the Constitution of the United States could have rendered such an opinion. We are even more surprised that the majority of the citizens of the nation, or alternatively the members of Congress, did not rise up more decidedly against such a decision. It would seem that only a minority of Congressional members held deep concerns about this ruling</a:t>
            </a:r>
            <a:r>
              <a:rPr lang="en-US" dirty="0" smtClean="0"/>
              <a:t>.”  Sunday Law. net</a:t>
            </a:r>
            <a:endParaRPr 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648200" y="762000"/>
            <a:ext cx="4495800" cy="6096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762000"/>
          </a:xfrm>
        </p:spPr>
        <p:txBody>
          <a:bodyPr>
            <a:normAutofit fontScale="90000"/>
          </a:bodyPr>
          <a:lstStyle/>
          <a:p>
            <a:r>
              <a:rPr lang="en-US" u="sng" dirty="0" smtClean="0">
                <a:solidFill>
                  <a:srgbClr val="002060"/>
                </a:solidFill>
              </a:rPr>
              <a:t>Making America Christian: David Barton</a:t>
            </a:r>
            <a:endParaRPr lang="en-US" u="sng" dirty="0">
              <a:solidFill>
                <a:srgbClr val="002060"/>
              </a:solidFill>
            </a:endParaRPr>
          </a:p>
        </p:txBody>
      </p:sp>
      <p:sp>
        <p:nvSpPr>
          <p:cNvPr id="3" name="Content Placeholder 2"/>
          <p:cNvSpPr>
            <a:spLocks noGrp="1"/>
          </p:cNvSpPr>
          <p:nvPr>
            <p:ph sz="half" idx="1"/>
          </p:nvPr>
        </p:nvSpPr>
        <p:spPr>
          <a:xfrm>
            <a:off x="0" y="685800"/>
            <a:ext cx="4495800" cy="6172200"/>
          </a:xfrm>
        </p:spPr>
        <p:txBody>
          <a:bodyPr>
            <a:normAutofit fontScale="77500" lnSpcReduction="20000"/>
          </a:bodyPr>
          <a:lstStyle/>
          <a:p>
            <a:r>
              <a:rPr lang="en-US" dirty="0"/>
              <a:t>His exhaustive research has rendered him an expert in historical and constitutional issues and he serves as a consultant to state and federal legislators, has participated in several cases at the Supreme Court, was involved in the development of the History/Social Studies standards for states such as Texas and California, and has helped produce history textbooks now used in schools across the nation.</a:t>
            </a:r>
          </a:p>
          <a:p>
            <a:r>
              <a:rPr lang="en-US" dirty="0"/>
              <a:t>A national news organization has described him as "America's historian," and </a:t>
            </a:r>
            <a:r>
              <a:rPr lang="en-US" i="1" dirty="0"/>
              <a:t>Time Magazine</a:t>
            </a:r>
            <a:r>
              <a:rPr lang="en-US" dirty="0"/>
              <a:t> called him "a hero to millions - including some powerful politicians. In fact, </a:t>
            </a:r>
            <a:r>
              <a:rPr lang="en-US" i="1" dirty="0"/>
              <a:t>Time Magazine</a:t>
            </a:r>
            <a:r>
              <a:rPr lang="en-US" dirty="0"/>
              <a:t> named him as one of America's 25 most influential evangelicals.</a:t>
            </a:r>
          </a:p>
          <a:p>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4572000" y="609600"/>
            <a:ext cx="4571999" cy="6248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u="sng" dirty="0">
              <a:solidFill>
                <a:srgbClr val="002060"/>
              </a:solidFill>
            </a:endParaRPr>
          </a:p>
        </p:txBody>
      </p:sp>
      <p:sp>
        <p:nvSpPr>
          <p:cNvPr id="3" name="Content Placeholder 2"/>
          <p:cNvSpPr>
            <a:spLocks noGrp="1"/>
          </p:cNvSpPr>
          <p:nvPr>
            <p:ph idx="1"/>
          </p:nvPr>
        </p:nvSpPr>
        <p:spPr>
          <a:xfrm>
            <a:off x="0" y="304800"/>
            <a:ext cx="9144000" cy="6553200"/>
          </a:xfrm>
        </p:spPr>
        <p:txBody>
          <a:bodyPr>
            <a:noAutofit/>
          </a:bodyPr>
          <a:lstStyle/>
          <a:p>
            <a:r>
              <a:rPr lang="en-US" sz="2400" dirty="0" smtClean="0"/>
              <a:t>“The </a:t>
            </a:r>
            <a:r>
              <a:rPr lang="en-US" sz="2400" dirty="0" smtClean="0"/>
              <a:t>man behind the tape turned out to be David Barton, a fundamentalist activist who makes a living attacking separation of church and state. The video Barnett received is a shorter version of Barton's one hour documentary "America' s Godly Heritage." Both tapes in turn are based on Barton's 1989 book </a:t>
            </a:r>
            <a:r>
              <a:rPr lang="en-US" sz="2400" i="1" dirty="0" smtClean="0"/>
              <a:t>The Myth of </a:t>
            </a:r>
            <a:r>
              <a:rPr lang="en-US" sz="2400" i="1" dirty="0" smtClean="0"/>
              <a:t>Separation</a:t>
            </a:r>
            <a:r>
              <a:rPr lang="en-US" sz="2400" dirty="0" smtClean="0"/>
              <a:t>. Even </a:t>
            </a:r>
            <a:r>
              <a:rPr lang="en-US" sz="2400" dirty="0" smtClean="0"/>
              <a:t>though the book and videos are riddled with factual errors, half truths and distortions, they have become the weapons of choice for Religious Right activists in their ongoing war against separation of church and state. In recent months, Americans United members from around the country have discovered letters to the editor in their local newspapers repeating Barton's </a:t>
            </a:r>
            <a:r>
              <a:rPr lang="en-US" sz="2400" dirty="0" smtClean="0"/>
              <a:t>charges….Another </a:t>
            </a:r>
            <a:r>
              <a:rPr lang="en-US" sz="2400" dirty="0" smtClean="0"/>
              <a:t>incident that demonstrates the far reach of Barton's ideas occurred last year in Colorado during the state Republican Party convention. David S. Nelson, state director of the Colorado branch of the Christian Coalition distributed fliers asserting that "The Separation of Church and State is (1) Not a teaching of the founding fathers; (2) Not an historical teaching; (3) Not a teaching of law (except in recent years); (4) Not a biblical </a:t>
            </a:r>
            <a:r>
              <a:rPr lang="en-US" sz="2400" dirty="0" smtClean="0"/>
              <a:t>teaching</a:t>
            </a:r>
            <a:r>
              <a:rPr lang="en-US" sz="2400" dirty="0" smtClean="0"/>
              <a:t>." This language is lifted word </a:t>
            </a:r>
            <a:r>
              <a:rPr lang="en-US" sz="2400" dirty="0" smtClean="0"/>
              <a:t>for word.”</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FF0000"/>
                </a:solidFill>
              </a:rPr>
              <a:t>Making America a Christian Nation</a:t>
            </a:r>
            <a:endParaRPr lang="en-US" u="sng" dirty="0">
              <a:solidFill>
                <a:srgbClr val="FF0000"/>
              </a:solidFill>
            </a:endParaRPr>
          </a:p>
        </p:txBody>
      </p:sp>
      <p:sp>
        <p:nvSpPr>
          <p:cNvPr id="3" name="Content Placeholder 2"/>
          <p:cNvSpPr>
            <a:spLocks noGrp="1"/>
          </p:cNvSpPr>
          <p:nvPr>
            <p:ph sz="half" idx="1"/>
          </p:nvPr>
        </p:nvSpPr>
        <p:spPr>
          <a:xfrm>
            <a:off x="0" y="609600"/>
            <a:ext cx="4876800" cy="6248400"/>
          </a:xfrm>
        </p:spPr>
        <p:txBody>
          <a:bodyPr>
            <a:normAutofit fontScale="77500" lnSpcReduction="20000"/>
          </a:bodyPr>
          <a:lstStyle/>
          <a:p>
            <a:r>
              <a:rPr lang="en-US" dirty="0" smtClean="0"/>
              <a:t>Joining Mr. Beck for his </a:t>
            </a:r>
            <a:r>
              <a:rPr lang="en-US" i="1" dirty="0" smtClean="0"/>
              <a:t>American Revival</a:t>
            </a:r>
            <a:r>
              <a:rPr lang="en-US" dirty="0" smtClean="0"/>
              <a:t> event </a:t>
            </a:r>
            <a:r>
              <a:rPr lang="en-US" dirty="0" smtClean="0"/>
              <a:t>were…</a:t>
            </a:r>
            <a:r>
              <a:rPr lang="en-US" dirty="0" smtClean="0"/>
              <a:t> The third featured speaker at the event was none other than the star of the "</a:t>
            </a:r>
            <a:r>
              <a:rPr lang="en-US" dirty="0" smtClean="0">
                <a:hlinkClick r:id="rId2"/>
              </a:rPr>
              <a:t>Texas Textbook Massacre</a:t>
            </a:r>
            <a:r>
              <a:rPr lang="en-US" dirty="0" smtClean="0"/>
              <a:t>," Christian nationalist pseudo-historian David </a:t>
            </a:r>
            <a:r>
              <a:rPr lang="en-US" dirty="0" smtClean="0"/>
              <a:t>Barton. For </a:t>
            </a:r>
            <a:r>
              <a:rPr lang="en-US" dirty="0" smtClean="0"/>
              <a:t>those unfamiliar with Barton, he is the most popular of all the Christian nationalist history revisionists and a former vice-chair of the Texas Republican Party who was used by the GOP in recent elections to travel the country stumping for their "family values" candidates. He is very well connected with the far-right members of Congress. In 2005 </a:t>
            </a:r>
            <a:r>
              <a:rPr lang="en-US" i="1" dirty="0" smtClean="0"/>
              <a:t>Time Magazine</a:t>
            </a:r>
            <a:r>
              <a:rPr lang="en-US" dirty="0" smtClean="0"/>
              <a:t> named him one of the 25 most influential evangelicals in America. </a:t>
            </a:r>
            <a:r>
              <a:rPr lang="en-US" dirty="0" smtClean="0"/>
              <a:t>” </a:t>
            </a:r>
            <a:r>
              <a:rPr lang="en-US" dirty="0" smtClean="0">
                <a:hlinkClick r:id="rId3"/>
              </a:rPr>
              <a:t>http://www.huffingtonpost.com/chris-rodda/david-barton-glenn-beck_b_521485.html</a:t>
            </a:r>
            <a:endParaRPr lang="en-US" dirty="0" smtClean="0"/>
          </a:p>
          <a:p>
            <a:endParaRPr lang="en-US" dirty="0"/>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4876800" y="609600"/>
            <a:ext cx="4267200" cy="62484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002060"/>
                </a:solidFill>
              </a:rPr>
              <a:t>The End is Near!</a:t>
            </a:r>
            <a:endParaRPr lang="en-US" u="sng"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fontScale="92500" lnSpcReduction="10000"/>
          </a:bodyPr>
          <a:lstStyle/>
          <a:p>
            <a:r>
              <a:rPr lang="en-US" dirty="0" smtClean="0"/>
              <a:t>“Heretofore </a:t>
            </a:r>
            <a:r>
              <a:rPr lang="en-US" dirty="0" smtClean="0"/>
              <a:t>those who presented the truths of the third angel's message have often been regarded as mere alarmists. Their predictions that religious intolerance would gain control in the United States, that church and state would unite to persecute those who keep the commandments of God, have been pronounced groundless and absurd. It has been confidently declared that this land could never become other than what it has been--the defender of religious freedom. </a:t>
            </a:r>
            <a:r>
              <a:rPr lang="en-US" dirty="0" smtClean="0"/>
              <a:t>But as </a:t>
            </a:r>
            <a:r>
              <a:rPr lang="en-US" dirty="0" smtClean="0"/>
              <a:t>the question of enforcing Sunday observance is widely agitated, the event so long doubted and disbelieved is seen to be approaching, and the third message will produce an effect which it could not have had before</a:t>
            </a:r>
            <a:r>
              <a:rPr lang="en-US" dirty="0" smtClean="0"/>
              <a:t>.”  GC, pgs. 605,606</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002060"/>
                </a:solidFill>
              </a:rPr>
              <a:t>Two Horns Like a Lamb</a:t>
            </a:r>
            <a:endParaRPr lang="en-US" u="sng" dirty="0">
              <a:solidFill>
                <a:srgbClr val="002060"/>
              </a:solidFill>
            </a:endParaRPr>
          </a:p>
        </p:txBody>
      </p:sp>
      <p:sp>
        <p:nvSpPr>
          <p:cNvPr id="3" name="Content Placeholder 2"/>
          <p:cNvSpPr>
            <a:spLocks noGrp="1"/>
          </p:cNvSpPr>
          <p:nvPr>
            <p:ph sz="half" idx="1"/>
          </p:nvPr>
        </p:nvSpPr>
        <p:spPr/>
        <p:txBody>
          <a:bodyPr/>
          <a:lstStyle/>
          <a:p>
            <a:endParaRPr lang="en-US"/>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0" y="762000"/>
            <a:ext cx="9144000" cy="6096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C00000"/>
                </a:solidFill>
              </a:rPr>
              <a:t>Republicanism and Protestantism</a:t>
            </a:r>
            <a:endParaRPr lang="en-US" u="sng" dirty="0">
              <a:solidFill>
                <a:srgbClr val="C00000"/>
              </a:solidFill>
            </a:endParaRPr>
          </a:p>
        </p:txBody>
      </p:sp>
      <p:sp>
        <p:nvSpPr>
          <p:cNvPr id="3" name="Content Placeholder 2"/>
          <p:cNvSpPr>
            <a:spLocks noGrp="1"/>
          </p:cNvSpPr>
          <p:nvPr>
            <p:ph sz="half" idx="1"/>
          </p:nvPr>
        </p:nvSpPr>
        <p:spPr>
          <a:xfrm>
            <a:off x="-304800" y="685800"/>
            <a:ext cx="5334000" cy="6172200"/>
          </a:xfrm>
        </p:spPr>
        <p:txBody>
          <a:bodyPr>
            <a:normAutofit fontScale="70000" lnSpcReduction="20000"/>
          </a:bodyPr>
          <a:lstStyle/>
          <a:p>
            <a:r>
              <a:rPr lang="en-US" dirty="0"/>
              <a:t>"And he had two horns like a lamb." The lamblike horns indicate youth, innocence, and gentleness, fitly representing the character of the United States when presented to the prophet as "coming up" in 1798. Among the Christian exiles who first fled to America and sought an asylum from royal oppression and priestly intolerance were many who determined to establish a government upon the broad foundation of civil and religious liberty. Their views found place in the Declaration of Independence, which sets forth the great truth that "all men are created equal" and endowed with the inalienable right to "life, liberty, and the pursuit of happiness." And the Constitution guarantees to the people the right of self-government, providing that representatives elected by the popular vote shall enact and administer the laws. Freedom of religious faith was also granted, every man being permitted to worship God according to the dictates of his conscience. Republicanism and Protestantism became the fundamental principles of the nation</a:t>
            </a:r>
            <a:r>
              <a:rPr lang="en-US" dirty="0" smtClean="0"/>
              <a:t>.”  GC, pg. 441</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5029200" y="762000"/>
            <a:ext cx="4114799" cy="6096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002060"/>
                </a:solidFill>
              </a:rPr>
              <a:t>Principles of Christ</a:t>
            </a:r>
            <a:endParaRPr lang="en-US" u="sng" dirty="0">
              <a:solidFill>
                <a:srgbClr val="002060"/>
              </a:solidFill>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The governmental principles of Jesus Christ would carry the day in the United States.  There would be:</a:t>
            </a:r>
          </a:p>
          <a:p>
            <a:r>
              <a:rPr lang="en-US" dirty="0" smtClean="0"/>
              <a:t>1. freedom to worship God as one chose.</a:t>
            </a:r>
          </a:p>
          <a:p>
            <a:r>
              <a:rPr lang="en-US" dirty="0" smtClean="0"/>
              <a:t>2. the total separation of church and state.</a:t>
            </a:r>
          </a:p>
          <a:p>
            <a:r>
              <a:rPr lang="en-US" dirty="0" smtClean="0"/>
              <a:t>3. the power of the government would rest with the people.</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Wanted to Avoid This</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fontScale="92500" lnSpcReduction="20000"/>
          </a:bodyPr>
          <a:lstStyle/>
          <a:p>
            <a:r>
              <a:rPr lang="en-US" dirty="0" smtClean="0"/>
              <a:t>“And he said unto them, Render therefore unto Caesar the things which be Caesar's, and unto God the things which be God's.”  Luke 20:25</a:t>
            </a:r>
          </a:p>
          <a:p>
            <a:r>
              <a:rPr lang="en-US" dirty="0" smtClean="0"/>
              <a:t/>
            </a:r>
            <a:br>
              <a:rPr lang="en-US" dirty="0" smtClean="0"/>
            </a:br>
            <a:r>
              <a:rPr lang="en-US" dirty="0" smtClean="0"/>
              <a:t>“He declared that since they were living under the protection of the Roman power, they should render to that power the support it claimed, so long as this did not conflict with a higher duty. But while peaceably subject to the laws of the land, they should at all times give their first allegiance to God…. “  DA, pg. 602</a:t>
            </a:r>
          </a:p>
          <a:p>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8200" y="685800"/>
            <a:ext cx="4495800" cy="61722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u="sng" dirty="0" smtClean="0">
                <a:solidFill>
                  <a:srgbClr val="002060"/>
                </a:solidFill>
              </a:rPr>
              <a:t>Not a Christian Government!</a:t>
            </a:r>
            <a:endParaRPr lang="en-US" u="sng" dirty="0">
              <a:solidFill>
                <a:srgbClr val="002060"/>
              </a:solidFill>
            </a:endParaRPr>
          </a:p>
        </p:txBody>
      </p:sp>
      <p:sp>
        <p:nvSpPr>
          <p:cNvPr id="3" name="Content Placeholder 2"/>
          <p:cNvSpPr>
            <a:spLocks noGrp="1"/>
          </p:cNvSpPr>
          <p:nvPr>
            <p:ph sz="half" idx="1"/>
          </p:nvPr>
        </p:nvSpPr>
        <p:spPr>
          <a:xfrm>
            <a:off x="0" y="685800"/>
            <a:ext cx="4572000" cy="6172200"/>
          </a:xfrm>
        </p:spPr>
        <p:txBody>
          <a:bodyPr>
            <a:normAutofit fontScale="85000" lnSpcReduction="10000"/>
          </a:bodyPr>
          <a:lstStyle/>
          <a:p>
            <a:r>
              <a:rPr lang="en-US" dirty="0" smtClean="0"/>
              <a:t>“Though Christianity flourished in the minds of the citizens and leaders of the new nation, neutrality in matters of religion had become official government doctrine.  This philosophy appeared in the ‘Treaty of Peace and Friendship’ with Tripoli, executed November 4, 1796 during the administration of George Washington.  This document declared that ‘the government of the United States of America is not, in any sense, founded on the Christian religion.”  ‘Dateline Sunday, USA’ by Warren Johns, pg. 21</a:t>
            </a:r>
            <a:endParaRPr lang="en-US"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648200" y="838200"/>
            <a:ext cx="4495800" cy="601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u="sng" dirty="0" smtClean="0">
                <a:solidFill>
                  <a:srgbClr val="00B050"/>
                </a:solidFill>
                <a:latin typeface="Algerian" pitchFamily="82" charset="0"/>
              </a:rPr>
              <a:t>Freedom of religion for all</a:t>
            </a:r>
            <a:endParaRPr lang="en-US" u="sng" dirty="0">
              <a:solidFill>
                <a:srgbClr val="00B050"/>
              </a:solidFill>
              <a:latin typeface="Algerian" pitchFamily="82" charset="0"/>
            </a:endParaRPr>
          </a:p>
        </p:txBody>
      </p:sp>
      <p:sp>
        <p:nvSpPr>
          <p:cNvPr id="4" name="Content Placeholder 3"/>
          <p:cNvSpPr>
            <a:spLocks noGrp="1"/>
          </p:cNvSpPr>
          <p:nvPr>
            <p:ph sz="half" idx="2"/>
          </p:nvPr>
        </p:nvSpPr>
        <p:spPr>
          <a:xfrm>
            <a:off x="4648200" y="685800"/>
            <a:ext cx="4495800" cy="6172200"/>
          </a:xfrm>
        </p:spPr>
        <p:txBody>
          <a:bodyPr>
            <a:normAutofit/>
          </a:bodyPr>
          <a:lstStyle/>
          <a:p>
            <a:r>
              <a:rPr lang="en-US" dirty="0" smtClean="0"/>
              <a:t>In founding a nation based on the principles of Christ, it would guarantee that no one would ever be forced to worship God a certain way.  Everyone would be left free to choose their own religion.  “</a:t>
            </a:r>
            <a:r>
              <a:rPr lang="en-US" dirty="0"/>
              <a:t>Congress shall make no law respecting an establishment of religion, or prohibiting the free exercise thereof</a:t>
            </a:r>
            <a:r>
              <a:rPr lang="en-US" dirty="0" smtClean="0"/>
              <a:t>.“  the first amendment</a:t>
            </a:r>
            <a:endParaRPr lang="en-US"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0" y="685800"/>
            <a:ext cx="49530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B050"/>
                </a:solidFill>
                <a:latin typeface="Algerian" pitchFamily="82" charset="0"/>
              </a:rPr>
              <a:t>Jefferson and separation</a:t>
            </a:r>
            <a:endParaRPr lang="en-US" u="sng" dirty="0">
              <a:solidFill>
                <a:srgbClr val="00B050"/>
              </a:solidFill>
              <a:latin typeface="Algerian" pitchFamily="82" charset="0"/>
            </a:endParaRPr>
          </a:p>
        </p:txBody>
      </p:sp>
      <p:sp>
        <p:nvSpPr>
          <p:cNvPr id="3" name="Content Placeholder 2"/>
          <p:cNvSpPr>
            <a:spLocks noGrp="1"/>
          </p:cNvSpPr>
          <p:nvPr>
            <p:ph idx="1"/>
          </p:nvPr>
        </p:nvSpPr>
        <p:spPr>
          <a:xfrm>
            <a:off x="0" y="1143000"/>
            <a:ext cx="9144000" cy="5715000"/>
          </a:xfrm>
        </p:spPr>
        <p:txBody>
          <a:bodyPr>
            <a:normAutofit fontScale="92500"/>
          </a:bodyPr>
          <a:lstStyle/>
          <a:p>
            <a:r>
              <a:rPr lang="en-US" dirty="0"/>
              <a:t>The concept of </a:t>
            </a:r>
            <a:r>
              <a:rPr lang="en-US" b="1" dirty="0"/>
              <a:t>separation of church and state</a:t>
            </a:r>
            <a:r>
              <a:rPr lang="en-US" dirty="0"/>
              <a:t> refers to the distance in the relationship </a:t>
            </a:r>
            <a:r>
              <a:rPr lang="en-US" dirty="0" smtClean="0"/>
              <a:t>between </a:t>
            </a:r>
            <a:r>
              <a:rPr lang="en-US" dirty="0" smtClean="0">
                <a:hlinkClick r:id="rId2" tooltip="Organized religion"/>
              </a:rPr>
              <a:t>organized </a:t>
            </a:r>
            <a:r>
              <a:rPr lang="en-US" dirty="0">
                <a:hlinkClick r:id="rId2" tooltip="Organized religion"/>
              </a:rPr>
              <a:t>religion</a:t>
            </a:r>
            <a:r>
              <a:rPr lang="en-US" dirty="0"/>
              <a:t> and the </a:t>
            </a:r>
            <a:r>
              <a:rPr lang="en-US" dirty="0">
                <a:hlinkClick r:id="rId3"/>
              </a:rPr>
              <a:t>nation state</a:t>
            </a:r>
            <a:r>
              <a:rPr lang="en-US" dirty="0"/>
              <a:t>. The term is an offshoot of the phrase, "wall of separation between church and state," as written in </a:t>
            </a:r>
            <a:r>
              <a:rPr lang="en-US" dirty="0">
                <a:hlinkClick r:id="rId4"/>
              </a:rPr>
              <a:t>Thomas Jefferson</a:t>
            </a:r>
            <a:r>
              <a:rPr lang="en-US" dirty="0"/>
              <a:t>'s letter to the </a:t>
            </a:r>
            <a:r>
              <a:rPr lang="en-US" dirty="0">
                <a:hlinkClick r:id="rId5" tooltip="Danbury Baptists"/>
              </a:rPr>
              <a:t>Danbury </a:t>
            </a:r>
            <a:r>
              <a:rPr lang="en-US" dirty="0" smtClean="0">
                <a:hlinkClick r:id="rId5" tooltip="Danbury Baptists"/>
              </a:rPr>
              <a:t>Baptists</a:t>
            </a:r>
            <a:r>
              <a:rPr lang="en-US" dirty="0" smtClean="0"/>
              <a:t> Association </a:t>
            </a:r>
            <a:r>
              <a:rPr lang="en-US" dirty="0"/>
              <a:t>in 1802. The original text reads: "...I contemplate with sovereign reverence that act of the whole American people which declared that their legislature should 'make no law respecting an establishment of religion, or prohibiting the free exercise thereof,' thus building a wall of separation between Church &amp; State</a:t>
            </a:r>
            <a:r>
              <a:rPr lang="en-US" dirty="0" smtClean="0"/>
              <a:t>.“  Wikipedia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rgbClr val="C00000"/>
                </a:solidFill>
              </a:rPr>
              <a:t>A Change Would Come</a:t>
            </a:r>
            <a:endParaRPr lang="en-US" u="sng" dirty="0">
              <a:solidFill>
                <a:srgbClr val="C00000"/>
              </a:solidFill>
            </a:endParaRPr>
          </a:p>
        </p:txBody>
      </p:sp>
      <p:sp>
        <p:nvSpPr>
          <p:cNvPr id="3" name="Content Placeholder 2"/>
          <p:cNvSpPr>
            <a:spLocks noGrp="1"/>
          </p:cNvSpPr>
          <p:nvPr>
            <p:ph sz="half" idx="1"/>
          </p:nvPr>
        </p:nvSpPr>
        <p:spPr>
          <a:xfrm>
            <a:off x="0" y="685800"/>
            <a:ext cx="4572000" cy="6172200"/>
          </a:xfrm>
        </p:spPr>
        <p:txBody>
          <a:bodyPr>
            <a:normAutofit/>
          </a:bodyPr>
          <a:lstStyle/>
          <a:p>
            <a:r>
              <a:rPr lang="en-US" dirty="0" smtClean="0"/>
              <a:t>“</a:t>
            </a:r>
            <a:r>
              <a:rPr lang="en-US" dirty="0">
                <a:hlinkClick r:id="rId2" tooltip="View more translations of Revelation 13:11"/>
              </a:rPr>
              <a:t>And I beheld another beast coming up out of the earth; and he had two horns like a lamb, and he spake as a </a:t>
            </a:r>
            <a:r>
              <a:rPr lang="en-US" dirty="0" smtClean="0">
                <a:hlinkClick r:id="rId2" tooltip="View more translations of Revelation 13:11"/>
              </a:rPr>
              <a:t>dragon.</a:t>
            </a:r>
            <a:r>
              <a:rPr lang="en-US" dirty="0" smtClean="0"/>
              <a:t> </a:t>
            </a:r>
            <a:r>
              <a:rPr lang="en-US" dirty="0" smtClean="0">
                <a:hlinkClick r:id="rId3" tooltip="View more translations of Revelation 13:12"/>
              </a:rPr>
              <a:t>And </a:t>
            </a:r>
            <a:r>
              <a:rPr lang="en-US" dirty="0">
                <a:hlinkClick r:id="rId3" tooltip="View more translations of Revelation 13:12"/>
              </a:rPr>
              <a:t>he exerciseth all the power of the first beast before him, and causeth the earth and them which dwell therein to worship the first beast, whose deadly wound was healed</a:t>
            </a:r>
            <a:r>
              <a:rPr lang="en-US" dirty="0" smtClean="0">
                <a:hlinkClick r:id="rId3" tooltip="View more translations of Revelation 13:12"/>
              </a:rPr>
              <a:t>.</a:t>
            </a:r>
            <a:r>
              <a:rPr lang="en-US" dirty="0" smtClean="0"/>
              <a:t>”  Revelation 13:11,12</a:t>
            </a:r>
            <a:endParaRPr lang="en-US" dirty="0"/>
          </a:p>
          <a:p>
            <a:endParaRPr lang="en-US" dirty="0"/>
          </a:p>
        </p:txBody>
      </p:sp>
      <p:pic>
        <p:nvPicPr>
          <p:cNvPr id="7170" name="Picture 2"/>
          <p:cNvPicPr>
            <a:picLocks noGrp="1" noChangeAspect="1" noChangeArrowheads="1"/>
          </p:cNvPicPr>
          <p:nvPr>
            <p:ph sz="half" idx="2"/>
          </p:nvPr>
        </p:nvPicPr>
        <p:blipFill>
          <a:blip r:embed="rId4" cstate="print"/>
          <a:srcRect/>
          <a:stretch>
            <a:fillRect/>
          </a:stretch>
        </p:blipFill>
        <p:spPr bwMode="auto">
          <a:xfrm>
            <a:off x="4572000" y="762000"/>
            <a:ext cx="4571999" cy="609599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1499</Words>
  <Application>Microsoft Office PowerPoint</Application>
  <PresentationFormat>On-screen Show (4:3)</PresentationFormat>
  <Paragraphs>44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Church/State, pt. 7</vt:lpstr>
      <vt:lpstr>Two Horns Like a Lamb</vt:lpstr>
      <vt:lpstr>Republicanism and Protestantism</vt:lpstr>
      <vt:lpstr>Principles of Christ</vt:lpstr>
      <vt:lpstr>Wanted to Avoid This</vt:lpstr>
      <vt:lpstr>Not a Christian Government!</vt:lpstr>
      <vt:lpstr>Freedom of religion for all</vt:lpstr>
      <vt:lpstr>Jefferson and separation</vt:lpstr>
      <vt:lpstr>A Change Would Come</vt:lpstr>
      <vt:lpstr>Constitution Destroyed</vt:lpstr>
      <vt:lpstr>William Rehnquist, Chief Justice</vt:lpstr>
      <vt:lpstr>Antonin Scalia</vt:lpstr>
      <vt:lpstr>`Peyote and Smith’: the Decision</vt:lpstr>
      <vt:lpstr>Amazing! Speaking like a Dragon!</vt:lpstr>
      <vt:lpstr>Concern and Praise</vt:lpstr>
      <vt:lpstr>Making America Christian: David Barton</vt:lpstr>
      <vt:lpstr>Slide 17</vt:lpstr>
      <vt:lpstr>Making America a Christian Nation</vt:lpstr>
      <vt:lpstr>The End is Near!</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Church/State, pt. 7</dc:title>
  <dc:creator>Dad</dc:creator>
  <cp:lastModifiedBy>Dad</cp:lastModifiedBy>
  <cp:revision>6</cp:revision>
  <dcterms:created xsi:type="dcterms:W3CDTF">2011-02-22T14:58:30Z</dcterms:created>
  <dcterms:modified xsi:type="dcterms:W3CDTF">2011-02-24T20:18:21Z</dcterms:modified>
</cp:coreProperties>
</file>