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739" r:id="rId3"/>
    <p:sldId id="751" r:id="rId4"/>
    <p:sldId id="740" r:id="rId5"/>
    <p:sldId id="744" r:id="rId6"/>
    <p:sldId id="746" r:id="rId7"/>
    <p:sldId id="749" r:id="rId8"/>
    <p:sldId id="750" r:id="rId9"/>
    <p:sldId id="745" r:id="rId10"/>
    <p:sldId id="747" r:id="rId11"/>
    <p:sldId id="756" r:id="rId12"/>
    <p:sldId id="758" r:id="rId13"/>
    <p:sldId id="759" r:id="rId14"/>
    <p:sldId id="762" r:id="rId15"/>
    <p:sldId id="761" r:id="rId16"/>
    <p:sldId id="763" r:id="rId17"/>
    <p:sldId id="772" r:id="rId18"/>
    <p:sldId id="765" r:id="rId19"/>
    <p:sldId id="767" r:id="rId20"/>
    <p:sldId id="768" r:id="rId21"/>
    <p:sldId id="769" r:id="rId22"/>
    <p:sldId id="771" r:id="rId23"/>
    <p:sldId id="774" r:id="rId24"/>
    <p:sldId id="773" r:id="rId25"/>
    <p:sldId id="775" r:id="rId26"/>
    <p:sldId id="7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a:t>
            </a:r>
            <a:r>
              <a:rPr lang="en-US" b="1">
                <a:solidFill>
                  <a:srgbClr val="FFC000"/>
                </a:solidFill>
                <a:effectLst>
                  <a:outerShdw blurRad="38100" dist="38100" dir="2700000" algn="tl">
                    <a:srgbClr val="000000">
                      <a:alpha val="43137"/>
                    </a:srgbClr>
                  </a:outerShdw>
                </a:effectLst>
              </a:rPr>
              <a:t>pt 19</a:t>
            </a:r>
            <a:endParaRPr lang="en-US" b="1" dirty="0">
              <a:solidFill>
                <a:srgbClr val="FFC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1EA9-6842-4B0C-9065-3B3FE6A9F477}"/>
              </a:ext>
            </a:extLst>
          </p:cNvPr>
          <p:cNvSpPr>
            <a:spLocks noGrp="1"/>
          </p:cNvSpPr>
          <p:nvPr>
            <p:ph type="title"/>
          </p:nvPr>
        </p:nvSpPr>
        <p:spPr>
          <a:xfrm>
            <a:off x="944732" y="-309578"/>
            <a:ext cx="10515600" cy="1325563"/>
          </a:xfrm>
        </p:spPr>
        <p:txBody>
          <a:bodyPr/>
          <a:lstStyle/>
          <a:p>
            <a:r>
              <a:rPr lang="en-US" dirty="0"/>
              <a:t>Other Major Omissions/Marginal Notes</a:t>
            </a:r>
          </a:p>
        </p:txBody>
      </p:sp>
      <p:sp>
        <p:nvSpPr>
          <p:cNvPr id="3" name="TextBox 2">
            <a:extLst>
              <a:ext uri="{FF2B5EF4-FFF2-40B4-BE49-F238E27FC236}">
                <a16:creationId xmlns:a16="http://schemas.microsoft.com/office/drawing/2014/main" id="{449E3A82-36A6-42B3-90A8-F48726C4493C}"/>
              </a:ext>
            </a:extLst>
          </p:cNvPr>
          <p:cNvSpPr txBox="1"/>
          <p:nvPr/>
        </p:nvSpPr>
        <p:spPr>
          <a:xfrm>
            <a:off x="150551" y="594805"/>
            <a:ext cx="6658622" cy="6001643"/>
          </a:xfrm>
          <a:prstGeom prst="rect">
            <a:avLst/>
          </a:prstGeom>
          <a:noFill/>
        </p:spPr>
        <p:txBody>
          <a:bodyPr wrap="square" rtlCol="0">
            <a:spAutoFit/>
          </a:bodyPr>
          <a:lstStyle/>
          <a:p>
            <a:r>
              <a:rPr lang="en-US" sz="2400" dirty="0"/>
              <a:t>The Modern Translations include marginal notes that which usually read as follows: “The most reliable manuscripts do not contain these verses”—You will most commonly find these notes in:</a:t>
            </a:r>
          </a:p>
          <a:p>
            <a:endParaRPr lang="en-US" sz="2400" dirty="0"/>
          </a:p>
          <a:p>
            <a:r>
              <a:rPr lang="en-US" sz="2400" dirty="0"/>
              <a:t>Mark 16:9-20—Which contains the resurrection of Jesus and His revealing Himself to His disciples, and His Ascension</a:t>
            </a:r>
          </a:p>
          <a:p>
            <a:r>
              <a:rPr lang="en-US" sz="2400" dirty="0"/>
              <a:t>Luke 22:43-44—Jesus strengthened by the angel and sweats drops of blood</a:t>
            </a:r>
          </a:p>
          <a:p>
            <a:r>
              <a:rPr lang="en-US" sz="2400" dirty="0"/>
              <a:t>John 7:53-8:11—The woman taken in adultery</a:t>
            </a:r>
          </a:p>
          <a:p>
            <a:r>
              <a:rPr lang="en-US" sz="2400" dirty="0"/>
              <a:t>1 John 5:7—The 3 that bear record in heaven</a:t>
            </a:r>
          </a:p>
          <a:p>
            <a:endParaRPr lang="en-US" sz="2400" dirty="0"/>
          </a:p>
          <a:p>
            <a:r>
              <a:rPr lang="en-US" sz="2400" dirty="0"/>
              <a:t>Most Scholars therefore and university students are taught to doubt these Bible passages or disregard them altogether, and many do.</a:t>
            </a:r>
          </a:p>
        </p:txBody>
      </p:sp>
      <p:pic>
        <p:nvPicPr>
          <p:cNvPr id="4" name="Picture 3">
            <a:extLst>
              <a:ext uri="{FF2B5EF4-FFF2-40B4-BE49-F238E27FC236}">
                <a16:creationId xmlns:a16="http://schemas.microsoft.com/office/drawing/2014/main" id="{E9D8C83D-E910-43C4-8264-FBB795EF9403}"/>
              </a:ext>
            </a:extLst>
          </p:cNvPr>
          <p:cNvPicPr>
            <a:picLocks noChangeAspect="1"/>
          </p:cNvPicPr>
          <p:nvPr/>
        </p:nvPicPr>
        <p:blipFill>
          <a:blip r:embed="rId2"/>
          <a:stretch>
            <a:fillRect/>
          </a:stretch>
        </p:blipFill>
        <p:spPr>
          <a:xfrm>
            <a:off x="6953249" y="1657350"/>
            <a:ext cx="5000625" cy="3333750"/>
          </a:xfrm>
          <a:prstGeom prst="rect">
            <a:avLst/>
          </a:prstGeom>
        </p:spPr>
      </p:pic>
    </p:spTree>
    <p:extLst>
      <p:ext uri="{BB962C8B-B14F-4D97-AF65-F5344CB8AC3E}">
        <p14:creationId xmlns:p14="http://schemas.microsoft.com/office/powerpoint/2010/main" val="195974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6876-3416-4D2A-ABCA-C3F9B2C65A00}"/>
              </a:ext>
            </a:extLst>
          </p:cNvPr>
          <p:cNvSpPr>
            <a:spLocks noGrp="1"/>
          </p:cNvSpPr>
          <p:nvPr>
            <p:ph type="title"/>
          </p:nvPr>
        </p:nvSpPr>
        <p:spPr>
          <a:xfrm>
            <a:off x="838200" y="-409316"/>
            <a:ext cx="10515600" cy="1325563"/>
          </a:xfrm>
        </p:spPr>
        <p:txBody>
          <a:bodyPr/>
          <a:lstStyle/>
          <a:p>
            <a:r>
              <a:rPr lang="en-US" b="1" i="1" dirty="0">
                <a:solidFill>
                  <a:srgbClr val="7030A0"/>
                </a:solidFill>
                <a:effectLst>
                  <a:outerShdw blurRad="38100" dist="38100" dir="2700000" algn="tl">
                    <a:srgbClr val="000000">
                      <a:alpha val="43137"/>
                    </a:srgbClr>
                  </a:outerShdw>
                </a:effectLst>
              </a:rPr>
              <a:t>Short History of the Formation of the KJV</a:t>
            </a:r>
          </a:p>
        </p:txBody>
      </p:sp>
      <p:sp>
        <p:nvSpPr>
          <p:cNvPr id="4" name="TextBox 3">
            <a:extLst>
              <a:ext uri="{FF2B5EF4-FFF2-40B4-BE49-F238E27FC236}">
                <a16:creationId xmlns:a16="http://schemas.microsoft.com/office/drawing/2014/main" id="{E7E3C0E6-DFE7-4855-B9D4-60BCB423E64C}"/>
              </a:ext>
            </a:extLst>
          </p:cNvPr>
          <p:cNvSpPr txBox="1"/>
          <p:nvPr/>
        </p:nvSpPr>
        <p:spPr>
          <a:xfrm>
            <a:off x="0" y="496499"/>
            <a:ext cx="8474529" cy="6555641"/>
          </a:xfrm>
          <a:prstGeom prst="rect">
            <a:avLst/>
          </a:prstGeom>
          <a:noFill/>
        </p:spPr>
        <p:txBody>
          <a:bodyPr wrap="square">
            <a:spAutoFit/>
          </a:bodyPr>
          <a:lstStyle/>
          <a:p>
            <a:r>
              <a:rPr lang="en-US" sz="2800" dirty="0"/>
              <a:t>“After the life and death struggles with Spain, and the hard fought battle to save the English people from the Jesuit Bible of 1582, victorious Protestantism took stock of its situation and organized for the new era which had evidently dawned. </a:t>
            </a:r>
            <a:r>
              <a:rPr lang="en-US" sz="2800" b="1" u="sng" dirty="0"/>
              <a:t>A thousand ministers, it is said, sent in a petition, called the Millenary Petition, to King James who had now succeeded Elizabeth as sovereign</a:t>
            </a:r>
            <a:r>
              <a:rPr lang="en-US" sz="2800" dirty="0"/>
              <a:t>. One author describes the petition as follows: “</a:t>
            </a:r>
            <a:r>
              <a:rPr lang="en-US" sz="2800" b="1" u="sng" dirty="0"/>
              <a:t>The petition craved reformation of sundry abuses in the worship, ministry, revenue, and discipline of the national Church... Among other of their demands, Dr. Reynolds, who was the chief speaker in their behalf, requested that there might be a new translation of the Bible, without note or comment</a:t>
            </a:r>
            <a:r>
              <a:rPr lang="en-US" sz="2800" dirty="0"/>
              <a:t>.””—B.G. </a:t>
            </a:r>
            <a:r>
              <a:rPr lang="en-US" sz="2800" dirty="0" err="1"/>
              <a:t>Wilkenson</a:t>
            </a:r>
            <a:r>
              <a:rPr lang="en-US" sz="2800" dirty="0"/>
              <a:t>, Our Authorized Bible Vindicated, p. 49</a:t>
            </a:r>
          </a:p>
        </p:txBody>
      </p:sp>
      <p:pic>
        <p:nvPicPr>
          <p:cNvPr id="5" name="Picture 4">
            <a:extLst>
              <a:ext uri="{FF2B5EF4-FFF2-40B4-BE49-F238E27FC236}">
                <a16:creationId xmlns:a16="http://schemas.microsoft.com/office/drawing/2014/main" id="{7A504653-504D-4CE8-8479-C2D26F3FE8C3}"/>
              </a:ext>
            </a:extLst>
          </p:cNvPr>
          <p:cNvPicPr>
            <a:picLocks noChangeAspect="1"/>
          </p:cNvPicPr>
          <p:nvPr/>
        </p:nvPicPr>
        <p:blipFill rotWithShape="1">
          <a:blip r:embed="rId2"/>
          <a:srcRect l="6524" r="41095"/>
          <a:stretch/>
        </p:blipFill>
        <p:spPr>
          <a:xfrm>
            <a:off x="8249936" y="800456"/>
            <a:ext cx="3767893" cy="5561045"/>
          </a:xfrm>
          <a:prstGeom prst="rect">
            <a:avLst/>
          </a:prstGeom>
        </p:spPr>
      </p:pic>
    </p:spTree>
    <p:extLst>
      <p:ext uri="{BB962C8B-B14F-4D97-AF65-F5344CB8AC3E}">
        <p14:creationId xmlns:p14="http://schemas.microsoft.com/office/powerpoint/2010/main" val="162155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0CD8-3F76-4460-9E3E-BC6FE15C24A0}"/>
              </a:ext>
            </a:extLst>
          </p:cNvPr>
          <p:cNvSpPr>
            <a:spLocks noGrp="1"/>
          </p:cNvSpPr>
          <p:nvPr>
            <p:ph type="title"/>
          </p:nvPr>
        </p:nvSpPr>
        <p:spPr>
          <a:xfrm>
            <a:off x="838200" y="-260026"/>
            <a:ext cx="10515600" cy="1325563"/>
          </a:xfrm>
        </p:spPr>
        <p:txBody>
          <a:bodyPr/>
          <a:lstStyle/>
          <a:p>
            <a:r>
              <a:rPr lang="en-US" dirty="0"/>
              <a:t>King James…</a:t>
            </a:r>
          </a:p>
        </p:txBody>
      </p:sp>
      <p:pic>
        <p:nvPicPr>
          <p:cNvPr id="3" name="Picture 2">
            <a:extLst>
              <a:ext uri="{FF2B5EF4-FFF2-40B4-BE49-F238E27FC236}">
                <a16:creationId xmlns:a16="http://schemas.microsoft.com/office/drawing/2014/main" id="{811988C1-EBF1-4934-B995-08D12FDBDBE1}"/>
              </a:ext>
            </a:extLst>
          </p:cNvPr>
          <p:cNvPicPr>
            <a:picLocks noChangeAspect="1"/>
          </p:cNvPicPr>
          <p:nvPr/>
        </p:nvPicPr>
        <p:blipFill>
          <a:blip r:embed="rId2"/>
          <a:stretch>
            <a:fillRect/>
          </a:stretch>
        </p:blipFill>
        <p:spPr>
          <a:xfrm>
            <a:off x="658625" y="1070202"/>
            <a:ext cx="3932865" cy="5075853"/>
          </a:xfrm>
          <a:prstGeom prst="rect">
            <a:avLst/>
          </a:prstGeom>
        </p:spPr>
      </p:pic>
      <p:sp>
        <p:nvSpPr>
          <p:cNvPr id="4" name="TextBox 3">
            <a:extLst>
              <a:ext uri="{FF2B5EF4-FFF2-40B4-BE49-F238E27FC236}">
                <a16:creationId xmlns:a16="http://schemas.microsoft.com/office/drawing/2014/main" id="{0B46CD45-B506-4AA6-9E7D-2BCAFFAE3F65}"/>
              </a:ext>
            </a:extLst>
          </p:cNvPr>
          <p:cNvSpPr txBox="1"/>
          <p:nvPr/>
        </p:nvSpPr>
        <p:spPr>
          <a:xfrm>
            <a:off x="4954555" y="607306"/>
            <a:ext cx="6941976" cy="6001643"/>
          </a:xfrm>
          <a:prstGeom prst="rect">
            <a:avLst/>
          </a:prstGeom>
          <a:noFill/>
        </p:spPr>
        <p:txBody>
          <a:bodyPr wrap="square" rtlCol="0">
            <a:spAutoFit/>
          </a:bodyPr>
          <a:lstStyle/>
          <a:p>
            <a:pPr marL="342900" indent="-342900">
              <a:buAutoNum type="arabicPeriod"/>
            </a:pPr>
            <a:r>
              <a:rPr lang="en-US" sz="2400" dirty="0"/>
              <a:t>Believed in the Divine Right of Kings</a:t>
            </a:r>
          </a:p>
          <a:p>
            <a:pPr marL="342900" indent="-342900">
              <a:buAutoNum type="arabicPeriod"/>
            </a:pPr>
            <a:r>
              <a:rPr lang="en-US" sz="2400" dirty="0"/>
              <a:t>Was the son of Mary Queen of Scotts—he was Scottish</a:t>
            </a:r>
          </a:p>
          <a:p>
            <a:pPr marL="342900" indent="-342900">
              <a:buAutoNum type="arabicPeriod"/>
            </a:pPr>
            <a:r>
              <a:rPr lang="en-US" sz="2400" dirty="0"/>
              <a:t>Some biographers say that he was a closet Catholic</a:t>
            </a:r>
          </a:p>
          <a:p>
            <a:pPr marL="342900" indent="-342900">
              <a:buAutoNum type="arabicPeriod"/>
            </a:pPr>
            <a:r>
              <a:rPr lang="en-US" sz="2400" dirty="0"/>
              <a:t>Believed that he was head of the church—did not believe in freedom of religion</a:t>
            </a:r>
          </a:p>
          <a:p>
            <a:pPr marL="342900" indent="-342900">
              <a:buAutoNum type="arabicPeriod"/>
            </a:pPr>
            <a:r>
              <a:rPr lang="en-US" sz="2400" dirty="0"/>
              <a:t>Forced people to attend Anglican Churches and follow the agreed upon practices of religion—prayer books, powerful clergy, church-state together</a:t>
            </a:r>
          </a:p>
          <a:p>
            <a:pPr marL="342900" indent="-342900">
              <a:buAutoNum type="arabicPeriod"/>
            </a:pPr>
            <a:r>
              <a:rPr lang="en-US" sz="2400" dirty="0"/>
              <a:t>Studied the Bible profusely as a young man, and hated both the Bishop’s Bibles for its errors and the Geneva Bible for its commentaries</a:t>
            </a:r>
          </a:p>
          <a:p>
            <a:pPr marL="342900" indent="-342900">
              <a:buAutoNum type="arabicPeriod"/>
            </a:pPr>
            <a:r>
              <a:rPr lang="en-US" sz="2400" dirty="0"/>
              <a:t>Wanted a Bible that would unite the English Protestant people and ensure the domestic tranquility of his kingdom</a:t>
            </a:r>
          </a:p>
        </p:txBody>
      </p:sp>
    </p:spTree>
    <p:extLst>
      <p:ext uri="{BB962C8B-B14F-4D97-AF65-F5344CB8AC3E}">
        <p14:creationId xmlns:p14="http://schemas.microsoft.com/office/powerpoint/2010/main" val="396851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BFD7-32E2-4615-A30B-E59E8C751511}"/>
              </a:ext>
            </a:extLst>
          </p:cNvPr>
          <p:cNvSpPr>
            <a:spLocks noGrp="1"/>
          </p:cNvSpPr>
          <p:nvPr>
            <p:ph type="title"/>
          </p:nvPr>
        </p:nvSpPr>
        <p:spPr>
          <a:xfrm>
            <a:off x="838200" y="-371993"/>
            <a:ext cx="10515600" cy="1325563"/>
          </a:xfrm>
        </p:spPr>
        <p:txBody>
          <a:bodyPr/>
          <a:lstStyle/>
          <a:p>
            <a:r>
              <a:rPr lang="en-US" u="sng" dirty="0">
                <a:solidFill>
                  <a:srgbClr val="0070C0"/>
                </a:solidFill>
                <a:effectLst>
                  <a:outerShdw blurRad="38100" dist="38100" dir="2700000" algn="tl">
                    <a:srgbClr val="000000">
                      <a:alpha val="43137"/>
                    </a:srgbClr>
                  </a:outerShdw>
                </a:effectLst>
              </a:rPr>
              <a:t>The Work of Translation</a:t>
            </a:r>
          </a:p>
        </p:txBody>
      </p:sp>
      <p:sp>
        <p:nvSpPr>
          <p:cNvPr id="4" name="TextBox 3">
            <a:extLst>
              <a:ext uri="{FF2B5EF4-FFF2-40B4-BE49-F238E27FC236}">
                <a16:creationId xmlns:a16="http://schemas.microsoft.com/office/drawing/2014/main" id="{4939633D-EC03-4C81-9BC3-D39FF0D7AC10}"/>
              </a:ext>
            </a:extLst>
          </p:cNvPr>
          <p:cNvSpPr txBox="1"/>
          <p:nvPr/>
        </p:nvSpPr>
        <p:spPr>
          <a:xfrm>
            <a:off x="0" y="472885"/>
            <a:ext cx="12192000" cy="6463308"/>
          </a:xfrm>
          <a:prstGeom prst="rect">
            <a:avLst/>
          </a:prstGeom>
          <a:noFill/>
        </p:spPr>
        <p:txBody>
          <a:bodyPr wrap="square">
            <a:spAutoFit/>
          </a:bodyPr>
          <a:lstStyle/>
          <a:p>
            <a:r>
              <a:rPr lang="en-US" sz="2300" dirty="0"/>
              <a:t>“</a:t>
            </a:r>
            <a:r>
              <a:rPr lang="en-US" sz="2300" b="1" u="sng" dirty="0"/>
              <a:t>The forty-seven learned men appointed by King James to accomplish this important task were divided first into three companies</a:t>
            </a:r>
            <a:r>
              <a:rPr lang="en-US" sz="2300" dirty="0"/>
              <a:t>: one worked at Cambridge, another at Oxford, and the third at Westminster. Each of these companies again split up into two. Thus, there were six companies working on six allotted portions of the Hebrew and Greek Bibles. Each member of each company worked individually on his task, then brought to each member of his committee the work he had accomplished. The committee all together went over that portion of the work translated. Thus, when one company had come together, and had agreed on what should stand, after having compared their work, as soon as they had completed any one of the sacred books, they sent it to each of the other companies to be critically reviewed. If a later company, upon reviewing the book, found anything doubtful or unsatisfactory, they noted such places, with their reasons, and sent it back to the company whence it came. </a:t>
            </a:r>
            <a:r>
              <a:rPr lang="en-US" sz="2300" b="1" u="sng" dirty="0"/>
              <a:t>If there should be a disagreement, the matter was finally arranged at a general meeting of the chief persons of all the companies at the end of the work. It can be seen by this method that each part of the work was carefully gone over at least fourteen times</a:t>
            </a:r>
            <a:r>
              <a:rPr lang="en-US" sz="2300" dirty="0"/>
              <a:t>. It was further understood that if there was any special difficulty or obscurity, </a:t>
            </a:r>
            <a:r>
              <a:rPr lang="en-US" sz="2300" b="1" u="sng" dirty="0"/>
              <a:t>all the learned men of the land could be called upon by letter for their judgment. And finally each bishop kept the clergy of his diocese notified concerning the progress of the work, so that if any one felt constrained to send any particular observations, he was notified to do so</a:t>
            </a:r>
            <a:r>
              <a:rPr lang="en-US" sz="2300" dirty="0"/>
              <a:t>.”—B.G. Wilkinson, Our Authorized Bible Vindicated, p. 54</a:t>
            </a:r>
          </a:p>
        </p:txBody>
      </p:sp>
    </p:spTree>
    <p:extLst>
      <p:ext uri="{BB962C8B-B14F-4D97-AF65-F5344CB8AC3E}">
        <p14:creationId xmlns:p14="http://schemas.microsoft.com/office/powerpoint/2010/main" val="110605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201F-CC92-43DD-BA9E-4D144F5BBBD7}"/>
              </a:ext>
            </a:extLst>
          </p:cNvPr>
          <p:cNvSpPr>
            <a:spLocks noGrp="1"/>
          </p:cNvSpPr>
          <p:nvPr>
            <p:ph type="title"/>
          </p:nvPr>
        </p:nvSpPr>
        <p:spPr>
          <a:xfrm>
            <a:off x="950167" y="-288018"/>
            <a:ext cx="10515600" cy="1325563"/>
          </a:xfrm>
        </p:spPr>
        <p:txBody>
          <a:bodyPr/>
          <a:lstStyle/>
          <a:p>
            <a:r>
              <a:rPr lang="en-US" b="1" dirty="0">
                <a:solidFill>
                  <a:srgbClr val="C00000"/>
                </a:solidFill>
              </a:rPr>
              <a:t>Sayings From KJV</a:t>
            </a:r>
          </a:p>
        </p:txBody>
      </p:sp>
      <p:sp>
        <p:nvSpPr>
          <p:cNvPr id="3" name="TextBox 2">
            <a:extLst>
              <a:ext uri="{FF2B5EF4-FFF2-40B4-BE49-F238E27FC236}">
                <a16:creationId xmlns:a16="http://schemas.microsoft.com/office/drawing/2014/main" id="{329F5A79-3EFA-4F98-A28D-0373C4B5DC8C}"/>
              </a:ext>
            </a:extLst>
          </p:cNvPr>
          <p:cNvSpPr txBox="1"/>
          <p:nvPr/>
        </p:nvSpPr>
        <p:spPr>
          <a:xfrm>
            <a:off x="149290" y="695924"/>
            <a:ext cx="8668139" cy="6124754"/>
          </a:xfrm>
          <a:prstGeom prst="rect">
            <a:avLst/>
          </a:prstGeom>
          <a:noFill/>
        </p:spPr>
        <p:txBody>
          <a:bodyPr wrap="square" rtlCol="0">
            <a:spAutoFit/>
          </a:bodyPr>
          <a:lstStyle/>
          <a:p>
            <a:r>
              <a:rPr lang="en-US" sz="2800" dirty="0"/>
              <a:t>Blind leading the Blind: Matt. 15:13-14</a:t>
            </a:r>
          </a:p>
          <a:p>
            <a:r>
              <a:rPr lang="en-US" sz="2800" dirty="0"/>
              <a:t>By the Skin of Your Teeth: Job 19:20</a:t>
            </a:r>
          </a:p>
          <a:p>
            <a:r>
              <a:rPr lang="en-US" sz="2800" dirty="0"/>
              <a:t>Broken Heart: Ps. 34:18</a:t>
            </a:r>
          </a:p>
          <a:p>
            <a:r>
              <a:rPr lang="en-US" sz="2800" dirty="0"/>
              <a:t>Can a Leopard Change his spots?: Jer. 13:23</a:t>
            </a:r>
          </a:p>
          <a:p>
            <a:r>
              <a:rPr lang="en-US" sz="2800" dirty="0"/>
              <a:t>Drop in a bucket: Is. 40:15</a:t>
            </a:r>
          </a:p>
          <a:p>
            <a:r>
              <a:rPr lang="en-US" sz="2800" dirty="0"/>
              <a:t>Fly in the Ointment: </a:t>
            </a:r>
            <a:r>
              <a:rPr lang="en-US" sz="2800" dirty="0" err="1"/>
              <a:t>Ecc</a:t>
            </a:r>
            <a:r>
              <a:rPr lang="en-US" sz="2800" dirty="0"/>
              <a:t>. 10:1</a:t>
            </a:r>
          </a:p>
          <a:p>
            <a:r>
              <a:rPr lang="en-US" sz="2800" dirty="0"/>
              <a:t>Go the Extra Mile: Matt. 5:41</a:t>
            </a:r>
          </a:p>
          <a:p>
            <a:r>
              <a:rPr lang="en-US" sz="2800" dirty="0"/>
              <a:t>Nothing but Skin and Bones: Job 19:19-20</a:t>
            </a:r>
          </a:p>
          <a:p>
            <a:r>
              <a:rPr lang="en-US" sz="2800" dirty="0"/>
              <a:t>The Powers that Be: Rom. 13:1</a:t>
            </a:r>
          </a:p>
          <a:p>
            <a:r>
              <a:rPr lang="en-US" sz="2800" dirty="0"/>
              <a:t>Put words in my mouth: 2 Sam. 14:3</a:t>
            </a:r>
          </a:p>
          <a:p>
            <a:r>
              <a:rPr lang="en-US" sz="2800" dirty="0"/>
              <a:t>Rise and Shine: Is. 60:1</a:t>
            </a:r>
          </a:p>
          <a:p>
            <a:r>
              <a:rPr lang="en-US" sz="2800" dirty="0"/>
              <a:t>The Root of the Matter: Job 19:28</a:t>
            </a:r>
          </a:p>
          <a:p>
            <a:r>
              <a:rPr lang="en-US" sz="2800" dirty="0"/>
              <a:t>See eye to eye: Is. 52:8</a:t>
            </a:r>
          </a:p>
          <a:p>
            <a:r>
              <a:rPr lang="en-US" sz="2800" dirty="0"/>
              <a:t>Sign of the Times: Matt. 16:3</a:t>
            </a:r>
          </a:p>
        </p:txBody>
      </p:sp>
      <p:pic>
        <p:nvPicPr>
          <p:cNvPr id="4" name="Picture 3">
            <a:extLst>
              <a:ext uri="{FF2B5EF4-FFF2-40B4-BE49-F238E27FC236}">
                <a16:creationId xmlns:a16="http://schemas.microsoft.com/office/drawing/2014/main" id="{D86C95A0-2B8A-464D-9B15-66BE38A6ED6F}"/>
              </a:ext>
            </a:extLst>
          </p:cNvPr>
          <p:cNvPicPr>
            <a:picLocks noChangeAspect="1"/>
          </p:cNvPicPr>
          <p:nvPr/>
        </p:nvPicPr>
        <p:blipFill>
          <a:blip r:embed="rId2"/>
          <a:stretch>
            <a:fillRect/>
          </a:stretch>
        </p:blipFill>
        <p:spPr>
          <a:xfrm>
            <a:off x="6763138" y="573832"/>
            <a:ext cx="5710335" cy="5710335"/>
          </a:xfrm>
          <a:prstGeom prst="rect">
            <a:avLst/>
          </a:prstGeom>
        </p:spPr>
      </p:pic>
    </p:spTree>
    <p:extLst>
      <p:ext uri="{BB962C8B-B14F-4D97-AF65-F5344CB8AC3E}">
        <p14:creationId xmlns:p14="http://schemas.microsoft.com/office/powerpoint/2010/main" val="162683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76BE2-D21E-4C26-A11E-813BA6BE70B4}"/>
              </a:ext>
            </a:extLst>
          </p:cNvPr>
          <p:cNvSpPr>
            <a:spLocks noGrp="1"/>
          </p:cNvSpPr>
          <p:nvPr>
            <p:ph type="title"/>
          </p:nvPr>
        </p:nvSpPr>
        <p:spPr>
          <a:xfrm>
            <a:off x="838200" y="-344001"/>
            <a:ext cx="10515600" cy="1325563"/>
          </a:xfrm>
        </p:spPr>
        <p:txBody>
          <a:bodyPr/>
          <a:lstStyle/>
          <a:p>
            <a:pPr algn="ctr"/>
            <a:r>
              <a:rPr lang="en-US" dirty="0"/>
              <a:t>Results…</a:t>
            </a:r>
          </a:p>
        </p:txBody>
      </p:sp>
      <p:sp>
        <p:nvSpPr>
          <p:cNvPr id="3" name="TextBox 2">
            <a:extLst>
              <a:ext uri="{FF2B5EF4-FFF2-40B4-BE49-F238E27FC236}">
                <a16:creationId xmlns:a16="http://schemas.microsoft.com/office/drawing/2014/main" id="{9244B8C7-EB96-41FA-8C1A-43FAF6E7D51E}"/>
              </a:ext>
            </a:extLst>
          </p:cNvPr>
          <p:cNvSpPr txBox="1"/>
          <p:nvPr/>
        </p:nvSpPr>
        <p:spPr>
          <a:xfrm>
            <a:off x="0" y="487025"/>
            <a:ext cx="9246637" cy="6370975"/>
          </a:xfrm>
          <a:prstGeom prst="rect">
            <a:avLst/>
          </a:prstGeom>
          <a:noFill/>
        </p:spPr>
        <p:txBody>
          <a:bodyPr wrap="square" rtlCol="0">
            <a:spAutoFit/>
          </a:bodyPr>
          <a:lstStyle/>
          <a:p>
            <a:pPr marL="342900" indent="-342900">
              <a:buAutoNum type="arabicPeriod"/>
            </a:pPr>
            <a:r>
              <a:rPr lang="en-US" sz="2400" dirty="0"/>
              <a:t>King James Bible helped to unite English Protestants in theologically understanding Popery and resisting Rome:</a:t>
            </a:r>
          </a:p>
          <a:p>
            <a:r>
              <a:rPr lang="en-US" sz="2400" dirty="0"/>
              <a:t> “Who will say that the uncommon beauty and marvelous English of the Protestant Bible is not one of the greatest strongholds of heresy in this country”—Faber (left Anglican Church for Catholicism), quoted in Eadie, The English Bible, vol II, p. 158</a:t>
            </a:r>
          </a:p>
          <a:p>
            <a:pPr marL="342900" indent="-342900">
              <a:buAutoNum type="arabicPeriod" startAt="2"/>
            </a:pPr>
            <a:r>
              <a:rPr lang="en-US" sz="2400" dirty="0"/>
              <a:t>Helped to dismantle to remaining elements of Romanism in the English speaking world</a:t>
            </a:r>
          </a:p>
          <a:p>
            <a:pPr marL="342900" indent="-342900">
              <a:buAutoNum type="arabicPeriod" startAt="2"/>
            </a:pPr>
            <a:r>
              <a:rPr lang="en-US" sz="2400" dirty="0"/>
              <a:t>This is the Bible of John Bunyan who spent 12 years in prison for his faith, and his resistance to forced prayers</a:t>
            </a:r>
          </a:p>
          <a:p>
            <a:pPr marL="342900" indent="-342900">
              <a:buAutoNum type="arabicPeriod" startAt="2"/>
            </a:pPr>
            <a:r>
              <a:rPr lang="en-US" sz="2400" dirty="0"/>
              <a:t>This is the Bible of the Puritans, Oliver Cromwell, the Pilgrims (including Geneva) who came to the New World</a:t>
            </a:r>
          </a:p>
          <a:p>
            <a:pPr marL="342900" indent="-342900">
              <a:buAutoNum type="arabicPeriod" startAt="2"/>
            </a:pPr>
            <a:r>
              <a:rPr lang="en-US" sz="2400" dirty="0"/>
              <a:t>This is the Bible of John Wesley and the Revivals in England and the establishment of Methodism</a:t>
            </a:r>
          </a:p>
          <a:p>
            <a:pPr marL="342900" indent="-342900">
              <a:buAutoNum type="arabicPeriod" startAt="2"/>
            </a:pPr>
            <a:r>
              <a:rPr lang="en-US" sz="2400" dirty="0"/>
              <a:t>This is the Bible of Ellen White, Joseph Bates, Hiram Edson, James White, John Loughborough, William Miller and the 1844 movements and biblical rediscoveries </a:t>
            </a:r>
          </a:p>
        </p:txBody>
      </p:sp>
      <p:pic>
        <p:nvPicPr>
          <p:cNvPr id="4" name="Picture 3">
            <a:extLst>
              <a:ext uri="{FF2B5EF4-FFF2-40B4-BE49-F238E27FC236}">
                <a16:creationId xmlns:a16="http://schemas.microsoft.com/office/drawing/2014/main" id="{14531BF7-D1A8-492A-B619-F1C24D1E048A}"/>
              </a:ext>
            </a:extLst>
          </p:cNvPr>
          <p:cNvPicPr>
            <a:picLocks noChangeAspect="1"/>
          </p:cNvPicPr>
          <p:nvPr/>
        </p:nvPicPr>
        <p:blipFill>
          <a:blip r:embed="rId2"/>
          <a:stretch>
            <a:fillRect/>
          </a:stretch>
        </p:blipFill>
        <p:spPr>
          <a:xfrm flipH="1">
            <a:off x="8888963" y="4460033"/>
            <a:ext cx="2988240" cy="2241180"/>
          </a:xfrm>
          <a:prstGeom prst="rect">
            <a:avLst/>
          </a:prstGeom>
        </p:spPr>
      </p:pic>
      <p:pic>
        <p:nvPicPr>
          <p:cNvPr id="5" name="Picture 4">
            <a:extLst>
              <a:ext uri="{FF2B5EF4-FFF2-40B4-BE49-F238E27FC236}">
                <a16:creationId xmlns:a16="http://schemas.microsoft.com/office/drawing/2014/main" id="{4B02D390-B44D-4251-BA39-066676AADDCA}"/>
              </a:ext>
            </a:extLst>
          </p:cNvPr>
          <p:cNvPicPr>
            <a:picLocks noChangeAspect="1"/>
          </p:cNvPicPr>
          <p:nvPr/>
        </p:nvPicPr>
        <p:blipFill>
          <a:blip r:embed="rId3"/>
          <a:stretch>
            <a:fillRect/>
          </a:stretch>
        </p:blipFill>
        <p:spPr>
          <a:xfrm>
            <a:off x="10517583" y="2368597"/>
            <a:ext cx="1674417" cy="1906357"/>
          </a:xfrm>
          <a:prstGeom prst="rect">
            <a:avLst/>
          </a:prstGeom>
        </p:spPr>
      </p:pic>
      <p:pic>
        <p:nvPicPr>
          <p:cNvPr id="6" name="Picture 5">
            <a:extLst>
              <a:ext uri="{FF2B5EF4-FFF2-40B4-BE49-F238E27FC236}">
                <a16:creationId xmlns:a16="http://schemas.microsoft.com/office/drawing/2014/main" id="{971F3F90-0D5B-4FB6-A9E6-A46ACA0A4190}"/>
              </a:ext>
            </a:extLst>
          </p:cNvPr>
          <p:cNvPicPr>
            <a:picLocks noChangeAspect="1"/>
          </p:cNvPicPr>
          <p:nvPr/>
        </p:nvPicPr>
        <p:blipFill>
          <a:blip r:embed="rId4"/>
          <a:stretch>
            <a:fillRect/>
          </a:stretch>
        </p:blipFill>
        <p:spPr>
          <a:xfrm>
            <a:off x="9062712" y="1423073"/>
            <a:ext cx="1799446" cy="1520890"/>
          </a:xfrm>
          <a:prstGeom prst="rect">
            <a:avLst/>
          </a:prstGeom>
        </p:spPr>
      </p:pic>
      <p:pic>
        <p:nvPicPr>
          <p:cNvPr id="7" name="Picture 6">
            <a:extLst>
              <a:ext uri="{FF2B5EF4-FFF2-40B4-BE49-F238E27FC236}">
                <a16:creationId xmlns:a16="http://schemas.microsoft.com/office/drawing/2014/main" id="{3BC3C4E7-2CD9-49DB-94B3-60D33CE5AF42}"/>
              </a:ext>
            </a:extLst>
          </p:cNvPr>
          <p:cNvPicPr>
            <a:picLocks noChangeAspect="1"/>
          </p:cNvPicPr>
          <p:nvPr/>
        </p:nvPicPr>
        <p:blipFill>
          <a:blip r:embed="rId5"/>
          <a:stretch>
            <a:fillRect/>
          </a:stretch>
        </p:blipFill>
        <p:spPr>
          <a:xfrm>
            <a:off x="10470276" y="0"/>
            <a:ext cx="1721724" cy="1757816"/>
          </a:xfrm>
          <a:prstGeom prst="rect">
            <a:avLst/>
          </a:prstGeom>
        </p:spPr>
      </p:pic>
    </p:spTree>
    <p:extLst>
      <p:ext uri="{BB962C8B-B14F-4D97-AF65-F5344CB8AC3E}">
        <p14:creationId xmlns:p14="http://schemas.microsoft.com/office/powerpoint/2010/main" val="108925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10C7-1630-47FE-9A11-FE3F1B05B7AC}"/>
              </a:ext>
            </a:extLst>
          </p:cNvPr>
          <p:cNvSpPr>
            <a:spLocks noGrp="1"/>
          </p:cNvSpPr>
          <p:nvPr>
            <p:ph type="title"/>
          </p:nvPr>
        </p:nvSpPr>
        <p:spPr>
          <a:xfrm>
            <a:off x="838200" y="-185381"/>
            <a:ext cx="10515600" cy="1325563"/>
          </a:xfrm>
        </p:spPr>
        <p:txBody>
          <a:bodyPr/>
          <a:lstStyle/>
          <a:p>
            <a:r>
              <a:rPr lang="en-US" dirty="0">
                <a:solidFill>
                  <a:srgbClr val="C00000"/>
                </a:solidFill>
              </a:rPr>
              <a:t>Beware the New King James Version </a:t>
            </a:r>
          </a:p>
        </p:txBody>
      </p:sp>
      <p:sp>
        <p:nvSpPr>
          <p:cNvPr id="4" name="TextBox 3">
            <a:extLst>
              <a:ext uri="{FF2B5EF4-FFF2-40B4-BE49-F238E27FC236}">
                <a16:creationId xmlns:a16="http://schemas.microsoft.com/office/drawing/2014/main" id="{5325AB2E-CAC3-4A67-B213-17D4BDDFE242}"/>
              </a:ext>
            </a:extLst>
          </p:cNvPr>
          <p:cNvSpPr txBox="1"/>
          <p:nvPr/>
        </p:nvSpPr>
        <p:spPr>
          <a:xfrm>
            <a:off x="4659862" y="971472"/>
            <a:ext cx="7457493" cy="5262979"/>
          </a:xfrm>
          <a:prstGeom prst="rect">
            <a:avLst/>
          </a:prstGeom>
          <a:noFill/>
        </p:spPr>
        <p:txBody>
          <a:bodyPr wrap="square">
            <a:spAutoFit/>
          </a:bodyPr>
          <a:lstStyle/>
          <a:p>
            <a:r>
              <a:rPr lang="en-US" sz="2800" dirty="0"/>
              <a:t>“KJV – The KJV Bible translation was created in the 1600’s. </a:t>
            </a:r>
            <a:r>
              <a:rPr lang="en-US" sz="2800" b="1" u="sng" dirty="0"/>
              <a:t>This translation completely excludes the Alexandrian Manuscripts and solely relies on the Textus Receptus</a:t>
            </a:r>
            <a:r>
              <a:rPr lang="en-US" sz="2800" dirty="0"/>
              <a:t>. This translation is usually taken very literally, despite the obvious differences in use of language today.  NKJV – </a:t>
            </a:r>
            <a:r>
              <a:rPr lang="en-US" sz="2800" b="1" u="sng" dirty="0"/>
              <a:t>This translation includes the Alexandrian Manuscripts</a:t>
            </a:r>
            <a:r>
              <a:rPr lang="en-US" sz="2800" dirty="0"/>
              <a:t> in order to find more direct information as to the meaning of the original words. This translation was created in order to reflect better readability.”-Ashley Evans, Nov. 13, 2021, -https://biblereasons.com/kjv-vs-nkjv-bible/</a:t>
            </a:r>
          </a:p>
        </p:txBody>
      </p:sp>
      <p:pic>
        <p:nvPicPr>
          <p:cNvPr id="5" name="Picture 4">
            <a:extLst>
              <a:ext uri="{FF2B5EF4-FFF2-40B4-BE49-F238E27FC236}">
                <a16:creationId xmlns:a16="http://schemas.microsoft.com/office/drawing/2014/main" id="{F86A1A2E-B038-4E10-A6DA-E7AC7BA9309F}"/>
              </a:ext>
            </a:extLst>
          </p:cNvPr>
          <p:cNvPicPr>
            <a:picLocks noChangeAspect="1"/>
          </p:cNvPicPr>
          <p:nvPr/>
        </p:nvPicPr>
        <p:blipFill>
          <a:blip r:embed="rId2"/>
          <a:stretch>
            <a:fillRect/>
          </a:stretch>
        </p:blipFill>
        <p:spPr>
          <a:xfrm>
            <a:off x="298581" y="845036"/>
            <a:ext cx="3956179" cy="5747340"/>
          </a:xfrm>
          <a:prstGeom prst="rect">
            <a:avLst/>
          </a:prstGeom>
        </p:spPr>
      </p:pic>
    </p:spTree>
    <p:extLst>
      <p:ext uri="{BB962C8B-B14F-4D97-AF65-F5344CB8AC3E}">
        <p14:creationId xmlns:p14="http://schemas.microsoft.com/office/powerpoint/2010/main" val="300769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35BF-2D7D-4D86-803C-452D4E1C61CB}"/>
              </a:ext>
            </a:extLst>
          </p:cNvPr>
          <p:cNvSpPr>
            <a:spLocks noGrp="1"/>
          </p:cNvSpPr>
          <p:nvPr>
            <p:ph type="title"/>
          </p:nvPr>
        </p:nvSpPr>
        <p:spPr>
          <a:xfrm>
            <a:off x="838200" y="-176051"/>
            <a:ext cx="10515600" cy="1325563"/>
          </a:xfrm>
        </p:spPr>
        <p:txBody>
          <a:bodyPr/>
          <a:lstStyle/>
          <a:p>
            <a:r>
              <a:rPr lang="en-US" dirty="0"/>
              <a:t>D.A. Waite’s Work</a:t>
            </a:r>
          </a:p>
        </p:txBody>
      </p:sp>
      <p:sp>
        <p:nvSpPr>
          <p:cNvPr id="4" name="TextBox 3">
            <a:extLst>
              <a:ext uri="{FF2B5EF4-FFF2-40B4-BE49-F238E27FC236}">
                <a16:creationId xmlns:a16="http://schemas.microsoft.com/office/drawing/2014/main" id="{FD63267E-BC1E-4D61-9D3D-0F073BB7414D}"/>
              </a:ext>
            </a:extLst>
          </p:cNvPr>
          <p:cNvSpPr txBox="1"/>
          <p:nvPr/>
        </p:nvSpPr>
        <p:spPr>
          <a:xfrm>
            <a:off x="0" y="770863"/>
            <a:ext cx="12192000" cy="6109365"/>
          </a:xfrm>
          <a:prstGeom prst="rect">
            <a:avLst/>
          </a:prstGeom>
          <a:noFill/>
        </p:spPr>
        <p:txBody>
          <a:bodyPr wrap="square">
            <a:spAutoFit/>
          </a:bodyPr>
          <a:lstStyle/>
          <a:p>
            <a:r>
              <a:rPr lang="en-US" sz="2300" dirty="0"/>
              <a:t>“The  NEW  KING  JAMES  VERSION.  As  mentioned  above,  the  computer analysis of the NEW KING JAMES VERSION shows </a:t>
            </a:r>
            <a:r>
              <a:rPr lang="en-US" sz="2300" b="1" dirty="0"/>
              <a:t>a total of over 2,000 examples  of  addition,  subtraction,  and  change  from  the  KING  JAMES  BIBLE, and from the Hebrew in the Old Testament or Greek in the New Testament. .</a:t>
            </a:r>
            <a:r>
              <a:rPr lang="en-US" sz="2300" dirty="0"/>
              <a:t> . </a:t>
            </a:r>
            <a:r>
              <a:rPr lang="en-US" sz="2300" b="1" u="sng" dirty="0">
                <a:effectLst/>
                <a:latin typeface="Times New Roman" panose="02020603050405020304" pitchFamily="18" charset="0"/>
              </a:rPr>
              <a:t>I believe the NEW KING JAMES VERSION is probably the most dangerous of the new versions on the present market today because it is the foot in the door and the camel's nose in the tent to lead eventually to even more DYNAMIC EQUIVALENCY. By using the word, "KING JAMES VERSION" in its title, it lowers people's guard</a:t>
            </a:r>
            <a:r>
              <a:rPr lang="en-US" sz="2300" dirty="0">
                <a:effectLst/>
                <a:latin typeface="Times New Roman" panose="02020603050405020304" pitchFamily="18" charset="0"/>
              </a:rPr>
              <a:t>. People think that it is very similar to the KING JAMES VERSION, using the same technique and so on. This causes people to think, "Well, this is simply a NEW KING JAMES and there's nothing wrong in it." There are lots of things deceptive concerning it. We give thirteen examples where it adds words. It changes nouns to pronouns twenty-five times. It omits the subjunctive mood, etc. . . </a:t>
            </a:r>
            <a:r>
              <a:rPr lang="en-US" sz="2300" b="1" u="sng" dirty="0">
                <a:effectLst/>
                <a:latin typeface="Times New Roman" panose="02020603050405020304" pitchFamily="18" charset="0"/>
              </a:rPr>
              <a:t>The diabolical nature of the NEW KING JAMES VERSION shows itself in their printing all the various readings of the Greek text in the footnotes. They print all sides and take their stand in favor of none of them. By so doing, they confuse the readers. The editors have made no decision as to what God's Words really are. If that isn't confusing, you think about it. They claim to use the Textus Receptus as a basis for translation, but it's not.</a:t>
            </a:r>
            <a:r>
              <a:rPr lang="en-US" sz="2300" dirty="0">
                <a:effectLst/>
                <a:latin typeface="Times New Roman" panose="02020603050405020304" pitchFamily="18" charset="0"/>
              </a:rPr>
              <a:t>” –DA Waite, Defending the King </a:t>
            </a:r>
            <a:r>
              <a:rPr lang="en-US" sz="2300" dirty="0">
                <a:latin typeface="Times New Roman" panose="02020603050405020304" pitchFamily="18" charset="0"/>
              </a:rPr>
              <a:t>James Bible, </a:t>
            </a:r>
            <a:r>
              <a:rPr lang="en-US" sz="2300" dirty="0">
                <a:effectLst/>
                <a:latin typeface="Times New Roman" panose="02020603050405020304" pitchFamily="18" charset="0"/>
              </a:rPr>
              <a:t>p. 156</a:t>
            </a:r>
          </a:p>
          <a:p>
            <a:endParaRPr lang="en-US" sz="2300" dirty="0"/>
          </a:p>
        </p:txBody>
      </p:sp>
    </p:spTree>
    <p:extLst>
      <p:ext uri="{BB962C8B-B14F-4D97-AF65-F5344CB8AC3E}">
        <p14:creationId xmlns:p14="http://schemas.microsoft.com/office/powerpoint/2010/main" val="188340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187253" y="167650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Gen. 2:7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And the LORD God formed man </a:t>
            </a:r>
            <a:r>
              <a:rPr lang="en-US" sz="2400" i="1" dirty="0"/>
              <a:t>of</a:t>
            </a:r>
            <a:r>
              <a:rPr lang="en-US" sz="2400" dirty="0"/>
              <a:t> the dust of the ground, and breathed into his nostrils the breath of life; and man became a living being”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a:t>
            </a:r>
            <a:r>
              <a:rPr lang="en-US" sz="3200" u="sng" dirty="0">
                <a:solidFill>
                  <a:prstClr val="black"/>
                </a:solidFill>
                <a:effectLst>
                  <a:outerShdw blurRad="38100" dist="38100" dir="2700000" algn="tl">
                    <a:srgbClr val="000000">
                      <a:alpha val="43137"/>
                    </a:srgbClr>
                  </a:outerShdw>
                </a:effectLst>
                <a:latin typeface="Calibri" panose="020F0502020204030204"/>
              </a:rPr>
              <a:t>NKJV</a:t>
            </a: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lang="en-US" sz="3200" u="sng" dirty="0">
                <a:solidFill>
                  <a:prstClr val="black"/>
                </a:solidFill>
                <a:effectLst>
                  <a:outerShdw blurRad="38100" dist="38100" dir="2700000" algn="tl">
                    <a:srgbClr val="000000">
                      <a:alpha val="43137"/>
                    </a:srgbClr>
                  </a:outerShdw>
                </a:effectLst>
                <a:latin typeface="Calibri" panose="020F0502020204030204"/>
              </a:rPr>
              <a:t>                 NIV</a:t>
            </a:r>
            <a:endPar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F1AE125-6FDA-4C60-BF7A-54E142601538}"/>
              </a:ext>
            </a:extLst>
          </p:cNvPr>
          <p:cNvSpPr txBox="1"/>
          <p:nvPr/>
        </p:nvSpPr>
        <p:spPr>
          <a:xfrm>
            <a:off x="8351084" y="1634080"/>
            <a:ext cx="354499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Gen. 2:7 “</a:t>
            </a:r>
            <a:r>
              <a:rPr lang="en-US" sz="2400" dirty="0"/>
              <a:t>Then the LORD God formed a man from the dust of the ground and breathed into his nostrils the breath of life, and the man became a living being.”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60AF981-679A-4100-81BE-EA18E68CA38F}"/>
              </a:ext>
            </a:extLst>
          </p:cNvPr>
          <p:cNvSpPr txBox="1"/>
          <p:nvPr/>
        </p:nvSpPr>
        <p:spPr>
          <a:xfrm>
            <a:off x="340307" y="1809418"/>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Gen. 2:7 “</a:t>
            </a:r>
            <a:r>
              <a:rPr lang="en-US" sz="2400" dirty="0"/>
              <a:t>And the LORD God formed man </a:t>
            </a:r>
            <a:r>
              <a:rPr lang="en-US" sz="2400" i="1" dirty="0"/>
              <a:t>of</a:t>
            </a:r>
            <a:r>
              <a:rPr lang="en-US" sz="2400" dirty="0"/>
              <a:t> the dust of the ground, and breathed into his nostrils the breath of life; and man became a living soul.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0776DB73-CB80-441D-92E4-944FC2045A86}"/>
              </a:ext>
            </a:extLst>
          </p:cNvPr>
          <p:cNvSpPr txBox="1"/>
          <p:nvPr/>
        </p:nvSpPr>
        <p:spPr>
          <a:xfrm>
            <a:off x="399498" y="4117742"/>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effectLst>
                  <a:outerShdw blurRad="38100" dist="38100" dir="2700000" algn="tl">
                    <a:srgbClr val="000000">
                      <a:alpha val="43137"/>
                    </a:srgbClr>
                  </a:outerShdw>
                </a:effectLst>
                <a:latin typeface="Calibri" panose="020F0502020204030204"/>
              </a:rPr>
              <a:t>1599 Geneva                                                                                      _ </a:t>
            </a:r>
            <a:endPar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3AF12BF-5F37-4471-8EBE-121BE309F04A}"/>
              </a:ext>
            </a:extLst>
          </p:cNvPr>
          <p:cNvSpPr txBox="1"/>
          <p:nvPr/>
        </p:nvSpPr>
        <p:spPr>
          <a:xfrm>
            <a:off x="355113" y="4702517"/>
            <a:ext cx="42915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Gen. 2:7 “</a:t>
            </a:r>
            <a:r>
              <a:rPr lang="en-US" sz="2400" dirty="0"/>
              <a:t>The Lord God also made the man of the dust of the ground, and breathed in his face breath of life, and the man was a living soul.”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C3CDA29-E5DB-776B-5081-5D6F3647EF85}"/>
              </a:ext>
            </a:extLst>
          </p:cNvPr>
          <p:cNvSpPr txBox="1"/>
          <p:nvPr/>
        </p:nvSpPr>
        <p:spPr>
          <a:xfrm>
            <a:off x="4705836" y="4645367"/>
            <a:ext cx="7486163" cy="2246769"/>
          </a:xfrm>
          <a:prstGeom prst="rect">
            <a:avLst/>
          </a:prstGeom>
          <a:noFill/>
        </p:spPr>
        <p:txBody>
          <a:bodyPr wrap="square" rtlCol="0">
            <a:spAutoFit/>
          </a:bodyPr>
          <a:lstStyle/>
          <a:p>
            <a:r>
              <a:rPr lang="en-US" sz="2000" b="1" dirty="0">
                <a:solidFill>
                  <a:srgbClr val="002060"/>
                </a:solidFill>
              </a:rPr>
              <a:t>NWT</a:t>
            </a:r>
            <a:r>
              <a:rPr lang="en-US" sz="2000" dirty="0"/>
              <a:t>-Gen. 2:7 “And Jehovah God went on to form the man out of dust from the ground and to blow into his nostrils the breath of life, and the man became a living person”</a:t>
            </a:r>
          </a:p>
          <a:p>
            <a:endParaRPr lang="en-US" sz="2000" dirty="0"/>
          </a:p>
          <a:p>
            <a:r>
              <a:rPr lang="en-US" sz="2000" b="1" dirty="0">
                <a:solidFill>
                  <a:srgbClr val="C00000"/>
                </a:solidFill>
              </a:rPr>
              <a:t>JST</a:t>
            </a:r>
            <a:r>
              <a:rPr lang="en-US" sz="2000" dirty="0"/>
              <a:t>-Gen. 2:8 (7) “And I, the Lord God, formed man from the dust of the ground and breathed into his nostrils the breath of life; and man became a living soul--the first flesh upon the earth, the first man also.”</a:t>
            </a:r>
          </a:p>
        </p:txBody>
      </p:sp>
    </p:spTree>
    <p:extLst>
      <p:ext uri="{BB962C8B-B14F-4D97-AF65-F5344CB8AC3E}">
        <p14:creationId xmlns:p14="http://schemas.microsoft.com/office/powerpoint/2010/main" val="256720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187253" y="1676506"/>
            <a:ext cx="354499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Matt. 6:13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And do not lead us into temptation, But deliver us from </a:t>
            </a:r>
            <a:r>
              <a:rPr lang="en-US" sz="2400" b="1" u="sng" dirty="0"/>
              <a:t>the evil one</a:t>
            </a:r>
            <a:r>
              <a:rPr lang="en-US" sz="2400" dirty="0"/>
              <a:t>. For Yours is the kingdom and the power and the glory forever. Amen.”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NKJV                                       NIV</a:t>
            </a:r>
          </a:p>
        </p:txBody>
      </p:sp>
      <p:sp>
        <p:nvSpPr>
          <p:cNvPr id="7" name="TextBox 6">
            <a:extLst>
              <a:ext uri="{FF2B5EF4-FFF2-40B4-BE49-F238E27FC236}">
                <a16:creationId xmlns:a16="http://schemas.microsoft.com/office/drawing/2014/main" id="{1F1AE125-6FDA-4C60-BF7A-54E142601538}"/>
              </a:ext>
            </a:extLst>
          </p:cNvPr>
          <p:cNvSpPr txBox="1"/>
          <p:nvPr/>
        </p:nvSpPr>
        <p:spPr>
          <a:xfrm>
            <a:off x="8351084" y="1634080"/>
            <a:ext cx="354499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Matt. 6:13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And lead us not into temptation, but deliver us from the evil 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9498" y="167650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Matt. 6:13 “</a:t>
            </a:r>
            <a:r>
              <a:rPr lang="en-US" sz="2400" dirty="0"/>
              <a:t>And lead us not into temptation, but deliver us from evil: For thine is the kingdom, and the power, and the glory, for ever. Amen”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76DB73-CB80-441D-92E4-944FC2045A86}"/>
              </a:ext>
            </a:extLst>
          </p:cNvPr>
          <p:cNvSpPr txBox="1"/>
          <p:nvPr/>
        </p:nvSpPr>
        <p:spPr>
          <a:xfrm>
            <a:off x="399498" y="4117742"/>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1599 Geneva                                                                                      _ </a:t>
            </a:r>
          </a:p>
        </p:txBody>
      </p:sp>
      <p:sp>
        <p:nvSpPr>
          <p:cNvPr id="11" name="TextBox 10">
            <a:extLst>
              <a:ext uri="{FF2B5EF4-FFF2-40B4-BE49-F238E27FC236}">
                <a16:creationId xmlns:a16="http://schemas.microsoft.com/office/drawing/2014/main" id="{B3AF12BF-5F37-4471-8EBE-121BE309F04A}"/>
              </a:ext>
            </a:extLst>
          </p:cNvPr>
          <p:cNvSpPr txBox="1"/>
          <p:nvPr/>
        </p:nvSpPr>
        <p:spPr>
          <a:xfrm>
            <a:off x="355113" y="4702517"/>
            <a:ext cx="42915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Matt. 6:13 “And lead us not into temptation, but deliver us from evil: for thine is the kingdom, and the power, and the glory for ever. Amen.”</a:t>
            </a:r>
          </a:p>
        </p:txBody>
      </p:sp>
      <p:sp>
        <p:nvSpPr>
          <p:cNvPr id="6" name="TextBox 5">
            <a:extLst>
              <a:ext uri="{FF2B5EF4-FFF2-40B4-BE49-F238E27FC236}">
                <a16:creationId xmlns:a16="http://schemas.microsoft.com/office/drawing/2014/main" id="{4F0665B7-1AC9-8537-FAFC-67858D7BC3D3}"/>
              </a:ext>
            </a:extLst>
          </p:cNvPr>
          <p:cNvSpPr txBox="1"/>
          <p:nvPr/>
        </p:nvSpPr>
        <p:spPr>
          <a:xfrm>
            <a:off x="5543550" y="4844976"/>
            <a:ext cx="6503670" cy="1938992"/>
          </a:xfrm>
          <a:prstGeom prst="rect">
            <a:avLst/>
          </a:prstGeom>
          <a:noFill/>
        </p:spPr>
        <p:txBody>
          <a:bodyPr wrap="square" rtlCol="0">
            <a:spAutoFit/>
          </a:bodyPr>
          <a:lstStyle/>
          <a:p>
            <a:r>
              <a:rPr lang="en-US" sz="2400" b="1" dirty="0">
                <a:solidFill>
                  <a:srgbClr val="002060"/>
                </a:solidFill>
              </a:rPr>
              <a:t>NWT</a:t>
            </a:r>
            <a:r>
              <a:rPr lang="en-US" sz="2400" dirty="0"/>
              <a:t>-Matt. 6:13 “And do not bring us into temptation, but deliver us from the wicked one”</a:t>
            </a:r>
          </a:p>
          <a:p>
            <a:endParaRPr lang="en-US" sz="2400" dirty="0"/>
          </a:p>
          <a:p>
            <a:r>
              <a:rPr lang="en-US" sz="2400" b="1" dirty="0">
                <a:solidFill>
                  <a:srgbClr val="C00000"/>
                </a:solidFill>
              </a:rPr>
              <a:t>JST</a:t>
            </a:r>
            <a:r>
              <a:rPr lang="en-US" sz="2400" dirty="0"/>
              <a:t>-Matt. 6:14 (13) “And suffer us not to be led into temptation, but deliver us from evil.”</a:t>
            </a:r>
          </a:p>
        </p:txBody>
      </p:sp>
    </p:spTree>
    <p:extLst>
      <p:ext uri="{BB962C8B-B14F-4D97-AF65-F5344CB8AC3E}">
        <p14:creationId xmlns:p14="http://schemas.microsoft.com/office/powerpoint/2010/main" val="379735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Omissions</a:t>
            </a:r>
          </a:p>
        </p:txBody>
      </p:sp>
      <p:sp>
        <p:nvSpPr>
          <p:cNvPr id="4" name="TextBox 3">
            <a:extLst>
              <a:ext uri="{FF2B5EF4-FFF2-40B4-BE49-F238E27FC236}">
                <a16:creationId xmlns:a16="http://schemas.microsoft.com/office/drawing/2014/main" id="{3BBE02FD-E589-42FE-8661-535E40B5A87E}"/>
              </a:ext>
            </a:extLst>
          </p:cNvPr>
          <p:cNvSpPr txBox="1"/>
          <p:nvPr/>
        </p:nvSpPr>
        <p:spPr>
          <a:xfrm>
            <a:off x="4241262" y="2105714"/>
            <a:ext cx="3544993" cy="461665"/>
          </a:xfrm>
          <a:prstGeom prst="rect">
            <a:avLst/>
          </a:prstGeom>
          <a:noFill/>
        </p:spPr>
        <p:txBody>
          <a:bodyPr wrap="square">
            <a:spAutoFit/>
          </a:bodyPr>
          <a:lstStyle/>
          <a:p>
            <a:r>
              <a:rPr lang="en-US" sz="2400" b="1" dirty="0"/>
              <a:t>Omitted</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r>
              <a:rPr lang="en-US" sz="3200" u="sng" dirty="0">
                <a:effectLst>
                  <a:outerShdw blurRad="38100" dist="38100" dir="2700000" algn="tl">
                    <a:srgbClr val="000000">
                      <a:alpha val="43137"/>
                    </a:srgbClr>
                  </a:outerShdw>
                </a:effectLst>
              </a:rPr>
              <a:t>KJV                                               NIV                                Douay-Rheims</a:t>
            </a:r>
          </a:p>
        </p:txBody>
      </p:sp>
      <p:sp>
        <p:nvSpPr>
          <p:cNvPr id="7" name="TextBox 6">
            <a:extLst>
              <a:ext uri="{FF2B5EF4-FFF2-40B4-BE49-F238E27FC236}">
                <a16:creationId xmlns:a16="http://schemas.microsoft.com/office/drawing/2014/main" id="{1F1AE125-6FDA-4C60-BF7A-54E142601538}"/>
              </a:ext>
            </a:extLst>
          </p:cNvPr>
          <p:cNvSpPr txBox="1"/>
          <p:nvPr/>
        </p:nvSpPr>
        <p:spPr>
          <a:xfrm>
            <a:off x="8405093" y="2063288"/>
            <a:ext cx="3544994" cy="2308324"/>
          </a:xfrm>
          <a:prstGeom prst="rect">
            <a:avLst/>
          </a:prstGeom>
          <a:noFill/>
        </p:spPr>
        <p:txBody>
          <a:bodyPr wrap="square">
            <a:spAutoFit/>
          </a:bodyPr>
          <a:lstStyle/>
          <a:p>
            <a:r>
              <a:rPr lang="en-US" sz="2400" dirty="0"/>
              <a:t>Acts 8:37 “And Philip said: If thou </a:t>
            </a:r>
            <a:r>
              <a:rPr lang="en-US" sz="2400" dirty="0" err="1"/>
              <a:t>believest</a:t>
            </a:r>
            <a:r>
              <a:rPr lang="en-US" sz="2400" dirty="0"/>
              <a:t> with all thy heart, thou mayest. And he answering, said: I believe that Jesus Christ is the Son of God.”</a:t>
            </a:r>
          </a:p>
        </p:txBody>
      </p:sp>
      <p:sp>
        <p:nvSpPr>
          <p:cNvPr id="8" name="TextBox 7">
            <a:extLst>
              <a:ext uri="{FF2B5EF4-FFF2-40B4-BE49-F238E27FC236}">
                <a16:creationId xmlns:a16="http://schemas.microsoft.com/office/drawing/2014/main" id="{B60AF981-679A-4100-81BE-EA18E68CA38F}"/>
              </a:ext>
            </a:extLst>
          </p:cNvPr>
          <p:cNvSpPr txBox="1"/>
          <p:nvPr/>
        </p:nvSpPr>
        <p:spPr>
          <a:xfrm>
            <a:off x="394316" y="2238626"/>
            <a:ext cx="3544993" cy="2308324"/>
          </a:xfrm>
          <a:prstGeom prst="rect">
            <a:avLst/>
          </a:prstGeom>
          <a:noFill/>
        </p:spPr>
        <p:txBody>
          <a:bodyPr wrap="square">
            <a:spAutoFit/>
          </a:bodyPr>
          <a:lstStyle/>
          <a:p>
            <a:r>
              <a:rPr lang="en-US" sz="2400" dirty="0"/>
              <a:t>Acts 8:37 “And Philip said, If thou </a:t>
            </a:r>
            <a:r>
              <a:rPr lang="en-US" sz="2400" dirty="0" err="1"/>
              <a:t>believest</a:t>
            </a:r>
            <a:r>
              <a:rPr lang="en-US" sz="2400" dirty="0"/>
              <a:t> with all thine heart, thou mayest. And he answered and said, I believe that Jesus Christ is the Son of God.”</a:t>
            </a:r>
          </a:p>
        </p:txBody>
      </p:sp>
      <p:sp>
        <p:nvSpPr>
          <p:cNvPr id="3" name="TextBox 2">
            <a:extLst>
              <a:ext uri="{FF2B5EF4-FFF2-40B4-BE49-F238E27FC236}">
                <a16:creationId xmlns:a16="http://schemas.microsoft.com/office/drawing/2014/main" id="{D33C1C6B-F7CD-4878-856B-55038B3560C5}"/>
              </a:ext>
            </a:extLst>
          </p:cNvPr>
          <p:cNvSpPr txBox="1"/>
          <p:nvPr/>
        </p:nvSpPr>
        <p:spPr>
          <a:xfrm>
            <a:off x="443883" y="4926330"/>
            <a:ext cx="10803237" cy="1569660"/>
          </a:xfrm>
          <a:prstGeom prst="rect">
            <a:avLst/>
          </a:prstGeom>
          <a:noFill/>
        </p:spPr>
        <p:txBody>
          <a:bodyPr wrap="square" rtlCol="0">
            <a:spAutoFit/>
          </a:bodyPr>
          <a:lstStyle/>
          <a:p>
            <a:r>
              <a:rPr lang="en-US" sz="2400" b="1" dirty="0">
                <a:solidFill>
                  <a:srgbClr val="002060"/>
                </a:solidFill>
              </a:rPr>
              <a:t>NWT</a:t>
            </a:r>
            <a:r>
              <a:rPr lang="en-US" sz="2400" dirty="0"/>
              <a:t>-Acts 8:37--Omitted</a:t>
            </a:r>
          </a:p>
          <a:p>
            <a:endParaRPr lang="en-US" sz="2400" dirty="0"/>
          </a:p>
          <a:p>
            <a:r>
              <a:rPr lang="en-US" sz="2400" b="1" dirty="0">
                <a:solidFill>
                  <a:srgbClr val="C00000"/>
                </a:solidFill>
              </a:rPr>
              <a:t>JST</a:t>
            </a:r>
            <a:r>
              <a:rPr lang="en-US" sz="2400" dirty="0"/>
              <a:t>-Acts 8:37 “And Philip said, If thou </a:t>
            </a:r>
            <a:r>
              <a:rPr lang="en-US" sz="2400" dirty="0" err="1"/>
              <a:t>believest</a:t>
            </a:r>
            <a:r>
              <a:rPr lang="en-US" sz="2400" dirty="0"/>
              <a:t> with all thine heart, thou mayest. And he answered and said, I believe that Jesus Christ is the Son of God.”</a:t>
            </a:r>
          </a:p>
        </p:txBody>
      </p:sp>
    </p:spTree>
    <p:extLst>
      <p:ext uri="{BB962C8B-B14F-4D97-AF65-F5344CB8AC3E}">
        <p14:creationId xmlns:p14="http://schemas.microsoft.com/office/powerpoint/2010/main" val="31251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187253" y="167650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Acts 3:26 “</a:t>
            </a:r>
            <a:r>
              <a:rPr lang="en-US" sz="2400" dirty="0"/>
              <a:t>To you first, God, having raised up His Servant Jesus, sent Him to bless you, in turning away every one </a:t>
            </a:r>
            <a:r>
              <a:rPr lang="en-US" sz="2400" i="1" dirty="0"/>
              <a:t>of you</a:t>
            </a:r>
            <a:r>
              <a:rPr lang="en-US" sz="2400" dirty="0"/>
              <a:t> from your iniquities.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NKJV                                       NIV</a:t>
            </a:r>
          </a:p>
        </p:txBody>
      </p:sp>
      <p:sp>
        <p:nvSpPr>
          <p:cNvPr id="7" name="TextBox 6">
            <a:extLst>
              <a:ext uri="{FF2B5EF4-FFF2-40B4-BE49-F238E27FC236}">
                <a16:creationId xmlns:a16="http://schemas.microsoft.com/office/drawing/2014/main" id="{1F1AE125-6FDA-4C60-BF7A-54E142601538}"/>
              </a:ext>
            </a:extLst>
          </p:cNvPr>
          <p:cNvSpPr txBox="1"/>
          <p:nvPr/>
        </p:nvSpPr>
        <p:spPr>
          <a:xfrm>
            <a:off x="8247508" y="1676506"/>
            <a:ext cx="354499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Acts 3:26 “</a:t>
            </a:r>
            <a:r>
              <a:rPr lang="en-US" sz="2400" dirty="0"/>
              <a:t>When God raised up his servant, he sent him first to you to bless you by turning each of you from your wicked ways.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32841" y="167650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Acts 3:26 “</a:t>
            </a:r>
            <a:r>
              <a:rPr lang="en-US" sz="2400" dirty="0"/>
              <a:t>Unto you first God, having raised up his Son Jesus, sent him to bless you, in turning away every one of you from his iniquities.”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76DB73-CB80-441D-92E4-944FC2045A86}"/>
              </a:ext>
            </a:extLst>
          </p:cNvPr>
          <p:cNvSpPr txBox="1"/>
          <p:nvPr/>
        </p:nvSpPr>
        <p:spPr>
          <a:xfrm>
            <a:off x="399498" y="4117742"/>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1599 Geneva                                                                                      _ </a:t>
            </a:r>
          </a:p>
        </p:txBody>
      </p:sp>
      <p:sp>
        <p:nvSpPr>
          <p:cNvPr id="11" name="TextBox 10">
            <a:extLst>
              <a:ext uri="{FF2B5EF4-FFF2-40B4-BE49-F238E27FC236}">
                <a16:creationId xmlns:a16="http://schemas.microsoft.com/office/drawing/2014/main" id="{B3AF12BF-5F37-4471-8EBE-121BE309F04A}"/>
              </a:ext>
            </a:extLst>
          </p:cNvPr>
          <p:cNvSpPr txBox="1"/>
          <p:nvPr/>
        </p:nvSpPr>
        <p:spPr>
          <a:xfrm>
            <a:off x="355113" y="4702517"/>
            <a:ext cx="42915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Acts 3:26</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“First unto you hath God raised up his Son Jesus, and him he hath sent to bless you, in turning everyone of you from your iniquities”</a:t>
            </a:r>
          </a:p>
        </p:txBody>
      </p:sp>
      <p:sp>
        <p:nvSpPr>
          <p:cNvPr id="10" name="TextBox 9">
            <a:extLst>
              <a:ext uri="{FF2B5EF4-FFF2-40B4-BE49-F238E27FC236}">
                <a16:creationId xmlns:a16="http://schemas.microsoft.com/office/drawing/2014/main" id="{11377043-8565-5B8C-F25A-DB3D1C0F6E45}"/>
              </a:ext>
            </a:extLst>
          </p:cNvPr>
          <p:cNvSpPr txBox="1"/>
          <p:nvPr/>
        </p:nvSpPr>
        <p:spPr>
          <a:xfrm>
            <a:off x="4705836" y="4748237"/>
            <a:ext cx="7486163" cy="1938992"/>
          </a:xfrm>
          <a:prstGeom prst="rect">
            <a:avLst/>
          </a:prstGeom>
          <a:noFill/>
        </p:spPr>
        <p:txBody>
          <a:bodyPr wrap="square" rtlCol="0">
            <a:spAutoFit/>
          </a:bodyPr>
          <a:lstStyle/>
          <a:p>
            <a:r>
              <a:rPr lang="en-US" sz="2000" b="1" dirty="0">
                <a:solidFill>
                  <a:srgbClr val="002060"/>
                </a:solidFill>
              </a:rPr>
              <a:t>NWT</a:t>
            </a:r>
            <a:r>
              <a:rPr lang="en-US" sz="2000" dirty="0"/>
              <a:t>-Acts 3:26 “God, after raising up his Servant, sent him to you first to bless you by turning each one of you away from your wicked deeds.”</a:t>
            </a:r>
          </a:p>
          <a:p>
            <a:endParaRPr lang="en-US" sz="2000" dirty="0"/>
          </a:p>
          <a:p>
            <a:r>
              <a:rPr lang="en-US" sz="2000" b="1" dirty="0">
                <a:solidFill>
                  <a:srgbClr val="C00000"/>
                </a:solidFill>
              </a:rPr>
              <a:t>JST</a:t>
            </a:r>
            <a:r>
              <a:rPr lang="en-US" sz="2000" dirty="0"/>
              <a:t>-Acts 3:26 “Unto you first, God, having raised up his Son Jesus, sent him to bless you, in turning away every one of you from his iniquities.”</a:t>
            </a:r>
          </a:p>
        </p:txBody>
      </p:sp>
    </p:spTree>
    <p:extLst>
      <p:ext uri="{BB962C8B-B14F-4D97-AF65-F5344CB8AC3E}">
        <p14:creationId xmlns:p14="http://schemas.microsoft.com/office/powerpoint/2010/main" val="12291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187253" y="167650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Acts 17:22 “T</a:t>
            </a:r>
            <a:r>
              <a:rPr lang="en-US" sz="2400" dirty="0"/>
              <a:t>hen Paul stood in the midst of the Areopagus and said, “Men of Athens, I perceive that in all things you are very religious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NKJV                                       NIV</a:t>
            </a:r>
          </a:p>
        </p:txBody>
      </p:sp>
      <p:sp>
        <p:nvSpPr>
          <p:cNvPr id="7" name="TextBox 6">
            <a:extLst>
              <a:ext uri="{FF2B5EF4-FFF2-40B4-BE49-F238E27FC236}">
                <a16:creationId xmlns:a16="http://schemas.microsoft.com/office/drawing/2014/main" id="{1F1AE125-6FDA-4C60-BF7A-54E142601538}"/>
              </a:ext>
            </a:extLst>
          </p:cNvPr>
          <p:cNvSpPr txBox="1"/>
          <p:nvPr/>
        </p:nvSpPr>
        <p:spPr>
          <a:xfrm>
            <a:off x="8351084" y="1634080"/>
            <a:ext cx="354499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Acts 17:22 “</a:t>
            </a:r>
            <a:r>
              <a:rPr lang="en-US" sz="2400" dirty="0"/>
              <a:t>Paul then stood up in the meeting of the Areopagus and said: “People of Athens! I see that in every way you are very religious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9498" y="167650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Acts 17:22 “</a:t>
            </a:r>
            <a:r>
              <a:rPr lang="en-US" sz="2400" dirty="0"/>
              <a:t>Then Paul stood in the midst of Mars' hill, and said, </a:t>
            </a:r>
            <a:r>
              <a:rPr lang="en-US" sz="2400" i="1" dirty="0"/>
              <a:t>Ye</a:t>
            </a:r>
            <a:r>
              <a:rPr lang="en-US" sz="2400" dirty="0"/>
              <a:t> men of Athens, I perceive that in all things ye are too superstitious.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0776DB73-CB80-441D-92E4-944FC2045A86}"/>
              </a:ext>
            </a:extLst>
          </p:cNvPr>
          <p:cNvSpPr txBox="1"/>
          <p:nvPr/>
        </p:nvSpPr>
        <p:spPr>
          <a:xfrm>
            <a:off x="399498" y="4117742"/>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1599 Geneva                                                                                      _ </a:t>
            </a:r>
          </a:p>
        </p:txBody>
      </p:sp>
      <p:sp>
        <p:nvSpPr>
          <p:cNvPr id="11" name="TextBox 10">
            <a:extLst>
              <a:ext uri="{FF2B5EF4-FFF2-40B4-BE49-F238E27FC236}">
                <a16:creationId xmlns:a16="http://schemas.microsoft.com/office/drawing/2014/main" id="{B3AF12BF-5F37-4471-8EBE-121BE309F04A}"/>
              </a:ext>
            </a:extLst>
          </p:cNvPr>
          <p:cNvSpPr txBox="1"/>
          <p:nvPr/>
        </p:nvSpPr>
        <p:spPr>
          <a:xfrm>
            <a:off x="355113" y="4702517"/>
            <a:ext cx="42915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Acts 17:22 “Then Paul stood in the midst of Mars’ street, and said, Ye men of Athens, I perceive that in all things ye are too superstitious”</a:t>
            </a:r>
          </a:p>
        </p:txBody>
      </p:sp>
      <p:sp>
        <p:nvSpPr>
          <p:cNvPr id="3" name="TextBox 2">
            <a:extLst>
              <a:ext uri="{FF2B5EF4-FFF2-40B4-BE49-F238E27FC236}">
                <a16:creationId xmlns:a16="http://schemas.microsoft.com/office/drawing/2014/main" id="{B325D7F9-06B7-6B09-5CD3-3F03E04EF128}"/>
              </a:ext>
            </a:extLst>
          </p:cNvPr>
          <p:cNvSpPr txBox="1"/>
          <p:nvPr/>
        </p:nvSpPr>
        <p:spPr>
          <a:xfrm>
            <a:off x="4705836" y="4725377"/>
            <a:ext cx="7486163" cy="1938992"/>
          </a:xfrm>
          <a:prstGeom prst="rect">
            <a:avLst/>
          </a:prstGeom>
          <a:noFill/>
        </p:spPr>
        <p:txBody>
          <a:bodyPr wrap="square" rtlCol="0">
            <a:spAutoFit/>
          </a:bodyPr>
          <a:lstStyle/>
          <a:p>
            <a:r>
              <a:rPr lang="en-US" sz="2000" b="1" dirty="0">
                <a:solidFill>
                  <a:srgbClr val="002060"/>
                </a:solidFill>
              </a:rPr>
              <a:t>NWT</a:t>
            </a:r>
            <a:r>
              <a:rPr lang="en-US" sz="2000" dirty="0"/>
              <a:t>-Acts 17:22 “Paul now stood in the midst of the </a:t>
            </a:r>
            <a:r>
              <a:rPr lang="en-US" sz="2000" dirty="0" err="1"/>
              <a:t>Ar·e·opʹa·gus</a:t>
            </a:r>
            <a:r>
              <a:rPr lang="en-US" sz="2000" dirty="0"/>
              <a:t> and said: ‘Men of Athens, I see that in all things you seem to be more given to the fear of the deities than others are’”</a:t>
            </a:r>
          </a:p>
          <a:p>
            <a:endParaRPr lang="en-US" sz="2000" dirty="0"/>
          </a:p>
          <a:p>
            <a:r>
              <a:rPr lang="en-US" sz="2000" b="1" dirty="0">
                <a:solidFill>
                  <a:srgbClr val="C00000"/>
                </a:solidFill>
              </a:rPr>
              <a:t>JST</a:t>
            </a:r>
            <a:r>
              <a:rPr lang="en-US" sz="2000" dirty="0"/>
              <a:t>-Acts 17:22 “Then Paul stood in the midst of Mars' Hill and said, Ye men of Athens, I perceive that in all things ye are too superstitious.”</a:t>
            </a:r>
          </a:p>
        </p:txBody>
      </p:sp>
    </p:spTree>
    <p:extLst>
      <p:ext uri="{BB962C8B-B14F-4D97-AF65-F5344CB8AC3E}">
        <p14:creationId xmlns:p14="http://schemas.microsoft.com/office/powerpoint/2010/main" val="175234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187253" y="167650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Cor. 1:18 “</a:t>
            </a:r>
            <a:r>
              <a:rPr lang="en-US" sz="2400" dirty="0"/>
              <a:t>For the message of the cross is foolishness to those who are perishing, </a:t>
            </a:r>
            <a:r>
              <a:rPr lang="en-US" sz="2400" b="1" u="sng" dirty="0"/>
              <a:t>but to us who are being saved it is the power of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NKJV                                       NIV</a:t>
            </a:r>
          </a:p>
        </p:txBody>
      </p:sp>
      <p:sp>
        <p:nvSpPr>
          <p:cNvPr id="7" name="TextBox 6">
            <a:extLst>
              <a:ext uri="{FF2B5EF4-FFF2-40B4-BE49-F238E27FC236}">
                <a16:creationId xmlns:a16="http://schemas.microsoft.com/office/drawing/2014/main" id="{1F1AE125-6FDA-4C60-BF7A-54E142601538}"/>
              </a:ext>
            </a:extLst>
          </p:cNvPr>
          <p:cNvSpPr txBox="1"/>
          <p:nvPr/>
        </p:nvSpPr>
        <p:spPr>
          <a:xfrm>
            <a:off x="8351084" y="1634080"/>
            <a:ext cx="354499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Cor. 1:18 “</a:t>
            </a:r>
            <a:r>
              <a:rPr lang="en-US" sz="2400" dirty="0"/>
              <a:t>For the message of the cross is foolishness to those who are perishing, but to </a:t>
            </a:r>
            <a:r>
              <a:rPr lang="en-US" sz="2400" b="1" u="sng" dirty="0"/>
              <a:t>us who are being saved it is the power of God</a:t>
            </a:r>
            <a:r>
              <a:rPr lang="en-US" sz="2400" dirty="0"/>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9498" y="167650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Cor. 1:18 “</a:t>
            </a:r>
            <a:r>
              <a:rPr lang="en-US" sz="2400" dirty="0"/>
              <a:t>For the preaching of the cross is to them that perish foolishness; </a:t>
            </a:r>
            <a:r>
              <a:rPr lang="en-US" sz="2400" b="1" u="sng" dirty="0"/>
              <a:t>but unto us which are saved it is the power of God</a:t>
            </a:r>
            <a:r>
              <a:rPr lang="en-US" sz="2400" dirty="0"/>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0776DB73-CB80-441D-92E4-944FC2045A86}"/>
              </a:ext>
            </a:extLst>
          </p:cNvPr>
          <p:cNvSpPr txBox="1"/>
          <p:nvPr/>
        </p:nvSpPr>
        <p:spPr>
          <a:xfrm>
            <a:off x="399498" y="4117742"/>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1599 Geneva                                                                                      _ </a:t>
            </a:r>
          </a:p>
        </p:txBody>
      </p:sp>
      <p:sp>
        <p:nvSpPr>
          <p:cNvPr id="11" name="TextBox 10">
            <a:extLst>
              <a:ext uri="{FF2B5EF4-FFF2-40B4-BE49-F238E27FC236}">
                <a16:creationId xmlns:a16="http://schemas.microsoft.com/office/drawing/2014/main" id="{B3AF12BF-5F37-4471-8EBE-121BE309F04A}"/>
              </a:ext>
            </a:extLst>
          </p:cNvPr>
          <p:cNvSpPr txBox="1"/>
          <p:nvPr/>
        </p:nvSpPr>
        <p:spPr>
          <a:xfrm>
            <a:off x="355113" y="4702517"/>
            <a:ext cx="42915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Cor. 1:18 “For that preaching of the cross is to them that perish, foolishness: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but unto us, which are saved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is the power of God”</a:t>
            </a:r>
          </a:p>
        </p:txBody>
      </p:sp>
      <p:sp>
        <p:nvSpPr>
          <p:cNvPr id="3" name="TextBox 2">
            <a:extLst>
              <a:ext uri="{FF2B5EF4-FFF2-40B4-BE49-F238E27FC236}">
                <a16:creationId xmlns:a16="http://schemas.microsoft.com/office/drawing/2014/main" id="{2678DFE3-4292-44F4-CBEA-5391F5695B23}"/>
              </a:ext>
            </a:extLst>
          </p:cNvPr>
          <p:cNvSpPr txBox="1"/>
          <p:nvPr/>
        </p:nvSpPr>
        <p:spPr>
          <a:xfrm>
            <a:off x="4705836" y="4725377"/>
            <a:ext cx="7486163" cy="1938992"/>
          </a:xfrm>
          <a:prstGeom prst="rect">
            <a:avLst/>
          </a:prstGeom>
          <a:noFill/>
        </p:spPr>
        <p:txBody>
          <a:bodyPr wrap="square" rtlCol="0">
            <a:spAutoFit/>
          </a:bodyPr>
          <a:lstStyle/>
          <a:p>
            <a:r>
              <a:rPr lang="en-US" sz="2000" b="1" dirty="0">
                <a:solidFill>
                  <a:srgbClr val="002060"/>
                </a:solidFill>
              </a:rPr>
              <a:t>NWT</a:t>
            </a:r>
            <a:r>
              <a:rPr lang="en-US" sz="2000" dirty="0"/>
              <a:t>-1 Cor. 1:18 “For the speech about the torture stake is foolishness to those who are perishing, but to us who are being saved, it is God’s power”</a:t>
            </a:r>
          </a:p>
          <a:p>
            <a:endParaRPr lang="en-US" sz="2000" dirty="0"/>
          </a:p>
          <a:p>
            <a:r>
              <a:rPr lang="en-US" sz="2000" b="1" dirty="0">
                <a:solidFill>
                  <a:srgbClr val="C00000"/>
                </a:solidFill>
              </a:rPr>
              <a:t>JST</a:t>
            </a:r>
            <a:r>
              <a:rPr lang="en-US" sz="2000" dirty="0"/>
              <a:t>-1 Cor. 1:18 “For the preaching of the cross is to them that perish, foolishness; but unto us which are saved, it is the power of God.”</a:t>
            </a:r>
          </a:p>
        </p:txBody>
      </p:sp>
    </p:spTree>
    <p:extLst>
      <p:ext uri="{BB962C8B-B14F-4D97-AF65-F5344CB8AC3E}">
        <p14:creationId xmlns:p14="http://schemas.microsoft.com/office/powerpoint/2010/main" val="77845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EE0B-E85C-4C67-B36E-1DE919E62823}"/>
              </a:ext>
            </a:extLst>
          </p:cNvPr>
          <p:cNvSpPr>
            <a:spLocks noGrp="1"/>
          </p:cNvSpPr>
          <p:nvPr>
            <p:ph type="title"/>
          </p:nvPr>
        </p:nvSpPr>
        <p:spPr>
          <a:xfrm>
            <a:off x="651588" y="-344001"/>
            <a:ext cx="10515600" cy="1325563"/>
          </a:xfrm>
        </p:spPr>
        <p:txBody>
          <a:bodyPr/>
          <a:lstStyle/>
          <a:p>
            <a:r>
              <a:rPr lang="en-US" dirty="0">
                <a:solidFill>
                  <a:srgbClr val="002060"/>
                </a:solidFill>
              </a:rPr>
              <a:t>Other Assaults</a:t>
            </a:r>
          </a:p>
        </p:txBody>
      </p:sp>
      <p:sp>
        <p:nvSpPr>
          <p:cNvPr id="4" name="TextBox 3">
            <a:extLst>
              <a:ext uri="{FF2B5EF4-FFF2-40B4-BE49-F238E27FC236}">
                <a16:creationId xmlns:a16="http://schemas.microsoft.com/office/drawing/2014/main" id="{28B86C74-6414-4088-B257-77E8CE9C45BC}"/>
              </a:ext>
            </a:extLst>
          </p:cNvPr>
          <p:cNvSpPr txBox="1"/>
          <p:nvPr/>
        </p:nvSpPr>
        <p:spPr>
          <a:xfrm>
            <a:off x="59094" y="449558"/>
            <a:ext cx="8431763" cy="6370975"/>
          </a:xfrm>
          <a:prstGeom prst="rect">
            <a:avLst/>
          </a:prstGeom>
          <a:noFill/>
        </p:spPr>
        <p:txBody>
          <a:bodyPr wrap="square">
            <a:spAutoFit/>
          </a:bodyPr>
          <a:lstStyle/>
          <a:p>
            <a:r>
              <a:rPr lang="en-US" sz="2400" dirty="0"/>
              <a:t>The word “Hell” is removed in 2 Sam. 22:6, Job 11:8, 26:6, Psalm 16:10, 18:5, 86:13, 116:3, Isaiah 5:14, 14:15, 28:15,18, 57:9, Jonah 2:2, Matt. 11:23, 16:18, Luke 10:15, 16:23, Acts 2:27, 31, Rev. 1:18, 6:8, 20:13,14—replaced with “Hades.” Also “grave” is removed in some places like 1 Cor. 15:55 “O Death, where is your sting? O Hades, where is your victory?”—more clear?</a:t>
            </a:r>
          </a:p>
          <a:p>
            <a:endParaRPr lang="en-US" sz="2400" dirty="0"/>
          </a:p>
          <a:p>
            <a:r>
              <a:rPr lang="en-US" sz="2400" dirty="0"/>
              <a:t>The word “repent” is taken it out 44 times! The NKJV makes it "much clearer“ by using “relent” or “remorseful”  Matthew 21:32 “For John came to you in the way of righteousness, and you did not believe him; but tax collectors and harlots believed him; and when you saw it, you did not afterward relent and believe him”. </a:t>
            </a:r>
          </a:p>
          <a:p>
            <a:endParaRPr lang="en-US" sz="2400" dirty="0"/>
          </a:p>
          <a:p>
            <a:r>
              <a:rPr lang="en-US" sz="2400" dirty="0"/>
              <a:t>The term "new testament" is NOT in the NKJV at all (see Matt. 26:28, Mark 14:24, Luke 22:20, 1 Cor. 11:25, 2 Cor. 3:6, Heb. 9:15,) The NKJV replaces "new testament" with "new covenant" (these other translations agree with NKJV: NIV, NRSV, RSV, NASV). </a:t>
            </a:r>
          </a:p>
        </p:txBody>
      </p:sp>
      <p:pic>
        <p:nvPicPr>
          <p:cNvPr id="5" name="Picture 4">
            <a:extLst>
              <a:ext uri="{FF2B5EF4-FFF2-40B4-BE49-F238E27FC236}">
                <a16:creationId xmlns:a16="http://schemas.microsoft.com/office/drawing/2014/main" id="{A6A2F912-FA34-4363-91D9-BCDCB5448298}"/>
              </a:ext>
            </a:extLst>
          </p:cNvPr>
          <p:cNvPicPr>
            <a:picLocks noChangeAspect="1"/>
          </p:cNvPicPr>
          <p:nvPr/>
        </p:nvPicPr>
        <p:blipFill>
          <a:blip r:embed="rId2"/>
          <a:stretch>
            <a:fillRect/>
          </a:stretch>
        </p:blipFill>
        <p:spPr>
          <a:xfrm>
            <a:off x="8429124" y="252413"/>
            <a:ext cx="3762876" cy="2509838"/>
          </a:xfrm>
          <a:prstGeom prst="rect">
            <a:avLst/>
          </a:prstGeom>
        </p:spPr>
      </p:pic>
      <p:pic>
        <p:nvPicPr>
          <p:cNvPr id="6" name="Picture 5">
            <a:extLst>
              <a:ext uri="{FF2B5EF4-FFF2-40B4-BE49-F238E27FC236}">
                <a16:creationId xmlns:a16="http://schemas.microsoft.com/office/drawing/2014/main" id="{55E4F89B-4368-4C99-8CD2-A041CF6B2411}"/>
              </a:ext>
            </a:extLst>
          </p:cNvPr>
          <p:cNvPicPr>
            <a:picLocks noChangeAspect="1"/>
          </p:cNvPicPr>
          <p:nvPr/>
        </p:nvPicPr>
        <p:blipFill>
          <a:blip r:embed="rId3"/>
          <a:stretch>
            <a:fillRect/>
          </a:stretch>
        </p:blipFill>
        <p:spPr>
          <a:xfrm>
            <a:off x="8454892" y="3876674"/>
            <a:ext cx="3737108" cy="2205037"/>
          </a:xfrm>
          <a:prstGeom prst="rect">
            <a:avLst/>
          </a:prstGeom>
        </p:spPr>
      </p:pic>
    </p:spTree>
    <p:extLst>
      <p:ext uri="{BB962C8B-B14F-4D97-AF65-F5344CB8AC3E}">
        <p14:creationId xmlns:p14="http://schemas.microsoft.com/office/powerpoint/2010/main" val="67680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5142-3D39-462A-BCE5-3A1ABB82F376}"/>
              </a:ext>
            </a:extLst>
          </p:cNvPr>
          <p:cNvSpPr>
            <a:spLocks noGrp="1"/>
          </p:cNvSpPr>
          <p:nvPr>
            <p:ph type="title"/>
          </p:nvPr>
        </p:nvSpPr>
        <p:spPr>
          <a:xfrm>
            <a:off x="838200" y="-213373"/>
            <a:ext cx="10515600" cy="1325563"/>
          </a:xfrm>
        </p:spPr>
        <p:txBody>
          <a:bodyPr/>
          <a:lstStyle/>
          <a:p>
            <a:r>
              <a:rPr lang="en-US" dirty="0"/>
              <a:t>Study or Be Diligent?</a:t>
            </a:r>
          </a:p>
        </p:txBody>
      </p:sp>
      <p:sp>
        <p:nvSpPr>
          <p:cNvPr id="4" name="TextBox 3">
            <a:extLst>
              <a:ext uri="{FF2B5EF4-FFF2-40B4-BE49-F238E27FC236}">
                <a16:creationId xmlns:a16="http://schemas.microsoft.com/office/drawing/2014/main" id="{B27F6865-C661-4AD9-ADA7-634B56E9180F}"/>
              </a:ext>
            </a:extLst>
          </p:cNvPr>
          <p:cNvSpPr txBox="1"/>
          <p:nvPr/>
        </p:nvSpPr>
        <p:spPr>
          <a:xfrm>
            <a:off x="5953125" y="1112190"/>
            <a:ext cx="6072090" cy="4832092"/>
          </a:xfrm>
          <a:prstGeom prst="rect">
            <a:avLst/>
          </a:prstGeom>
          <a:noFill/>
        </p:spPr>
        <p:txBody>
          <a:bodyPr wrap="square">
            <a:spAutoFit/>
          </a:bodyPr>
          <a:lstStyle/>
          <a:p>
            <a:r>
              <a:rPr lang="en-US" sz="2800" dirty="0"/>
              <a:t>The word "damned", "damnation" is NOT in the NKJV, They make it "much clearer" by replacing it with "condemn" (agreeing with NIV, RSV, NRSV, NASV). They make things “clearer” by removing the word “study” from 2 Tim. 2:15 (agreeing with modern translations) “</a:t>
            </a:r>
            <a:r>
              <a:rPr lang="en-US" sz="2800" b="1" u="sng" dirty="0"/>
              <a:t>Be diligent to present yourself approved to God</a:t>
            </a:r>
            <a:r>
              <a:rPr lang="en-US" sz="2800" dirty="0"/>
              <a:t>, a worker who does not need to be ashamed, rightly dividing the word of truth.”</a:t>
            </a:r>
          </a:p>
        </p:txBody>
      </p:sp>
      <p:pic>
        <p:nvPicPr>
          <p:cNvPr id="5" name="Picture 4">
            <a:extLst>
              <a:ext uri="{FF2B5EF4-FFF2-40B4-BE49-F238E27FC236}">
                <a16:creationId xmlns:a16="http://schemas.microsoft.com/office/drawing/2014/main" id="{BE6DCC4E-CE86-46E7-B5D5-871675CAD93D}"/>
              </a:ext>
            </a:extLst>
          </p:cNvPr>
          <p:cNvPicPr>
            <a:picLocks noChangeAspect="1"/>
          </p:cNvPicPr>
          <p:nvPr/>
        </p:nvPicPr>
        <p:blipFill>
          <a:blip r:embed="rId2"/>
          <a:stretch>
            <a:fillRect/>
          </a:stretch>
        </p:blipFill>
        <p:spPr>
          <a:xfrm>
            <a:off x="85531" y="781243"/>
            <a:ext cx="5715000" cy="3048000"/>
          </a:xfrm>
          <a:prstGeom prst="rect">
            <a:avLst/>
          </a:prstGeom>
        </p:spPr>
      </p:pic>
      <p:pic>
        <p:nvPicPr>
          <p:cNvPr id="6" name="Picture 5">
            <a:extLst>
              <a:ext uri="{FF2B5EF4-FFF2-40B4-BE49-F238E27FC236}">
                <a16:creationId xmlns:a16="http://schemas.microsoft.com/office/drawing/2014/main" id="{5504680A-ECC5-4689-8C23-2C822BBC23DA}"/>
              </a:ext>
            </a:extLst>
          </p:cNvPr>
          <p:cNvPicPr>
            <a:picLocks noChangeAspect="1"/>
          </p:cNvPicPr>
          <p:nvPr/>
        </p:nvPicPr>
        <p:blipFill>
          <a:blip r:embed="rId3"/>
          <a:stretch>
            <a:fillRect/>
          </a:stretch>
        </p:blipFill>
        <p:spPr>
          <a:xfrm>
            <a:off x="1038031" y="3829243"/>
            <a:ext cx="4105469" cy="2733261"/>
          </a:xfrm>
          <a:prstGeom prst="rect">
            <a:avLst/>
          </a:prstGeom>
        </p:spPr>
      </p:pic>
    </p:spTree>
    <p:extLst>
      <p:ext uri="{BB962C8B-B14F-4D97-AF65-F5344CB8AC3E}">
        <p14:creationId xmlns:p14="http://schemas.microsoft.com/office/powerpoint/2010/main" val="314126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8E0E-066C-4B22-82FD-95D542FB83FC}"/>
              </a:ext>
            </a:extLst>
          </p:cNvPr>
          <p:cNvSpPr>
            <a:spLocks noGrp="1"/>
          </p:cNvSpPr>
          <p:nvPr>
            <p:ph type="title"/>
          </p:nvPr>
        </p:nvSpPr>
        <p:spPr>
          <a:xfrm>
            <a:off x="838200" y="-138728"/>
            <a:ext cx="10515600" cy="1325563"/>
          </a:xfrm>
        </p:spPr>
        <p:txBody>
          <a:bodyPr/>
          <a:lstStyle/>
          <a:p>
            <a:r>
              <a:rPr lang="en-US" dirty="0"/>
              <a:t>The Results….</a:t>
            </a:r>
          </a:p>
        </p:txBody>
      </p:sp>
      <p:sp>
        <p:nvSpPr>
          <p:cNvPr id="3" name="TextBox 2">
            <a:extLst>
              <a:ext uri="{FF2B5EF4-FFF2-40B4-BE49-F238E27FC236}">
                <a16:creationId xmlns:a16="http://schemas.microsoft.com/office/drawing/2014/main" id="{0DEFD836-E444-41C1-A9F5-595D3332722A}"/>
              </a:ext>
            </a:extLst>
          </p:cNvPr>
          <p:cNvSpPr txBox="1"/>
          <p:nvPr/>
        </p:nvSpPr>
        <p:spPr>
          <a:xfrm>
            <a:off x="223935" y="733246"/>
            <a:ext cx="6568751" cy="6124754"/>
          </a:xfrm>
          <a:prstGeom prst="rect">
            <a:avLst/>
          </a:prstGeom>
          <a:noFill/>
        </p:spPr>
        <p:txBody>
          <a:bodyPr wrap="square" rtlCol="0">
            <a:spAutoFit/>
          </a:bodyPr>
          <a:lstStyle/>
          <a:p>
            <a:r>
              <a:rPr lang="en-US" sz="2800" dirty="0"/>
              <a:t>The NKJV:</a:t>
            </a:r>
          </a:p>
          <a:p>
            <a:pPr marL="342900" indent="-342900">
              <a:buAutoNum type="arabicPeriod"/>
            </a:pPr>
            <a:r>
              <a:rPr lang="en-US" sz="2800" dirty="0"/>
              <a:t>Has not united the English speaking world</a:t>
            </a:r>
          </a:p>
          <a:p>
            <a:pPr marL="342900" indent="-342900">
              <a:buAutoNum type="arabicPeriod"/>
            </a:pPr>
            <a:r>
              <a:rPr lang="en-US" sz="2800" dirty="0"/>
              <a:t>Has had no revival movements of value, the world has plunged deeper into darkness with acceptance of it</a:t>
            </a:r>
          </a:p>
          <a:p>
            <a:pPr marL="342900" indent="-342900">
              <a:buAutoNum type="arabicPeriod"/>
            </a:pPr>
            <a:r>
              <a:rPr lang="en-US" sz="2800" dirty="0"/>
              <a:t>Does not help readers be grounded in the faith through study but leaves them at the mercy of their pastors and priests</a:t>
            </a:r>
          </a:p>
          <a:p>
            <a:pPr marL="342900" indent="-342900">
              <a:buAutoNum type="arabicPeriod"/>
            </a:pPr>
            <a:r>
              <a:rPr lang="en-US" sz="2800" dirty="0"/>
              <a:t>Does not dismantle Romanism but is aiding in the ecumenical movement</a:t>
            </a:r>
          </a:p>
          <a:p>
            <a:pPr marL="342900" indent="-342900">
              <a:buAutoNum type="arabicPeriod"/>
            </a:pPr>
            <a:r>
              <a:rPr lang="en-US" sz="2800" dirty="0"/>
              <a:t>Ellen White would have rejected this Bible as she did the other translations</a:t>
            </a:r>
          </a:p>
          <a:p>
            <a:pPr marL="342900" indent="-342900">
              <a:buAutoNum type="arabicPeriod"/>
            </a:pPr>
            <a:endParaRPr lang="en-US" sz="2800" dirty="0"/>
          </a:p>
        </p:txBody>
      </p:sp>
      <p:pic>
        <p:nvPicPr>
          <p:cNvPr id="4" name="Picture 3">
            <a:extLst>
              <a:ext uri="{FF2B5EF4-FFF2-40B4-BE49-F238E27FC236}">
                <a16:creationId xmlns:a16="http://schemas.microsoft.com/office/drawing/2014/main" id="{B5960B4B-B82F-4AD0-9188-5E2E743F11A4}"/>
              </a:ext>
            </a:extLst>
          </p:cNvPr>
          <p:cNvPicPr>
            <a:picLocks noChangeAspect="1"/>
          </p:cNvPicPr>
          <p:nvPr/>
        </p:nvPicPr>
        <p:blipFill>
          <a:blip r:embed="rId2"/>
          <a:stretch>
            <a:fillRect/>
          </a:stretch>
        </p:blipFill>
        <p:spPr>
          <a:xfrm>
            <a:off x="7244443" y="1476038"/>
            <a:ext cx="4109357" cy="3905923"/>
          </a:xfrm>
          <a:prstGeom prst="rect">
            <a:avLst/>
          </a:prstGeom>
        </p:spPr>
      </p:pic>
    </p:spTree>
    <p:extLst>
      <p:ext uri="{BB962C8B-B14F-4D97-AF65-F5344CB8AC3E}">
        <p14:creationId xmlns:p14="http://schemas.microsoft.com/office/powerpoint/2010/main" val="421917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A955-611A-4587-B41E-AAAB66404BFC}"/>
              </a:ext>
            </a:extLst>
          </p:cNvPr>
          <p:cNvSpPr>
            <a:spLocks noGrp="1"/>
          </p:cNvSpPr>
          <p:nvPr>
            <p:ph type="title"/>
          </p:nvPr>
        </p:nvSpPr>
        <p:spPr>
          <a:xfrm>
            <a:off x="838200" y="-297348"/>
            <a:ext cx="10515600" cy="1325563"/>
          </a:xfrm>
        </p:spPr>
        <p:txBody>
          <a:bodyPr/>
          <a:lstStyle/>
          <a:p>
            <a:r>
              <a:rPr lang="en-US" dirty="0"/>
              <a:t>It Appears This Statement is True!</a:t>
            </a:r>
          </a:p>
        </p:txBody>
      </p:sp>
      <p:sp>
        <p:nvSpPr>
          <p:cNvPr id="4" name="TextBox 3">
            <a:extLst>
              <a:ext uri="{FF2B5EF4-FFF2-40B4-BE49-F238E27FC236}">
                <a16:creationId xmlns:a16="http://schemas.microsoft.com/office/drawing/2014/main" id="{113D9595-14D3-416C-A84F-C5EF98DF2DD5}"/>
              </a:ext>
            </a:extLst>
          </p:cNvPr>
          <p:cNvSpPr txBox="1"/>
          <p:nvPr/>
        </p:nvSpPr>
        <p:spPr>
          <a:xfrm>
            <a:off x="0" y="874990"/>
            <a:ext cx="12192000" cy="5693866"/>
          </a:xfrm>
          <a:prstGeom prst="rect">
            <a:avLst/>
          </a:prstGeom>
          <a:noFill/>
        </p:spPr>
        <p:txBody>
          <a:bodyPr wrap="square">
            <a:spAutoFit/>
          </a:bodyPr>
          <a:lstStyle/>
          <a:p>
            <a:r>
              <a:rPr lang="en-US" sz="2800" dirty="0"/>
              <a:t>“God hath from the beginning chosen you to salvation,” the apostle Paul writes, “through sanctification of the Spirit and belief of the truth,” 2 Thessalonians 2:13. In this text the two agencies in the work of salvation are revealed—the divine influence, and the strong, living faith of those who follow Christ. It is through the sanctification of the Spirit and belief of the truth that we become laborers together with God. Christ waits for the co-operation of His church. </a:t>
            </a:r>
            <a:r>
              <a:rPr lang="en-US" sz="2800" b="1" u="sng" dirty="0"/>
              <a:t>He does not design to add a new element of efficiency to His word; He has done His great work in giving His inspiration to the word</a:t>
            </a:r>
            <a:r>
              <a:rPr lang="en-US" sz="2800" dirty="0"/>
              <a:t>. The blood of Jesus Christ, the Holy Spirit, the divine word, are ours. The object of all this provision of heaven is before us—the salvation of the souls for whom Christ died; and it depends upon us to lay hold on the promises God has given, and become laborers together with Him. Divine and human agencies must co-operate in the work.”—Counsels to Parents, Teachers, and Students, p. 22</a:t>
            </a:r>
          </a:p>
        </p:txBody>
      </p:sp>
    </p:spTree>
    <p:extLst>
      <p:ext uri="{BB962C8B-B14F-4D97-AF65-F5344CB8AC3E}">
        <p14:creationId xmlns:p14="http://schemas.microsoft.com/office/powerpoint/2010/main" val="30550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Omissions</a:t>
            </a:r>
          </a:p>
        </p:txBody>
      </p:sp>
      <p:sp>
        <p:nvSpPr>
          <p:cNvPr id="4" name="TextBox 3">
            <a:extLst>
              <a:ext uri="{FF2B5EF4-FFF2-40B4-BE49-F238E27FC236}">
                <a16:creationId xmlns:a16="http://schemas.microsoft.com/office/drawing/2014/main" id="{3BBE02FD-E589-42FE-8661-535E40B5A87E}"/>
              </a:ext>
            </a:extLst>
          </p:cNvPr>
          <p:cNvSpPr txBox="1"/>
          <p:nvPr/>
        </p:nvSpPr>
        <p:spPr>
          <a:xfrm>
            <a:off x="4241262" y="2105714"/>
            <a:ext cx="35449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Omitted</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NIV                                Douay-Rheims</a:t>
            </a:r>
          </a:p>
        </p:txBody>
      </p:sp>
      <p:sp>
        <p:nvSpPr>
          <p:cNvPr id="7" name="TextBox 6">
            <a:extLst>
              <a:ext uri="{FF2B5EF4-FFF2-40B4-BE49-F238E27FC236}">
                <a16:creationId xmlns:a16="http://schemas.microsoft.com/office/drawing/2014/main" id="{1F1AE125-6FDA-4C60-BF7A-54E142601538}"/>
              </a:ext>
            </a:extLst>
          </p:cNvPr>
          <p:cNvSpPr txBox="1"/>
          <p:nvPr/>
        </p:nvSpPr>
        <p:spPr>
          <a:xfrm>
            <a:off x="8405093" y="2063288"/>
            <a:ext cx="35449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Matt. 17:21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But this kind is not cast out but by prayer and fasting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4316" y="2238626"/>
            <a:ext cx="354499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Matt. 17:21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Howbeit this kind </a:t>
            </a:r>
            <a:r>
              <a:rPr lang="en-US" sz="2400" dirty="0" err="1"/>
              <a:t>goeth</a:t>
            </a:r>
            <a:r>
              <a:rPr lang="en-US" sz="2400" dirty="0"/>
              <a:t> not out but by prayer and fasting”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DAFBF8-F0AD-0E49-8D0E-6939572A8A63}"/>
              </a:ext>
            </a:extLst>
          </p:cNvPr>
          <p:cNvSpPr txBox="1"/>
          <p:nvPr/>
        </p:nvSpPr>
        <p:spPr>
          <a:xfrm>
            <a:off x="443883" y="4926330"/>
            <a:ext cx="10803237" cy="1200329"/>
          </a:xfrm>
          <a:prstGeom prst="rect">
            <a:avLst/>
          </a:prstGeom>
          <a:noFill/>
        </p:spPr>
        <p:txBody>
          <a:bodyPr wrap="square" rtlCol="0">
            <a:spAutoFit/>
          </a:bodyPr>
          <a:lstStyle/>
          <a:p>
            <a:r>
              <a:rPr lang="en-US" sz="2400" b="1" dirty="0">
                <a:solidFill>
                  <a:srgbClr val="002060"/>
                </a:solidFill>
              </a:rPr>
              <a:t>NWT</a:t>
            </a:r>
            <a:r>
              <a:rPr lang="en-US" sz="2400" dirty="0"/>
              <a:t>-Matt. 17:21--Omitted</a:t>
            </a:r>
          </a:p>
          <a:p>
            <a:endParaRPr lang="en-US" sz="2400" dirty="0"/>
          </a:p>
          <a:p>
            <a:r>
              <a:rPr lang="en-US" sz="2400" b="1" dirty="0">
                <a:solidFill>
                  <a:srgbClr val="C00000"/>
                </a:solidFill>
              </a:rPr>
              <a:t>JST</a:t>
            </a:r>
            <a:r>
              <a:rPr lang="en-US" sz="2400" dirty="0"/>
              <a:t>-Matt. 17:21 “Howbeit, this kind </a:t>
            </a:r>
            <a:r>
              <a:rPr lang="en-US" sz="2400" dirty="0" err="1"/>
              <a:t>goeth</a:t>
            </a:r>
            <a:r>
              <a:rPr lang="en-US" sz="2400" dirty="0"/>
              <a:t> not out but by prayer and fasting.”</a:t>
            </a:r>
          </a:p>
        </p:txBody>
      </p:sp>
    </p:spTree>
    <p:extLst>
      <p:ext uri="{BB962C8B-B14F-4D97-AF65-F5344CB8AC3E}">
        <p14:creationId xmlns:p14="http://schemas.microsoft.com/office/powerpoint/2010/main" val="24461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Omissions</a:t>
            </a:r>
          </a:p>
        </p:txBody>
      </p:sp>
      <p:sp>
        <p:nvSpPr>
          <p:cNvPr id="4" name="TextBox 3">
            <a:extLst>
              <a:ext uri="{FF2B5EF4-FFF2-40B4-BE49-F238E27FC236}">
                <a16:creationId xmlns:a16="http://schemas.microsoft.com/office/drawing/2014/main" id="{3BBE02FD-E589-42FE-8661-535E40B5A87E}"/>
              </a:ext>
            </a:extLst>
          </p:cNvPr>
          <p:cNvSpPr txBox="1"/>
          <p:nvPr/>
        </p:nvSpPr>
        <p:spPr>
          <a:xfrm>
            <a:off x="4241262" y="2105714"/>
            <a:ext cx="35449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Omitted</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NIV                                Douay-Rheims</a:t>
            </a:r>
          </a:p>
        </p:txBody>
      </p:sp>
      <p:sp>
        <p:nvSpPr>
          <p:cNvPr id="7" name="TextBox 6">
            <a:extLst>
              <a:ext uri="{FF2B5EF4-FFF2-40B4-BE49-F238E27FC236}">
                <a16:creationId xmlns:a16="http://schemas.microsoft.com/office/drawing/2014/main" id="{1F1AE125-6FDA-4C60-BF7A-54E142601538}"/>
              </a:ext>
            </a:extLst>
          </p:cNvPr>
          <p:cNvSpPr txBox="1"/>
          <p:nvPr/>
        </p:nvSpPr>
        <p:spPr>
          <a:xfrm>
            <a:off x="8405093" y="2063288"/>
            <a:ext cx="35449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Matt. 18:11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For the Son of man is come to save that which was lost.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4316" y="2238626"/>
            <a:ext cx="354499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Matt. 18:11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For the Son of man is come to save that which was lost.”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5E2A21-D94B-D2E4-0D46-FF7608502F39}"/>
              </a:ext>
            </a:extLst>
          </p:cNvPr>
          <p:cNvSpPr txBox="1"/>
          <p:nvPr/>
        </p:nvSpPr>
        <p:spPr>
          <a:xfrm>
            <a:off x="443883" y="4926330"/>
            <a:ext cx="10803237" cy="1938992"/>
          </a:xfrm>
          <a:prstGeom prst="rect">
            <a:avLst/>
          </a:prstGeom>
          <a:noFill/>
        </p:spPr>
        <p:txBody>
          <a:bodyPr wrap="square" rtlCol="0">
            <a:spAutoFit/>
          </a:bodyPr>
          <a:lstStyle/>
          <a:p>
            <a:r>
              <a:rPr lang="en-US" sz="2400" b="1" dirty="0">
                <a:solidFill>
                  <a:srgbClr val="002060"/>
                </a:solidFill>
              </a:rPr>
              <a:t>NWT</a:t>
            </a:r>
            <a:r>
              <a:rPr lang="en-US" sz="2400" dirty="0"/>
              <a:t>-Matt. 18:11--Omitted</a:t>
            </a:r>
          </a:p>
          <a:p>
            <a:endParaRPr lang="en-US" sz="2400" dirty="0"/>
          </a:p>
          <a:p>
            <a:r>
              <a:rPr lang="en-US" sz="2400" b="1" dirty="0">
                <a:solidFill>
                  <a:srgbClr val="C00000"/>
                </a:solidFill>
              </a:rPr>
              <a:t>JST</a:t>
            </a:r>
            <a:r>
              <a:rPr lang="en-US" sz="2400" dirty="0"/>
              <a:t>-Matt. 18:11 “For the Son of Man is come to save that which was lost and to call sinners to repentance; but these little ones have no need of repentance, and I will save them.”</a:t>
            </a:r>
          </a:p>
        </p:txBody>
      </p:sp>
    </p:spTree>
    <p:extLst>
      <p:ext uri="{BB962C8B-B14F-4D97-AF65-F5344CB8AC3E}">
        <p14:creationId xmlns:p14="http://schemas.microsoft.com/office/powerpoint/2010/main" val="130091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241262" y="2105714"/>
            <a:ext cx="354499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solidFill>
                  <a:prstClr val="black"/>
                </a:solidFill>
                <a:latin typeface="Calibri" panose="020F0502020204030204"/>
              </a:rPr>
              <a:t>14:12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How you have fallen from heaven, morning star, son of the dawn! You have been cast down to the earth, you who once laid low the nations!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NIV                                Douay-Rheims</a:t>
            </a:r>
          </a:p>
        </p:txBody>
      </p:sp>
      <p:sp>
        <p:nvSpPr>
          <p:cNvPr id="7" name="TextBox 6">
            <a:extLst>
              <a:ext uri="{FF2B5EF4-FFF2-40B4-BE49-F238E27FC236}">
                <a16:creationId xmlns:a16="http://schemas.microsoft.com/office/drawing/2014/main" id="{1F1AE125-6FDA-4C60-BF7A-54E142601538}"/>
              </a:ext>
            </a:extLst>
          </p:cNvPr>
          <p:cNvSpPr txBox="1"/>
          <p:nvPr/>
        </p:nvSpPr>
        <p:spPr>
          <a:xfrm>
            <a:off x="8405093" y="2063288"/>
            <a:ext cx="354499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Is. 14:12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How art thou fallen from heaven, O Lucifer, who didst rise in the morning? how art thou fallen to the earth, that didst wound the nations?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4316" y="223862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Is. 14:12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How art thou fallen from heaven, O Lucifer, son of the morning! </a:t>
            </a:r>
            <a:r>
              <a:rPr lang="en-US" sz="2400" i="1" dirty="0"/>
              <a:t>how</a:t>
            </a:r>
            <a:r>
              <a:rPr lang="en-US" sz="2400" dirty="0"/>
              <a:t> art thou cut down to the ground, which didst weaken the nations!”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89CA60-4193-F131-444E-E3B2F6346D30}"/>
              </a:ext>
            </a:extLst>
          </p:cNvPr>
          <p:cNvSpPr txBox="1"/>
          <p:nvPr/>
        </p:nvSpPr>
        <p:spPr>
          <a:xfrm>
            <a:off x="443883" y="4926330"/>
            <a:ext cx="11203287" cy="1938992"/>
          </a:xfrm>
          <a:prstGeom prst="rect">
            <a:avLst/>
          </a:prstGeom>
          <a:noFill/>
        </p:spPr>
        <p:txBody>
          <a:bodyPr wrap="square" rtlCol="0">
            <a:spAutoFit/>
          </a:bodyPr>
          <a:lstStyle/>
          <a:p>
            <a:r>
              <a:rPr lang="en-US" sz="2400" b="1" dirty="0">
                <a:solidFill>
                  <a:srgbClr val="002060"/>
                </a:solidFill>
              </a:rPr>
              <a:t>NWT</a:t>
            </a:r>
            <a:r>
              <a:rPr lang="en-US" sz="2400" dirty="0"/>
              <a:t>-Is. 14:12 “How you have fallen from </a:t>
            </a:r>
            <a:r>
              <a:rPr lang="en-US" sz="2400" dirty="0" err="1"/>
              <a:t>heaven,O</a:t>
            </a:r>
            <a:r>
              <a:rPr lang="en-US" sz="2400" dirty="0"/>
              <a:t> shining one, son of the dawn! How you have been cut down to the </a:t>
            </a:r>
            <a:r>
              <a:rPr lang="en-US" sz="2400" dirty="0" err="1"/>
              <a:t>earth,You</a:t>
            </a:r>
            <a:r>
              <a:rPr lang="en-US" sz="2400" dirty="0"/>
              <a:t> who vanquished nations!”</a:t>
            </a:r>
          </a:p>
          <a:p>
            <a:endParaRPr lang="en-US" sz="2400" dirty="0"/>
          </a:p>
          <a:p>
            <a:r>
              <a:rPr lang="en-US" sz="2400" b="1" dirty="0">
                <a:solidFill>
                  <a:srgbClr val="C00000"/>
                </a:solidFill>
              </a:rPr>
              <a:t>JST</a:t>
            </a:r>
            <a:r>
              <a:rPr lang="en-US" sz="2400" dirty="0"/>
              <a:t>-Is. 14:12 “How art thou fallen from heaven, O Lucifer, son of the morning! How art thou cut down to the ground, which didst weaken the nations!”</a:t>
            </a:r>
          </a:p>
        </p:txBody>
      </p:sp>
    </p:spTree>
    <p:extLst>
      <p:ext uri="{BB962C8B-B14F-4D97-AF65-F5344CB8AC3E}">
        <p14:creationId xmlns:p14="http://schemas.microsoft.com/office/powerpoint/2010/main" val="20202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241262" y="2105714"/>
            <a:ext cx="3544993"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Matt. 6:13 “And lead us not into temptation, but deliver us from the evil one.”</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NIV                                Douay-Rheims</a:t>
            </a:r>
          </a:p>
        </p:txBody>
      </p:sp>
      <p:sp>
        <p:nvSpPr>
          <p:cNvPr id="7" name="TextBox 6">
            <a:extLst>
              <a:ext uri="{FF2B5EF4-FFF2-40B4-BE49-F238E27FC236}">
                <a16:creationId xmlns:a16="http://schemas.microsoft.com/office/drawing/2014/main" id="{1F1AE125-6FDA-4C60-BF7A-54E142601538}"/>
              </a:ext>
            </a:extLst>
          </p:cNvPr>
          <p:cNvSpPr txBox="1"/>
          <p:nvPr/>
        </p:nvSpPr>
        <p:spPr>
          <a:xfrm>
            <a:off x="8405093" y="2063288"/>
            <a:ext cx="354499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Matt. 6:13 “And lead us not into temptation. But deliver us from evil. Amen”</a:t>
            </a:r>
          </a:p>
        </p:txBody>
      </p:sp>
      <p:sp>
        <p:nvSpPr>
          <p:cNvPr id="8" name="TextBox 7">
            <a:extLst>
              <a:ext uri="{FF2B5EF4-FFF2-40B4-BE49-F238E27FC236}">
                <a16:creationId xmlns:a16="http://schemas.microsoft.com/office/drawing/2014/main" id="{B60AF981-679A-4100-81BE-EA18E68CA38F}"/>
              </a:ext>
            </a:extLst>
          </p:cNvPr>
          <p:cNvSpPr txBox="1"/>
          <p:nvPr/>
        </p:nvSpPr>
        <p:spPr>
          <a:xfrm>
            <a:off x="394316" y="223862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Matt. 6:13 “And lead us not into temptation, but deliver us from evil: For thine is the kingdom, and the power, and the glory, for ever. Amen.”</a:t>
            </a:r>
          </a:p>
        </p:txBody>
      </p:sp>
      <p:sp>
        <p:nvSpPr>
          <p:cNvPr id="3" name="TextBox 2">
            <a:extLst>
              <a:ext uri="{FF2B5EF4-FFF2-40B4-BE49-F238E27FC236}">
                <a16:creationId xmlns:a16="http://schemas.microsoft.com/office/drawing/2014/main" id="{6C539E1F-43B3-316B-B848-B9DF69D83F36}"/>
              </a:ext>
            </a:extLst>
          </p:cNvPr>
          <p:cNvSpPr txBox="1"/>
          <p:nvPr/>
        </p:nvSpPr>
        <p:spPr>
          <a:xfrm>
            <a:off x="443883" y="4926330"/>
            <a:ext cx="11203287" cy="1938992"/>
          </a:xfrm>
          <a:prstGeom prst="rect">
            <a:avLst/>
          </a:prstGeom>
          <a:noFill/>
        </p:spPr>
        <p:txBody>
          <a:bodyPr wrap="square" rtlCol="0">
            <a:spAutoFit/>
          </a:bodyPr>
          <a:lstStyle/>
          <a:p>
            <a:r>
              <a:rPr lang="en-US" sz="2400" b="1" dirty="0">
                <a:solidFill>
                  <a:srgbClr val="002060"/>
                </a:solidFill>
              </a:rPr>
              <a:t>NWT</a:t>
            </a:r>
            <a:r>
              <a:rPr lang="en-US" sz="2400" dirty="0"/>
              <a:t>-Matt. 6:13 “And do not bring us into temptation, but deliver us from the wicked one”</a:t>
            </a:r>
          </a:p>
          <a:p>
            <a:endParaRPr lang="en-US" sz="2400" dirty="0"/>
          </a:p>
          <a:p>
            <a:r>
              <a:rPr lang="en-US" sz="2400" b="1" dirty="0">
                <a:solidFill>
                  <a:srgbClr val="C00000"/>
                </a:solidFill>
              </a:rPr>
              <a:t>JST</a:t>
            </a:r>
            <a:r>
              <a:rPr lang="en-US" sz="2400" dirty="0"/>
              <a:t>-Matt. 6:13 “And forgive us our trespasses, as we forgive those who trespass against us.”</a:t>
            </a:r>
          </a:p>
        </p:txBody>
      </p:sp>
    </p:spTree>
    <p:extLst>
      <p:ext uri="{BB962C8B-B14F-4D97-AF65-F5344CB8AC3E}">
        <p14:creationId xmlns:p14="http://schemas.microsoft.com/office/powerpoint/2010/main" val="204604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241262" y="2105714"/>
            <a:ext cx="354499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Matt. 9:13 “</a:t>
            </a:r>
            <a:r>
              <a:rPr lang="en-US" sz="2400" dirty="0"/>
              <a:t>But go and learn what this means: ‘I desire mercy, not sacrifice.’ For I have not come to call the righteous, but sinners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NIV                                Douay-Rheims</a:t>
            </a:r>
          </a:p>
        </p:txBody>
      </p:sp>
      <p:sp>
        <p:nvSpPr>
          <p:cNvPr id="7" name="TextBox 6">
            <a:extLst>
              <a:ext uri="{FF2B5EF4-FFF2-40B4-BE49-F238E27FC236}">
                <a16:creationId xmlns:a16="http://schemas.microsoft.com/office/drawing/2014/main" id="{1F1AE125-6FDA-4C60-BF7A-54E142601538}"/>
              </a:ext>
            </a:extLst>
          </p:cNvPr>
          <p:cNvSpPr txBox="1"/>
          <p:nvPr/>
        </p:nvSpPr>
        <p:spPr>
          <a:xfrm>
            <a:off x="8405093" y="2063288"/>
            <a:ext cx="354499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Matt. 9:13 “</a:t>
            </a:r>
            <a:r>
              <a:rPr lang="en-US" sz="2400" dirty="0"/>
              <a:t>Go then and learn what this </a:t>
            </a:r>
            <a:r>
              <a:rPr lang="en-US" sz="2400" dirty="0" err="1"/>
              <a:t>meaneth</a:t>
            </a:r>
            <a:r>
              <a:rPr lang="en-US" sz="2400" dirty="0"/>
              <a:t>, I will have mercy and not sacrifice. For I am not come to call the just, but sinners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4316" y="2238626"/>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Matt. 9:13 “</a:t>
            </a:r>
            <a:r>
              <a:rPr lang="en-US" sz="2400" dirty="0"/>
              <a:t>But go ye and learn what </a:t>
            </a:r>
            <a:r>
              <a:rPr lang="en-US" sz="2400" i="1" dirty="0"/>
              <a:t>that</a:t>
            </a:r>
            <a:r>
              <a:rPr lang="en-US" sz="2400" dirty="0"/>
              <a:t> </a:t>
            </a:r>
            <a:r>
              <a:rPr lang="en-US" sz="2400" dirty="0" err="1"/>
              <a:t>meaneth</a:t>
            </a:r>
            <a:r>
              <a:rPr lang="en-US" sz="2400" dirty="0"/>
              <a:t>, I will have mercy, and not sacrifice: for I am not come to call the righteous, but sinners to repentance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89992CF4-2BF5-0EB7-95A4-06B67DDE7842}"/>
              </a:ext>
            </a:extLst>
          </p:cNvPr>
          <p:cNvSpPr txBox="1"/>
          <p:nvPr/>
        </p:nvSpPr>
        <p:spPr>
          <a:xfrm>
            <a:off x="443883" y="4926330"/>
            <a:ext cx="11203287" cy="1938992"/>
          </a:xfrm>
          <a:prstGeom prst="rect">
            <a:avLst/>
          </a:prstGeom>
          <a:noFill/>
        </p:spPr>
        <p:txBody>
          <a:bodyPr wrap="square" rtlCol="0">
            <a:spAutoFit/>
          </a:bodyPr>
          <a:lstStyle/>
          <a:p>
            <a:r>
              <a:rPr lang="en-US" sz="2400" b="1" dirty="0">
                <a:solidFill>
                  <a:srgbClr val="002060"/>
                </a:solidFill>
              </a:rPr>
              <a:t>NWT</a:t>
            </a:r>
            <a:r>
              <a:rPr lang="en-US" sz="2400" dirty="0"/>
              <a:t>-Matt. 9:13 “Go, then, and learn what this means: ‘I want mercy, and not sacrifice.’ For I came to call, not righteous people, but sinners.”</a:t>
            </a:r>
          </a:p>
          <a:p>
            <a:endParaRPr lang="en-US" sz="2400" dirty="0"/>
          </a:p>
          <a:p>
            <a:r>
              <a:rPr lang="en-US" sz="2400" b="1" dirty="0">
                <a:solidFill>
                  <a:srgbClr val="C00000"/>
                </a:solidFill>
              </a:rPr>
              <a:t>JST</a:t>
            </a:r>
            <a:r>
              <a:rPr lang="en-US" sz="2400" dirty="0"/>
              <a:t>-Matt. 9:14 (13) “But go ye and learn what this </a:t>
            </a:r>
            <a:r>
              <a:rPr lang="en-US" sz="2400" dirty="0" err="1"/>
              <a:t>meaneth</a:t>
            </a:r>
            <a:r>
              <a:rPr lang="en-US" sz="2400" dirty="0"/>
              <a:t>: I will have mercy and not sacrifice; for I am not come to call the righteous, but sinners to repentance.”</a:t>
            </a:r>
          </a:p>
        </p:txBody>
      </p:sp>
    </p:spTree>
    <p:extLst>
      <p:ext uri="{BB962C8B-B14F-4D97-AF65-F5344CB8AC3E}">
        <p14:creationId xmlns:p14="http://schemas.microsoft.com/office/powerpoint/2010/main" val="29859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241262" y="2105714"/>
            <a:ext cx="354499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Luke 5:32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I have not come to call the righteous, but sinners to repentance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NIV                                Douay-Rheims</a:t>
            </a:r>
          </a:p>
        </p:txBody>
      </p:sp>
      <p:sp>
        <p:nvSpPr>
          <p:cNvPr id="7" name="TextBox 6">
            <a:extLst>
              <a:ext uri="{FF2B5EF4-FFF2-40B4-BE49-F238E27FC236}">
                <a16:creationId xmlns:a16="http://schemas.microsoft.com/office/drawing/2014/main" id="{1F1AE125-6FDA-4C60-BF7A-54E142601538}"/>
              </a:ext>
            </a:extLst>
          </p:cNvPr>
          <p:cNvSpPr txBox="1"/>
          <p:nvPr/>
        </p:nvSpPr>
        <p:spPr>
          <a:xfrm>
            <a:off x="8405093" y="2063288"/>
            <a:ext cx="35449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Luke 5:32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I came not to call the just, but sinners to penance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4316" y="2238626"/>
            <a:ext cx="354499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Luke 5:32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I came not to call the righteous, but sinners to repentance.”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A0FA11-E520-5418-2255-B3FF2FAEBFF4}"/>
              </a:ext>
            </a:extLst>
          </p:cNvPr>
          <p:cNvSpPr txBox="1"/>
          <p:nvPr/>
        </p:nvSpPr>
        <p:spPr>
          <a:xfrm>
            <a:off x="443883" y="4926330"/>
            <a:ext cx="11203287" cy="1200329"/>
          </a:xfrm>
          <a:prstGeom prst="rect">
            <a:avLst/>
          </a:prstGeom>
          <a:noFill/>
        </p:spPr>
        <p:txBody>
          <a:bodyPr wrap="square" rtlCol="0">
            <a:spAutoFit/>
          </a:bodyPr>
          <a:lstStyle/>
          <a:p>
            <a:r>
              <a:rPr lang="en-US" sz="2400" b="1" dirty="0">
                <a:solidFill>
                  <a:srgbClr val="002060"/>
                </a:solidFill>
              </a:rPr>
              <a:t>NWT</a:t>
            </a:r>
            <a:r>
              <a:rPr lang="en-US" sz="2400" dirty="0"/>
              <a:t>-Luke 5:32 “I have come to call, not righteous people, but sinners to repentance”</a:t>
            </a:r>
          </a:p>
          <a:p>
            <a:endParaRPr lang="en-US" sz="2400" dirty="0"/>
          </a:p>
          <a:p>
            <a:r>
              <a:rPr lang="en-US" sz="2400" b="1" dirty="0">
                <a:solidFill>
                  <a:srgbClr val="C00000"/>
                </a:solidFill>
              </a:rPr>
              <a:t>JST</a:t>
            </a:r>
            <a:r>
              <a:rPr lang="en-US" sz="2400" dirty="0"/>
              <a:t>-Luke 5:32 “I came not to call the righteous, but sinners to repentance.”</a:t>
            </a:r>
          </a:p>
        </p:txBody>
      </p:sp>
    </p:spTree>
    <p:extLst>
      <p:ext uri="{BB962C8B-B14F-4D97-AF65-F5344CB8AC3E}">
        <p14:creationId xmlns:p14="http://schemas.microsoft.com/office/powerpoint/2010/main" val="90131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9416-E159-471F-AF17-865B77240C1A}"/>
              </a:ext>
            </a:extLst>
          </p:cNvPr>
          <p:cNvSpPr>
            <a:spLocks noGrp="1"/>
          </p:cNvSpPr>
          <p:nvPr>
            <p:ph type="title"/>
          </p:nvPr>
        </p:nvSpPr>
        <p:spPr>
          <a:xfrm>
            <a:off x="838200" y="-309578"/>
            <a:ext cx="10515600" cy="1325563"/>
          </a:xfrm>
        </p:spPr>
        <p:txBody>
          <a:bodyPr/>
          <a:lstStyle/>
          <a:p>
            <a:pPr algn="ctr"/>
            <a:r>
              <a:rPr lang="en-US" dirty="0"/>
              <a:t>Some Changes</a:t>
            </a:r>
          </a:p>
        </p:txBody>
      </p:sp>
      <p:sp>
        <p:nvSpPr>
          <p:cNvPr id="4" name="TextBox 3">
            <a:extLst>
              <a:ext uri="{FF2B5EF4-FFF2-40B4-BE49-F238E27FC236}">
                <a16:creationId xmlns:a16="http://schemas.microsoft.com/office/drawing/2014/main" id="{3BBE02FD-E589-42FE-8661-535E40B5A87E}"/>
              </a:ext>
            </a:extLst>
          </p:cNvPr>
          <p:cNvSpPr txBox="1"/>
          <p:nvPr/>
        </p:nvSpPr>
        <p:spPr>
          <a:xfrm>
            <a:off x="4241262" y="2105714"/>
            <a:ext cx="354499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Rev. 22:14 “</a:t>
            </a:r>
            <a:r>
              <a:rPr lang="en-US" sz="2400" dirty="0"/>
              <a:t>Blessed are those who wash their robes, that they may have the right to the tree of life and may go through the gates into the city.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E93DE9EF-A6B7-4269-AAA2-EDEFE2672D1D}"/>
              </a:ext>
            </a:extLst>
          </p:cNvPr>
          <p:cNvSpPr txBox="1"/>
          <p:nvPr/>
        </p:nvSpPr>
        <p:spPr>
          <a:xfrm>
            <a:off x="443883" y="896645"/>
            <a:ext cx="1145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KJV                                               NIV                                Douay-Rheims</a:t>
            </a:r>
          </a:p>
        </p:txBody>
      </p:sp>
      <p:sp>
        <p:nvSpPr>
          <p:cNvPr id="7" name="TextBox 6">
            <a:extLst>
              <a:ext uri="{FF2B5EF4-FFF2-40B4-BE49-F238E27FC236}">
                <a16:creationId xmlns:a16="http://schemas.microsoft.com/office/drawing/2014/main" id="{1F1AE125-6FDA-4C60-BF7A-54E142601538}"/>
              </a:ext>
            </a:extLst>
          </p:cNvPr>
          <p:cNvSpPr txBox="1"/>
          <p:nvPr/>
        </p:nvSpPr>
        <p:spPr>
          <a:xfrm>
            <a:off x="8405093" y="2063288"/>
            <a:ext cx="354499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Rev. 22:14 “</a:t>
            </a:r>
            <a:r>
              <a:rPr lang="en-US" sz="2400" dirty="0"/>
              <a:t>Blessed are they that wash their robes in the blood of the Lamb: that they may have a right to the tree of life, and may enter in by the gates into the city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60AF981-679A-4100-81BE-EA18E68CA38F}"/>
              </a:ext>
            </a:extLst>
          </p:cNvPr>
          <p:cNvSpPr txBox="1"/>
          <p:nvPr/>
        </p:nvSpPr>
        <p:spPr>
          <a:xfrm>
            <a:off x="394316" y="2238626"/>
            <a:ext cx="354499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Rev. 22:14</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t>Blessed </a:t>
            </a:r>
            <a:r>
              <a:rPr lang="en-US" sz="2400" i="1" dirty="0"/>
              <a:t>are</a:t>
            </a:r>
            <a:r>
              <a:rPr lang="en-US" sz="2400" dirty="0"/>
              <a:t> they that do his commandments, that they may have right to the tree of life, and may enter in through the gates into the city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20F6C351-FD36-02C7-C612-E6C4E258F61A}"/>
              </a:ext>
            </a:extLst>
          </p:cNvPr>
          <p:cNvSpPr txBox="1"/>
          <p:nvPr/>
        </p:nvSpPr>
        <p:spPr>
          <a:xfrm>
            <a:off x="443883" y="4926330"/>
            <a:ext cx="11203287" cy="1938992"/>
          </a:xfrm>
          <a:prstGeom prst="rect">
            <a:avLst/>
          </a:prstGeom>
          <a:noFill/>
        </p:spPr>
        <p:txBody>
          <a:bodyPr wrap="square" rtlCol="0">
            <a:spAutoFit/>
          </a:bodyPr>
          <a:lstStyle/>
          <a:p>
            <a:r>
              <a:rPr lang="en-US" sz="2400" b="1" dirty="0">
                <a:solidFill>
                  <a:srgbClr val="002060"/>
                </a:solidFill>
              </a:rPr>
              <a:t>NWT</a:t>
            </a:r>
            <a:r>
              <a:rPr lang="en-US" sz="2400" dirty="0"/>
              <a:t>-Rev. 22:14 “Happy are those who wash their robes, so that they may have authority to go to the trees of life and that they may gain entrance into the city through its gates”</a:t>
            </a:r>
          </a:p>
          <a:p>
            <a:endParaRPr lang="en-US" sz="2400" dirty="0"/>
          </a:p>
          <a:p>
            <a:r>
              <a:rPr lang="en-US" sz="2400" b="1" dirty="0">
                <a:solidFill>
                  <a:srgbClr val="C00000"/>
                </a:solidFill>
              </a:rPr>
              <a:t>JST</a:t>
            </a:r>
            <a:r>
              <a:rPr lang="en-US" sz="2400" dirty="0"/>
              <a:t>-Rev. 22:14 “Blessed are they that do his commandments, that they may have right to the tree of life and may enter in through the gates into the city.”</a:t>
            </a:r>
          </a:p>
        </p:txBody>
      </p:sp>
    </p:spTree>
    <p:extLst>
      <p:ext uri="{BB962C8B-B14F-4D97-AF65-F5344CB8AC3E}">
        <p14:creationId xmlns:p14="http://schemas.microsoft.com/office/powerpoint/2010/main" val="2960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4116</Words>
  <Application>Microsoft Office PowerPoint</Application>
  <PresentationFormat>Widescreen</PresentationFormat>
  <Paragraphs>180</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What is the Difference Between Mormons, Jehovah’s Witnesses, and Seventh-day Adventists? pt 19</vt:lpstr>
      <vt:lpstr>Some Omissions</vt:lpstr>
      <vt:lpstr>Some Omissions</vt:lpstr>
      <vt:lpstr>Some Omissions</vt:lpstr>
      <vt:lpstr>Some Changes</vt:lpstr>
      <vt:lpstr>Some Changes</vt:lpstr>
      <vt:lpstr>Some Changes</vt:lpstr>
      <vt:lpstr>Some Changes</vt:lpstr>
      <vt:lpstr>Some Changes</vt:lpstr>
      <vt:lpstr>Other Major Omissions/Marginal Notes</vt:lpstr>
      <vt:lpstr>Short History of the Formation of the KJV</vt:lpstr>
      <vt:lpstr>King James…</vt:lpstr>
      <vt:lpstr>The Work of Translation</vt:lpstr>
      <vt:lpstr>Sayings From KJV</vt:lpstr>
      <vt:lpstr>Results…</vt:lpstr>
      <vt:lpstr>Beware the New King James Version </vt:lpstr>
      <vt:lpstr>D.A. Waite’s Work</vt:lpstr>
      <vt:lpstr>Some Changes</vt:lpstr>
      <vt:lpstr>Some Changes</vt:lpstr>
      <vt:lpstr>Some Changes</vt:lpstr>
      <vt:lpstr>Some Changes</vt:lpstr>
      <vt:lpstr>Some Changes</vt:lpstr>
      <vt:lpstr>Other Assaults</vt:lpstr>
      <vt:lpstr>Study or Be Diligent?</vt:lpstr>
      <vt:lpstr>The Results….</vt:lpstr>
      <vt:lpstr>It Appears This Statement is True!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106</cp:revision>
  <dcterms:created xsi:type="dcterms:W3CDTF">2020-09-12T20:19:03Z</dcterms:created>
  <dcterms:modified xsi:type="dcterms:W3CDTF">2023-10-11T23:56:24Z</dcterms:modified>
</cp:coreProperties>
</file>