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6" r:id="rId4"/>
    <p:sldId id="260" r:id="rId5"/>
    <p:sldId id="261" r:id="rId6"/>
    <p:sldId id="262" r:id="rId7"/>
    <p:sldId id="284" r:id="rId8"/>
    <p:sldId id="268" r:id="rId9"/>
    <p:sldId id="285" r:id="rId10"/>
    <p:sldId id="263" r:id="rId11"/>
    <p:sldId id="264" r:id="rId12"/>
    <p:sldId id="265" r:id="rId13"/>
    <p:sldId id="269" r:id="rId14"/>
    <p:sldId id="286"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9900"/>
    <a:srgbClr val="0099CC"/>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41" d="100"/>
          <a:sy n="41" d="100"/>
        </p:scale>
        <p:origin x="-744"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88C95A-3E84-48FC-853D-054A7205B272}" type="datetimeFigureOut">
              <a:rPr lang="en-US" smtClean="0"/>
              <a:pPr/>
              <a:t>3/31/2013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558EB-C8A5-4B47-AF8E-884948EE04C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88C95A-3E84-48FC-853D-054A7205B272}" type="datetimeFigureOut">
              <a:rPr lang="en-US" smtClean="0"/>
              <a:pPr/>
              <a:t>3/31/2013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558EB-C8A5-4B47-AF8E-884948EE04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88C95A-3E84-48FC-853D-054A7205B272}" type="datetimeFigureOut">
              <a:rPr lang="en-US" smtClean="0"/>
              <a:pPr/>
              <a:t>3/31/2013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558EB-C8A5-4B47-AF8E-884948EE04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88C95A-3E84-48FC-853D-054A7205B272}" type="datetimeFigureOut">
              <a:rPr lang="en-US" smtClean="0"/>
              <a:pPr/>
              <a:t>3/31/2013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558EB-C8A5-4B47-AF8E-884948EE04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88C95A-3E84-48FC-853D-054A7205B272}" type="datetimeFigureOut">
              <a:rPr lang="en-US" smtClean="0"/>
              <a:pPr/>
              <a:t>3/31/2013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558EB-C8A5-4B47-AF8E-884948EE04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88C95A-3E84-48FC-853D-054A7205B272}" type="datetimeFigureOut">
              <a:rPr lang="en-US" smtClean="0"/>
              <a:pPr/>
              <a:t>3/31/2013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558EB-C8A5-4B47-AF8E-884948EE04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88C95A-3E84-48FC-853D-054A7205B272}" type="datetimeFigureOut">
              <a:rPr lang="en-US" smtClean="0"/>
              <a:pPr/>
              <a:t>3/31/2013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A558EB-C8A5-4B47-AF8E-884948EE04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88C95A-3E84-48FC-853D-054A7205B272}" type="datetimeFigureOut">
              <a:rPr lang="en-US" smtClean="0"/>
              <a:pPr/>
              <a:t>3/31/2013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A558EB-C8A5-4B47-AF8E-884948EE04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88C95A-3E84-48FC-853D-054A7205B272}" type="datetimeFigureOut">
              <a:rPr lang="en-US" smtClean="0"/>
              <a:pPr/>
              <a:t>3/31/2013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A558EB-C8A5-4B47-AF8E-884948EE04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88C95A-3E84-48FC-853D-054A7205B272}" type="datetimeFigureOut">
              <a:rPr lang="en-US" smtClean="0"/>
              <a:pPr/>
              <a:t>3/31/2013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558EB-C8A5-4B47-AF8E-884948EE04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88C95A-3E84-48FC-853D-054A7205B272}" type="datetimeFigureOut">
              <a:rPr lang="en-US" smtClean="0"/>
              <a:pPr/>
              <a:t>3/31/2013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558EB-C8A5-4B47-AF8E-884948EE04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88C95A-3E84-48FC-853D-054A7205B272}" type="datetimeFigureOut">
              <a:rPr lang="en-US" smtClean="0"/>
              <a:pPr/>
              <a:t>3/31/2013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558EB-C8A5-4B47-AF8E-884948EE04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u="sng" dirty="0" smtClean="0">
                <a:solidFill>
                  <a:srgbClr val="FF0000"/>
                </a:solidFill>
              </a:rPr>
              <a:t>The Analysis</a:t>
            </a:r>
            <a:endParaRPr lang="en-US" b="1" u="sng" dirty="0">
              <a:solidFill>
                <a:srgbClr val="FF0000"/>
              </a:solidFill>
            </a:endParaRPr>
          </a:p>
        </p:txBody>
      </p:sp>
      <p:sp>
        <p:nvSpPr>
          <p:cNvPr id="3" name="Content Placeholder 2"/>
          <p:cNvSpPr>
            <a:spLocks noGrp="1"/>
          </p:cNvSpPr>
          <p:nvPr>
            <p:ph sz="half" idx="1"/>
          </p:nvPr>
        </p:nvSpPr>
        <p:spPr>
          <a:xfrm>
            <a:off x="0" y="762000"/>
            <a:ext cx="4495800" cy="6096000"/>
          </a:xfrm>
        </p:spPr>
        <p:txBody>
          <a:bodyPr>
            <a:normAutofit fontScale="85000" lnSpcReduction="10000"/>
          </a:bodyPr>
          <a:lstStyle/>
          <a:p>
            <a:r>
              <a:rPr lang="en-US" dirty="0" smtClean="0"/>
              <a:t>“And I went out by night by the gate of the valley, even before the dragon well, and to the dung port, and viewed the walls of Jerusalem, which were broken down, and the gates thereof were consumed with fire.  Then I went on to the gate of the fountain, and to the king's pool: but there was no place for the beast that was under me to pass.  Then went I up in the night by the brook, and viewed the wall, and turned back, and entered by the gate of the valley, and so returned.”  Nehemiah 2:13-15</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0" y="762000"/>
            <a:ext cx="4572000" cy="60960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u="sng" dirty="0" smtClean="0">
                <a:solidFill>
                  <a:schemeClr val="accent2">
                    <a:lumMod val="50000"/>
                  </a:schemeClr>
                </a:solidFill>
                <a:latin typeface="Algerian" pitchFamily="82" charset="0"/>
              </a:rPr>
              <a:t>The Paralysis of Fear</a:t>
            </a:r>
            <a:endParaRPr lang="en-US" u="sng" dirty="0">
              <a:solidFill>
                <a:schemeClr val="accent2">
                  <a:lumMod val="50000"/>
                </a:schemeClr>
              </a:solidFill>
              <a:latin typeface="Algerian" pitchFamily="82" charset="0"/>
            </a:endParaRPr>
          </a:p>
        </p:txBody>
      </p:sp>
      <p:sp>
        <p:nvSpPr>
          <p:cNvPr id="4" name="Content Placeholder 3"/>
          <p:cNvSpPr>
            <a:spLocks noGrp="1"/>
          </p:cNvSpPr>
          <p:nvPr>
            <p:ph sz="half" idx="2"/>
          </p:nvPr>
        </p:nvSpPr>
        <p:spPr>
          <a:xfrm>
            <a:off x="4648200" y="762000"/>
            <a:ext cx="4495800" cy="6096000"/>
          </a:xfrm>
        </p:spPr>
        <p:txBody>
          <a:bodyPr>
            <a:normAutofit fontScale="92500" lnSpcReduction="20000"/>
          </a:bodyPr>
          <a:lstStyle/>
          <a:p>
            <a:r>
              <a:rPr lang="en-US" dirty="0" smtClean="0"/>
              <a:t>“Therefore set I in the lower places behind the wall, and on the higher places, I even set the people after their families with their swords, their spears, and their bows.  And I looked, and rose up, and said unto the nobles, and to the rulers, and to the rest of the people, </a:t>
            </a:r>
            <a:r>
              <a:rPr lang="en-US" u="sng" dirty="0" smtClean="0">
                <a:solidFill>
                  <a:srgbClr val="0070C0"/>
                </a:solidFill>
                <a:latin typeface="Aharoni" pitchFamily="2" charset="-79"/>
                <a:cs typeface="Aharoni" pitchFamily="2" charset="-79"/>
              </a:rPr>
              <a:t>Be not ye afraid of them: remember the Lord, which is great and terrible, and fight</a:t>
            </a:r>
            <a:r>
              <a:rPr lang="en-US" dirty="0" smtClean="0"/>
              <a:t> for your brethren, your sons, and your daughters, your wives, and your houses.”  Nehemiah 4:13,14</a:t>
            </a:r>
            <a:endParaRPr lang="en-US" dirty="0"/>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0" y="762000"/>
            <a:ext cx="4572000" cy="6096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u="sng" dirty="0" smtClean="0">
                <a:solidFill>
                  <a:srgbClr val="0070C0"/>
                </a:solidFill>
                <a:latin typeface="Algerian" pitchFamily="82" charset="0"/>
              </a:rPr>
              <a:t>The Banishment of Fear</a:t>
            </a:r>
            <a:endParaRPr lang="en-US" b="1" u="sng" dirty="0">
              <a:solidFill>
                <a:srgbClr val="0070C0"/>
              </a:solidFill>
              <a:latin typeface="Algerian" pitchFamily="82" charset="0"/>
            </a:endParaRPr>
          </a:p>
        </p:txBody>
      </p:sp>
      <p:sp>
        <p:nvSpPr>
          <p:cNvPr id="3" name="Content Placeholder 2"/>
          <p:cNvSpPr>
            <a:spLocks noGrp="1"/>
          </p:cNvSpPr>
          <p:nvPr>
            <p:ph sz="half" idx="1"/>
          </p:nvPr>
        </p:nvSpPr>
        <p:spPr>
          <a:xfrm>
            <a:off x="0" y="609600"/>
            <a:ext cx="4495800" cy="6248400"/>
          </a:xfrm>
        </p:spPr>
        <p:txBody>
          <a:bodyPr>
            <a:normAutofit/>
          </a:bodyPr>
          <a:lstStyle/>
          <a:p>
            <a:r>
              <a:rPr lang="en-US" dirty="0" smtClean="0"/>
              <a:t>“…</a:t>
            </a:r>
            <a:r>
              <a:rPr lang="en-US" dirty="0" smtClean="0">
                <a:latin typeface="Aharoni" pitchFamily="2" charset="-79"/>
                <a:cs typeface="Aharoni" pitchFamily="2" charset="-79"/>
              </a:rPr>
              <a:t>remember the Lord, which is great and terrible</a:t>
            </a:r>
            <a:r>
              <a:rPr lang="en-US" dirty="0" smtClean="0"/>
              <a:t>…”  “Fear thou not; for I am with thee: be not dismayed; for I am thy God: I will strengthen thee; yea, I will help thee; yea, I will uphold thee with the right hand of my righteousness.” “For I the LORD thy God will hold thy right hand, saying unto thee, Fear not; I will help thee.”  Isaiah 41:10,13</a:t>
            </a:r>
            <a:endParaRPr lang="en-US" dirty="0"/>
          </a:p>
        </p:txBody>
      </p:sp>
      <p:pic>
        <p:nvPicPr>
          <p:cNvPr id="6146" name="Picture 2"/>
          <p:cNvPicPr>
            <a:picLocks noGrp="1" noChangeAspect="1" noChangeArrowheads="1"/>
          </p:cNvPicPr>
          <p:nvPr>
            <p:ph sz="half" idx="2"/>
          </p:nvPr>
        </p:nvPicPr>
        <p:blipFill>
          <a:blip r:embed="rId2" cstate="print"/>
          <a:srcRect/>
          <a:stretch>
            <a:fillRect/>
          </a:stretch>
        </p:blipFill>
        <p:spPr bwMode="auto">
          <a:xfrm>
            <a:off x="4572000" y="609600"/>
            <a:ext cx="4572000" cy="62484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0"/>
            <a:ext cx="3810000" cy="838200"/>
          </a:xfrm>
        </p:spPr>
        <p:txBody>
          <a:bodyPr/>
          <a:lstStyle/>
          <a:p>
            <a:r>
              <a:rPr lang="en-US" b="1" u="sng" dirty="0" smtClean="0">
                <a:solidFill>
                  <a:srgbClr val="FF0000"/>
                </a:solidFill>
              </a:rPr>
              <a:t>Orion</a:t>
            </a:r>
            <a:endParaRPr lang="en-US" b="1" u="sng" dirty="0">
              <a:solidFill>
                <a:srgbClr val="FF0000"/>
              </a:solidFill>
            </a:endParaRPr>
          </a:p>
        </p:txBody>
      </p:sp>
      <p:sp>
        <p:nvSpPr>
          <p:cNvPr id="4" name="Content Placeholder 3"/>
          <p:cNvSpPr>
            <a:spLocks noGrp="1"/>
          </p:cNvSpPr>
          <p:nvPr>
            <p:ph sz="half" idx="2"/>
          </p:nvPr>
        </p:nvSpPr>
        <p:spPr>
          <a:xfrm>
            <a:off x="4648200" y="685800"/>
            <a:ext cx="4495800" cy="6172200"/>
          </a:xfrm>
        </p:spPr>
        <p:txBody>
          <a:bodyPr>
            <a:noAutofit/>
          </a:bodyPr>
          <a:lstStyle/>
          <a:p>
            <a:r>
              <a:rPr lang="en-US" sz="3200" dirty="0" smtClean="0"/>
              <a:t>“When I consider thy heavens, the work of thy fingers, the moon and the stars, which thou hast ordained; What is man, that thou art mindful of him? and the son of man, that thou visitest him?”  Psalm 8:3,4</a:t>
            </a:r>
            <a:endParaRPr lang="en-US" sz="3200" dirty="0"/>
          </a:p>
        </p:txBody>
      </p:sp>
      <p:pic>
        <p:nvPicPr>
          <p:cNvPr id="8194" name="Picture 2"/>
          <p:cNvPicPr>
            <a:picLocks noGrp="1" noChangeAspect="1" noChangeArrowheads="1"/>
          </p:cNvPicPr>
          <p:nvPr>
            <p:ph sz="half" idx="1"/>
          </p:nvPr>
        </p:nvPicPr>
        <p:blipFill>
          <a:blip r:embed="rId2" cstate="print"/>
          <a:srcRect/>
          <a:stretch>
            <a:fillRect/>
          </a:stretch>
        </p:blipFill>
        <p:spPr bwMode="auto">
          <a:xfrm>
            <a:off x="0" y="0"/>
            <a:ext cx="4876800" cy="68580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u="sng" dirty="0" smtClean="0">
                <a:solidFill>
                  <a:srgbClr val="002060"/>
                </a:solidFill>
                <a:latin typeface="Aharoni" pitchFamily="2" charset="-79"/>
                <a:cs typeface="Aharoni" pitchFamily="2" charset="-79"/>
              </a:rPr>
              <a:t>The Distractions</a:t>
            </a:r>
            <a:endParaRPr lang="en-US" u="sng" dirty="0">
              <a:solidFill>
                <a:srgbClr val="002060"/>
              </a:solidFill>
              <a:latin typeface="Aharoni" pitchFamily="2" charset="-79"/>
              <a:cs typeface="Aharoni" pitchFamily="2" charset="-79"/>
            </a:endParaRPr>
          </a:p>
        </p:txBody>
      </p:sp>
      <p:sp>
        <p:nvSpPr>
          <p:cNvPr id="3" name="Content Placeholder 2"/>
          <p:cNvSpPr>
            <a:spLocks noGrp="1"/>
          </p:cNvSpPr>
          <p:nvPr>
            <p:ph idx="1"/>
          </p:nvPr>
        </p:nvSpPr>
        <p:spPr>
          <a:xfrm>
            <a:off x="0" y="762000"/>
            <a:ext cx="9144000" cy="6096000"/>
          </a:xfrm>
        </p:spPr>
        <p:txBody>
          <a:bodyPr>
            <a:noAutofit/>
          </a:bodyPr>
          <a:lstStyle/>
          <a:p>
            <a:pPr>
              <a:buNone/>
            </a:pPr>
            <a:r>
              <a:rPr lang="en-US" sz="2800" dirty="0" smtClean="0"/>
              <a:t>        “Now it came to pass, when Sanballat, and Tobiah, and Geshem the Arabian, and the rest of our enemies, heard that I had builded the wall, and that there was no breach left therein; (though at that time I had not set up the doors upon the gates;)  That Sanballat and Geshem sent unto me, saying, </a:t>
            </a:r>
            <a:r>
              <a:rPr lang="en-US" sz="2800" u="sng" dirty="0" smtClean="0"/>
              <a:t>Come, let us meet together in some one of the villages in the plain of Ono. But they thought to do me mischief</a:t>
            </a:r>
            <a:r>
              <a:rPr lang="en-US" sz="2800" dirty="0" smtClean="0"/>
              <a:t>.   And I sent messengers unto them, saying, I am doing a great work, so that I cannot come down: why should the work cease, whilst I leave it, and come down to you?   Yet they sent unto me four times after this sort; and I answered them after the same manner.  Then sent Sanballat his servant unto me in like manner the fifth time with an open letter in his hand;  </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0" y="609600"/>
            <a:ext cx="9144000" cy="6248400"/>
          </a:xfrm>
        </p:spPr>
        <p:txBody>
          <a:bodyPr>
            <a:normAutofit fontScale="85000" lnSpcReduction="20000"/>
          </a:bodyPr>
          <a:lstStyle/>
          <a:p>
            <a:r>
              <a:rPr lang="en-US" dirty="0" smtClean="0"/>
              <a:t>Wherein was written, It is reported among the heathen, and </a:t>
            </a:r>
            <a:r>
              <a:rPr lang="en-US" dirty="0" err="1" smtClean="0"/>
              <a:t>Gashmu</a:t>
            </a:r>
            <a:r>
              <a:rPr lang="en-US" dirty="0" smtClean="0"/>
              <a:t> </a:t>
            </a:r>
            <a:r>
              <a:rPr lang="en-US" dirty="0" err="1" smtClean="0"/>
              <a:t>saith</a:t>
            </a:r>
            <a:r>
              <a:rPr lang="en-US" dirty="0" smtClean="0"/>
              <a:t> it, that thou and the Jews think to rebel: for which cause thou </a:t>
            </a:r>
            <a:r>
              <a:rPr lang="en-US" dirty="0" err="1" smtClean="0"/>
              <a:t>buildest</a:t>
            </a:r>
            <a:r>
              <a:rPr lang="en-US" dirty="0" smtClean="0"/>
              <a:t> the wall, that thou </a:t>
            </a:r>
            <a:r>
              <a:rPr lang="en-US" dirty="0" err="1" smtClean="0"/>
              <a:t>mayest</a:t>
            </a:r>
            <a:r>
              <a:rPr lang="en-US" dirty="0" smtClean="0"/>
              <a:t> be their king, according to these words.   And thou hast also appointed prophets to preach of thee at Jerusalem, saying, There is a king in Judah: and now shall it be reported to the king according to these words. Come now therefore, and let us take counsel together.   Then I sent unto him, saying, There are no such things done as thou </a:t>
            </a:r>
            <a:r>
              <a:rPr lang="en-US" dirty="0" err="1" smtClean="0"/>
              <a:t>sayest</a:t>
            </a:r>
            <a:r>
              <a:rPr lang="en-US" dirty="0" smtClean="0"/>
              <a:t>, but thou </a:t>
            </a:r>
            <a:r>
              <a:rPr lang="en-US" dirty="0" err="1" smtClean="0"/>
              <a:t>feignest</a:t>
            </a:r>
            <a:r>
              <a:rPr lang="en-US" dirty="0" smtClean="0"/>
              <a:t> them out of </a:t>
            </a:r>
            <a:r>
              <a:rPr lang="en-US" dirty="0" err="1" smtClean="0"/>
              <a:t>thine</a:t>
            </a:r>
            <a:r>
              <a:rPr lang="en-US" dirty="0" smtClean="0"/>
              <a:t> own heart.  For they all made us afraid, saying, Their hands shall be weakened from the work, that it be not done. Now therefore, O God, strengthen my hands.   </a:t>
            </a:r>
            <a:r>
              <a:rPr lang="en-US" u="sng" dirty="0" smtClean="0"/>
              <a:t>Afterward I came unto the house of </a:t>
            </a:r>
            <a:r>
              <a:rPr lang="en-US" u="sng" dirty="0" err="1" smtClean="0"/>
              <a:t>Shemaiah</a:t>
            </a:r>
            <a:r>
              <a:rPr lang="en-US" u="sng" dirty="0" smtClean="0"/>
              <a:t> the son of </a:t>
            </a:r>
            <a:r>
              <a:rPr lang="en-US" u="sng" dirty="0" err="1" smtClean="0"/>
              <a:t>Delaiah</a:t>
            </a:r>
            <a:r>
              <a:rPr lang="en-US" u="sng" dirty="0" smtClean="0"/>
              <a:t> the son of </a:t>
            </a:r>
            <a:r>
              <a:rPr lang="en-US" u="sng" dirty="0" err="1" smtClean="0"/>
              <a:t>Mehetabeel</a:t>
            </a:r>
            <a:r>
              <a:rPr lang="en-US" u="sng" dirty="0" smtClean="0"/>
              <a:t>, who was shut up; and he said, Let us meet together in the house of God, within the temple, and let us shut the doors of the temple: for they will come to slay thee; yea, in the night will they come to slay thee</a:t>
            </a:r>
            <a:r>
              <a:rPr lang="en-US" dirty="0" smtClean="0"/>
              <a:t>.”  Nehemiah 6:1-10</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chemeClr val="tx2">
                    <a:lumMod val="60000"/>
                    <a:lumOff val="40000"/>
                  </a:schemeClr>
                </a:solidFill>
                <a:latin typeface="Aharoni" pitchFamily="2" charset="-79"/>
                <a:cs typeface="Aharoni" pitchFamily="2" charset="-79"/>
              </a:rPr>
              <a:t>The Conspiracy</a:t>
            </a:r>
            <a:endParaRPr lang="en-US" u="sng" dirty="0">
              <a:solidFill>
                <a:schemeClr val="tx2">
                  <a:lumMod val="60000"/>
                  <a:lumOff val="40000"/>
                </a:schemeClr>
              </a:solidFill>
              <a:latin typeface="Aharoni" pitchFamily="2" charset="-79"/>
              <a:cs typeface="Aharoni" pitchFamily="2" charset="-79"/>
            </a:endParaRPr>
          </a:p>
        </p:txBody>
      </p:sp>
      <p:sp>
        <p:nvSpPr>
          <p:cNvPr id="3" name="Content Placeholder 2"/>
          <p:cNvSpPr>
            <a:spLocks noGrp="1"/>
          </p:cNvSpPr>
          <p:nvPr>
            <p:ph idx="1"/>
          </p:nvPr>
        </p:nvSpPr>
        <p:spPr>
          <a:xfrm>
            <a:off x="0" y="685800"/>
            <a:ext cx="9144000" cy="6172200"/>
          </a:xfrm>
        </p:spPr>
        <p:txBody>
          <a:bodyPr>
            <a:normAutofit fontScale="92500" lnSpcReduction="20000"/>
          </a:bodyPr>
          <a:lstStyle/>
          <a:p>
            <a:r>
              <a:rPr lang="en-US" dirty="0" smtClean="0"/>
              <a:t>“Sanballat and his confederates dared not make open war upon the Jews; but with increasing malice they continued their secret efforts to discourage, perplex, and injure them. The wall about Jerusalem was rapidly approaching completion. When it should be finished and its gates set up, these enemies of Israel could not hope to force an entrance into the city. They were the more eager, therefore, to stop the work without further delay. At last they devised a plan by which they hoped to draw Nehemiah from his station, and while they had him in their power, to kill or imprison him. </a:t>
            </a:r>
          </a:p>
          <a:p>
            <a:r>
              <a:rPr lang="en-US" dirty="0" smtClean="0"/>
              <a:t>Pretending to desire a compromise of the opposing parties, they sought a conference with Nehemiah, and invited him to meet them in a village on the plain on Ono.”  PK, pg.653</a:t>
            </a:r>
          </a:p>
          <a:p>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u="sng" dirty="0" smtClean="0">
                <a:solidFill>
                  <a:srgbClr val="FF0000"/>
                </a:solidFill>
                <a:latin typeface="Algerian" pitchFamily="82" charset="0"/>
              </a:rPr>
              <a:t>The Victory</a:t>
            </a:r>
            <a:endParaRPr lang="en-US" b="1" u="sng" dirty="0">
              <a:solidFill>
                <a:srgbClr val="FF0000"/>
              </a:solidFill>
              <a:latin typeface="Algerian" pitchFamily="82" charset="0"/>
            </a:endParaRPr>
          </a:p>
        </p:txBody>
      </p:sp>
      <p:sp>
        <p:nvSpPr>
          <p:cNvPr id="3" name="Content Placeholder 2"/>
          <p:cNvSpPr>
            <a:spLocks noGrp="1"/>
          </p:cNvSpPr>
          <p:nvPr>
            <p:ph sz="half" idx="1"/>
          </p:nvPr>
        </p:nvSpPr>
        <p:spPr>
          <a:xfrm>
            <a:off x="0" y="762000"/>
            <a:ext cx="4495800" cy="6096000"/>
          </a:xfrm>
        </p:spPr>
        <p:txBody>
          <a:bodyPr>
            <a:normAutofit/>
          </a:bodyPr>
          <a:lstStyle/>
          <a:p>
            <a:r>
              <a:rPr lang="en-US" sz="3600" dirty="0" smtClean="0"/>
              <a:t>“So the wall was finished in the twenty and fifth day of the month Elul, in fifty and two days. “  Nehemiah 6:15  The work was completed; God’s people were now safe within the wall of Jerusalem!!!</a:t>
            </a:r>
            <a:endParaRPr lang="en-US" sz="3600"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0" y="838200"/>
            <a:ext cx="4572000" cy="60198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u="sng" dirty="0" smtClean="0">
                <a:solidFill>
                  <a:schemeClr val="tx2">
                    <a:lumMod val="60000"/>
                    <a:lumOff val="40000"/>
                  </a:schemeClr>
                </a:solidFill>
                <a:latin typeface="Algerian" pitchFamily="82" charset="0"/>
              </a:rPr>
              <a:t>The Work/Wall Today</a:t>
            </a:r>
            <a:endParaRPr lang="en-US" b="1" u="sng" dirty="0">
              <a:solidFill>
                <a:schemeClr val="tx2">
                  <a:lumMod val="60000"/>
                  <a:lumOff val="40000"/>
                </a:schemeClr>
              </a:solidFill>
              <a:latin typeface="Algerian" pitchFamily="82" charset="0"/>
            </a:endParaRPr>
          </a:p>
        </p:txBody>
      </p:sp>
      <p:sp>
        <p:nvSpPr>
          <p:cNvPr id="4" name="Content Placeholder 3"/>
          <p:cNvSpPr>
            <a:spLocks noGrp="1"/>
          </p:cNvSpPr>
          <p:nvPr>
            <p:ph sz="half" idx="2"/>
          </p:nvPr>
        </p:nvSpPr>
        <p:spPr>
          <a:xfrm>
            <a:off x="4648200" y="762000"/>
            <a:ext cx="4495800" cy="6096000"/>
          </a:xfrm>
        </p:spPr>
        <p:txBody>
          <a:bodyPr>
            <a:normAutofit fontScale="85000" lnSpcReduction="20000"/>
          </a:bodyPr>
          <a:lstStyle/>
          <a:p>
            <a:r>
              <a:rPr lang="en-US" dirty="0" smtClean="0"/>
              <a:t> “These three angels represent the people who accept the light of God's messages, and go forth as His agents to sound the warning throughout the length and breadth of the earth. Christ declared to His followers, "Ye are the light of the world." To every soul that accepts Jesus, the cross of Calvary speaks: "Behold the worth of the soul. 'Go ye into all the world, and preach the Gospel to every creature.'" </a:t>
            </a:r>
            <a:r>
              <a:rPr lang="en-US" u="sng" dirty="0" smtClean="0"/>
              <a:t>Nothing is to be permitted to hinder this work. It is the all-important work for this time, and it is to be far-reaching as eternity. </a:t>
            </a:r>
            <a:r>
              <a:rPr lang="en-US" dirty="0" smtClean="0"/>
              <a:t>“{ST, January 25, 1910 par. 5}</a:t>
            </a:r>
          </a:p>
          <a:p>
            <a:endParaRPr lang="en-US" dirty="0"/>
          </a:p>
        </p:txBody>
      </p:sp>
      <p:pic>
        <p:nvPicPr>
          <p:cNvPr id="5" name="Picture 2"/>
          <p:cNvPicPr>
            <a:picLocks noGrp="1" noChangeAspect="1" noChangeArrowheads="1"/>
          </p:cNvPicPr>
          <p:nvPr>
            <p:ph sz="half" idx="1"/>
          </p:nvPr>
        </p:nvPicPr>
        <p:blipFill>
          <a:blip r:embed="rId2" cstate="print"/>
          <a:srcRect/>
          <a:stretch>
            <a:fillRect/>
          </a:stretch>
        </p:blipFill>
        <p:spPr bwMode="auto">
          <a:xfrm>
            <a:off x="0" y="762000"/>
            <a:ext cx="4572000" cy="60960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u="sng" dirty="0" smtClean="0">
                <a:solidFill>
                  <a:srgbClr val="FF0000"/>
                </a:solidFill>
              </a:rPr>
              <a:t>The Cleaver</a:t>
            </a:r>
            <a:endParaRPr lang="en-US" b="1" u="sng" dirty="0">
              <a:solidFill>
                <a:srgbClr val="FF0000"/>
              </a:solidFill>
            </a:endParaRPr>
          </a:p>
        </p:txBody>
      </p:sp>
      <p:sp>
        <p:nvSpPr>
          <p:cNvPr id="3" name="Content Placeholder 2"/>
          <p:cNvSpPr>
            <a:spLocks noGrp="1"/>
          </p:cNvSpPr>
          <p:nvPr>
            <p:ph idx="1"/>
          </p:nvPr>
        </p:nvSpPr>
        <p:spPr>
          <a:xfrm>
            <a:off x="0" y="762000"/>
            <a:ext cx="9144000" cy="6096000"/>
          </a:xfrm>
        </p:spPr>
        <p:txBody>
          <a:bodyPr>
            <a:normAutofit/>
          </a:bodyPr>
          <a:lstStyle/>
          <a:p>
            <a:r>
              <a:rPr lang="en-US" dirty="0" smtClean="0"/>
              <a:t>“In this day, God has called His church, as He called ancient Israel, to stand as a light in the earth. </a:t>
            </a:r>
            <a:r>
              <a:rPr lang="en-US" u="sng" dirty="0" smtClean="0"/>
              <a:t>By the mighty cleaver of truth,--the messages of the first, second, and third angels,--He has separated a people from the churches and from the world, to bring them into a sacred nearness to Himself. </a:t>
            </a:r>
            <a:r>
              <a:rPr lang="en-US" dirty="0" smtClean="0"/>
              <a:t>He has made them the depositories of His law, and has committed to them the great truths of prophecy for this time. Like the holy oracles committed to ancient Israel</a:t>
            </a:r>
            <a:r>
              <a:rPr lang="en-US" u="sng" dirty="0" smtClean="0"/>
              <a:t>, these are a sacred trust to be communicated to the world. </a:t>
            </a:r>
            <a:r>
              <a:rPr lang="en-US" dirty="0" smtClean="0"/>
              <a:t>“ST, January 25, 1910 par. 11</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u="sng" dirty="0" smtClean="0">
                <a:solidFill>
                  <a:srgbClr val="FF0000"/>
                </a:solidFill>
              </a:rPr>
              <a:t>This/ Not This</a:t>
            </a:r>
            <a:endParaRPr lang="en-US" b="1" u="sng" dirty="0">
              <a:solidFill>
                <a:srgbClr val="FF0000"/>
              </a:solidFill>
            </a:endParaRPr>
          </a:p>
        </p:txBody>
      </p:sp>
      <p:pic>
        <p:nvPicPr>
          <p:cNvPr id="5" name="Picture 2"/>
          <p:cNvPicPr>
            <a:picLocks noGrp="1" noChangeAspect="1" noChangeArrowheads="1"/>
          </p:cNvPicPr>
          <p:nvPr>
            <p:ph sz="half" idx="1"/>
          </p:nvPr>
        </p:nvPicPr>
        <p:blipFill>
          <a:blip r:embed="rId2" cstate="print"/>
          <a:srcRect/>
          <a:stretch>
            <a:fillRect/>
          </a:stretch>
        </p:blipFill>
        <p:spPr bwMode="auto">
          <a:xfrm>
            <a:off x="0" y="762000"/>
            <a:ext cx="4572000" cy="6096000"/>
          </a:xfrm>
          <a:prstGeom prst="rect">
            <a:avLst/>
          </a:prstGeom>
          <a:noFill/>
          <a:ln w="9525">
            <a:noFill/>
            <a:miter lim="800000"/>
            <a:headEnd/>
            <a:tailEnd/>
          </a:ln>
          <a:effectLst/>
        </p:spPr>
      </p:pic>
      <p:pic>
        <p:nvPicPr>
          <p:cNvPr id="2050" name="Picture 2"/>
          <p:cNvPicPr>
            <a:picLocks noGrp="1" noChangeAspect="1" noChangeArrowheads="1"/>
          </p:cNvPicPr>
          <p:nvPr>
            <p:ph sz="half" idx="2"/>
          </p:nvPr>
        </p:nvPicPr>
        <p:blipFill>
          <a:blip r:embed="rId3" cstate="print"/>
          <a:srcRect/>
          <a:stretch>
            <a:fillRect/>
          </a:stretch>
        </p:blipFill>
        <p:spPr bwMode="auto">
          <a:xfrm>
            <a:off x="4572000" y="762000"/>
            <a:ext cx="4572000" cy="6096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990600"/>
          </a:xfrm>
        </p:spPr>
        <p:txBody>
          <a:bodyPr/>
          <a:lstStyle/>
          <a:p>
            <a:r>
              <a:rPr lang="en-US" u="sng" dirty="0" smtClean="0">
                <a:solidFill>
                  <a:srgbClr val="C00000"/>
                </a:solidFill>
                <a:latin typeface="Algerian" pitchFamily="82" charset="0"/>
              </a:rPr>
              <a:t>The Helpers</a:t>
            </a:r>
            <a:endParaRPr lang="en-US" u="sng" dirty="0">
              <a:solidFill>
                <a:srgbClr val="C00000"/>
              </a:solidFill>
              <a:latin typeface="Algerian" pitchFamily="82" charset="0"/>
            </a:endParaRPr>
          </a:p>
        </p:txBody>
      </p:sp>
      <p:sp>
        <p:nvSpPr>
          <p:cNvPr id="4" name="Content Placeholder 3"/>
          <p:cNvSpPr>
            <a:spLocks noGrp="1"/>
          </p:cNvSpPr>
          <p:nvPr>
            <p:ph sz="half" idx="2"/>
          </p:nvPr>
        </p:nvSpPr>
        <p:spPr>
          <a:xfrm>
            <a:off x="4648200" y="0"/>
            <a:ext cx="4495800" cy="6858000"/>
          </a:xfrm>
        </p:spPr>
        <p:txBody>
          <a:bodyPr>
            <a:normAutofit fontScale="92500" lnSpcReduction="10000"/>
          </a:bodyPr>
          <a:lstStyle/>
          <a:p>
            <a:r>
              <a:rPr lang="en-US" dirty="0" smtClean="0"/>
              <a:t>“Then said I unto them, Ye see the distress that we are in, how Jerusalem </a:t>
            </a:r>
            <a:r>
              <a:rPr lang="en-US" dirty="0" err="1" smtClean="0"/>
              <a:t>lieth</a:t>
            </a:r>
            <a:r>
              <a:rPr lang="en-US" dirty="0" smtClean="0"/>
              <a:t> waste, and the gates thereof are burned with fire: come, and let us build up the wall of Jerusalem, that we be no more a reproach.  Then I told them of the hand of my God which was good upon me; as also the king's words that he had spoken unto me. And they said, Let us rise up and build. So they strengthened their hands for this good work.”</a:t>
            </a:r>
          </a:p>
          <a:p>
            <a:r>
              <a:rPr lang="en-US" dirty="0" smtClean="0"/>
              <a:t>Nehemiah 2:17,18</a:t>
            </a:r>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762000"/>
            <a:ext cx="4495800" cy="609600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Ecumenical Union Since 1982</a:t>
            </a:r>
            <a:endParaRPr lang="en-US" u="sng"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457200" y="1600200"/>
            <a:ext cx="8229599" cy="50292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7030A0"/>
                </a:solidFill>
                <a:latin typeface="Aharoni" pitchFamily="2" charset="-79"/>
                <a:cs typeface="Aharoni" pitchFamily="2" charset="-79"/>
              </a:rPr>
              <a:t>The Messages</a:t>
            </a:r>
            <a:endParaRPr lang="en-US" u="sng" dirty="0">
              <a:solidFill>
                <a:srgbClr val="7030A0"/>
              </a:solidFill>
              <a:latin typeface="Aharoni" pitchFamily="2" charset="-79"/>
              <a:cs typeface="Aharoni" pitchFamily="2" charset="-79"/>
            </a:endParaRPr>
          </a:p>
        </p:txBody>
      </p:sp>
      <p:sp>
        <p:nvSpPr>
          <p:cNvPr id="3" name="Content Placeholder 2"/>
          <p:cNvSpPr>
            <a:spLocks noGrp="1"/>
          </p:cNvSpPr>
          <p:nvPr>
            <p:ph idx="1"/>
          </p:nvPr>
        </p:nvSpPr>
        <p:spPr/>
        <p:txBody>
          <a:bodyPr>
            <a:normAutofit lnSpcReduction="10000"/>
          </a:bodyPr>
          <a:lstStyle/>
          <a:p>
            <a:r>
              <a:rPr lang="en-US" dirty="0" smtClean="0"/>
              <a:t>1.  The sum and substance of the messages is total submission to Jesus Christ that leads to honoring all of His commandments.</a:t>
            </a:r>
          </a:p>
          <a:p>
            <a:r>
              <a:rPr lang="en-US" dirty="0" smtClean="0"/>
              <a:t>2.  The investigative judgment began in 1844.</a:t>
            </a:r>
          </a:p>
          <a:p>
            <a:r>
              <a:rPr lang="en-US" dirty="0" smtClean="0"/>
              <a:t>3.  True worship vs. false worship is the marquee issue in these messages.</a:t>
            </a:r>
          </a:p>
          <a:p>
            <a:r>
              <a:rPr lang="en-US" dirty="0" smtClean="0"/>
              <a:t>A.  True worship is honoring God’s commandments/ false worship is honoring man-made traditions.</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Continued</a:t>
            </a:r>
            <a:endParaRPr lang="en-US" u="sng"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B. The commandment that reveals God as the Creator/Sanctifier is the 7</a:t>
            </a:r>
            <a:r>
              <a:rPr lang="en-US" baseline="30000" dirty="0" smtClean="0"/>
              <a:t>th</a:t>
            </a:r>
            <a:r>
              <a:rPr lang="en-US" dirty="0" smtClean="0"/>
              <a:t> day Sabbath, or Saturday.</a:t>
            </a:r>
          </a:p>
          <a:p>
            <a:r>
              <a:rPr lang="en-US" dirty="0" smtClean="0"/>
              <a:t>C.  The tradition of the beast is the Sunday tradition which represents rebellion/doing things our way, against God.</a:t>
            </a:r>
          </a:p>
          <a:p>
            <a:r>
              <a:rPr lang="en-US" dirty="0" smtClean="0"/>
              <a:t>4.  Maintaining solid health keeps our minds clear to discern God’s voice and truth and to detect and resist lies/evil.</a:t>
            </a:r>
          </a:p>
          <a:p>
            <a:endParaRPr lang="en-US" dirty="0" smtClean="0"/>
          </a:p>
          <a:p>
            <a:endParaRPr lang="en-US"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009900"/>
                </a:solidFill>
              </a:rPr>
              <a:t>Unheard Today -Politically Incorrect!</a:t>
            </a:r>
            <a:endParaRPr lang="en-US" u="sng" dirty="0">
              <a:solidFill>
                <a:srgbClr val="009900"/>
              </a:solidFill>
            </a:endParaRPr>
          </a:p>
        </p:txBody>
      </p:sp>
      <p:sp>
        <p:nvSpPr>
          <p:cNvPr id="3" name="Content Placeholder 2"/>
          <p:cNvSpPr>
            <a:spLocks noGrp="1"/>
          </p:cNvSpPr>
          <p:nvPr>
            <p:ph idx="1"/>
          </p:nvPr>
        </p:nvSpPr>
        <p:spPr/>
        <p:txBody>
          <a:bodyPr/>
          <a:lstStyle/>
          <a:p>
            <a:r>
              <a:rPr lang="en-US" dirty="0" smtClean="0"/>
              <a:t>5.  Babylon! falls around 1844.  She represents the apostate Protestant churches that rejected the Sabbath and held onto her traditions.</a:t>
            </a:r>
          </a:p>
          <a:p>
            <a:r>
              <a:rPr lang="en-US" dirty="0" smtClean="0"/>
              <a:t>6.  The beast is the papacy.  Her image is the fallen, apostate Protestant churches.  Her mark is Sunday keeping.  This is rebellion against God.  The result of rejecting God’s truth will be receiving the wrath of God………..</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9900"/>
                </a:solidFill>
              </a:rPr>
              <a:t>A Mass Mailing to Oregon</a:t>
            </a:r>
            <a:endParaRPr lang="en-US" u="sng" dirty="0">
              <a:solidFill>
                <a:srgbClr val="009900"/>
              </a:solidFill>
            </a:endParaRPr>
          </a:p>
        </p:txBody>
      </p:sp>
      <p:sp>
        <p:nvSpPr>
          <p:cNvPr id="3" name="Content Placeholder 2"/>
          <p:cNvSpPr>
            <a:spLocks noGrp="1"/>
          </p:cNvSpPr>
          <p:nvPr>
            <p:ph idx="1"/>
          </p:nvPr>
        </p:nvSpPr>
        <p:spPr/>
        <p:txBody>
          <a:bodyPr>
            <a:normAutofit fontScale="92500"/>
          </a:bodyPr>
          <a:lstStyle/>
          <a:p>
            <a:r>
              <a:rPr lang="en-US" dirty="0" smtClean="0">
                <a:solidFill>
                  <a:srgbClr val="FF0066"/>
                </a:solidFill>
              </a:rPr>
              <a:t>4. Priest and pastors in Southern Oregon speak out against mass mailings of Secret Terrorists, calling it hate literature. </a:t>
            </a:r>
          </a:p>
          <a:p>
            <a:r>
              <a:rPr lang="en-US" dirty="0" smtClean="0">
                <a:solidFill>
                  <a:srgbClr val="FF0066"/>
                </a:solidFill>
              </a:rPr>
              <a:t>5. Pseudo Adventist pastors denounce Secret Terrorists as ‘not in harmony with Adventist teachings’.</a:t>
            </a:r>
          </a:p>
          <a:p>
            <a:r>
              <a:rPr lang="en-US" dirty="0" smtClean="0"/>
              <a:t>Most Adventists today refuse to give the 2nd and 3</a:t>
            </a:r>
            <a:r>
              <a:rPr lang="en-US" baseline="30000" dirty="0" smtClean="0"/>
              <a:t>rd</a:t>
            </a:r>
            <a:r>
              <a:rPr lang="en-US" dirty="0" smtClean="0"/>
              <a:t> Angels messages because they are not politically correct.  Will we build the wall or not?</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u="sng" dirty="0" smtClean="0">
                <a:solidFill>
                  <a:srgbClr val="FF0000"/>
                </a:solidFill>
              </a:rPr>
              <a:t>Building a Wall </a:t>
            </a:r>
            <a:endParaRPr lang="en-US" b="1" u="sng" dirty="0">
              <a:solidFill>
                <a:srgbClr val="FF0000"/>
              </a:solidFill>
            </a:endParaRPr>
          </a:p>
        </p:txBody>
      </p:sp>
      <p:sp>
        <p:nvSpPr>
          <p:cNvPr id="3" name="Content Placeholder 2"/>
          <p:cNvSpPr>
            <a:spLocks noGrp="1"/>
          </p:cNvSpPr>
          <p:nvPr>
            <p:ph idx="1"/>
          </p:nvPr>
        </p:nvSpPr>
        <p:spPr>
          <a:xfrm>
            <a:off x="0" y="685800"/>
            <a:ext cx="9144000" cy="6172200"/>
          </a:xfrm>
        </p:spPr>
        <p:txBody>
          <a:bodyPr>
            <a:normAutofit fontScale="85000" lnSpcReduction="10000"/>
          </a:bodyPr>
          <a:lstStyle/>
          <a:p>
            <a:r>
              <a:rPr lang="en-US" dirty="0" smtClean="0"/>
              <a:t>“We need Nehemiahs in 1884, who shall arouse the people to see how far they are from God through their transgressions. It is time for the whole Christian world to search the Scriptures for themselves; for in the all pulpits through our land the law of God is made void by precept and example. The papal power has thought to change the law of God by instituting a Sabbath for the world and the Christian church; and this spurious Sabbath is exalted and revered, while the Sabbath of Jehovah is trampled beneath unholy feet. But will the Lord degrade his law to meet the standard of men? Will he accept a man-made institution in place of the Sabbath which he has sanctified and blessed? No; the convenience or profit of men is not to supersede the claims of God; for he is a jealous God. He does not alter his precepts to gratify the desires of the ambitious or the covetous. "Thus saith the Lord" should be sufficient to settle all controversy……………”</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009900"/>
                </a:solidFill>
              </a:rPr>
              <a:t>The End Result of Rejecting the 2</a:t>
            </a:r>
            <a:r>
              <a:rPr lang="en-US" u="sng" baseline="30000" dirty="0" smtClean="0">
                <a:solidFill>
                  <a:srgbClr val="009900"/>
                </a:solidFill>
              </a:rPr>
              <a:t>nd</a:t>
            </a:r>
            <a:r>
              <a:rPr lang="en-US" u="sng" dirty="0" smtClean="0">
                <a:solidFill>
                  <a:srgbClr val="009900"/>
                </a:solidFill>
              </a:rPr>
              <a:t> and 3</a:t>
            </a:r>
            <a:r>
              <a:rPr lang="en-US" u="sng" baseline="30000" dirty="0" smtClean="0">
                <a:solidFill>
                  <a:srgbClr val="009900"/>
                </a:solidFill>
              </a:rPr>
              <a:t>rd</a:t>
            </a:r>
            <a:r>
              <a:rPr lang="en-US" u="sng" dirty="0" smtClean="0">
                <a:solidFill>
                  <a:srgbClr val="009900"/>
                </a:solidFill>
              </a:rPr>
              <a:t> Angels Messages</a:t>
            </a:r>
            <a:endParaRPr lang="en-US" u="sng" dirty="0">
              <a:solidFill>
                <a:srgbClr val="009900"/>
              </a:solidFill>
            </a:endParaRPr>
          </a:p>
        </p:txBody>
      </p:sp>
      <p:sp>
        <p:nvSpPr>
          <p:cNvPr id="3" name="Content Placeholder 2"/>
          <p:cNvSpPr>
            <a:spLocks noGrp="1"/>
          </p:cNvSpPr>
          <p:nvPr>
            <p:ph idx="1"/>
          </p:nvPr>
        </p:nvSpPr>
        <p:spPr>
          <a:xfrm>
            <a:off x="-304800" y="1371600"/>
            <a:ext cx="9753600" cy="5486400"/>
          </a:xfrm>
        </p:spPr>
        <p:txBody>
          <a:bodyPr>
            <a:normAutofit fontScale="92500" lnSpcReduction="20000"/>
          </a:bodyPr>
          <a:lstStyle/>
          <a:p>
            <a:r>
              <a:rPr lang="en-US" dirty="0" smtClean="0"/>
              <a:t>“The Lord has a controversy with his professed people in these last days. In this controversy men in responsible positions will take a course directly opposite to that pursued by Nehemiah. They will not only ignore and despise the Sabbath themselves, but they will try to keep it from others by burying it beneath the rubbish of custom and tradition. In churches and in large gatherings in the open air, ministers will urge upon the people the necessity of keeping the first day of the week. There are calamities on sea and land: and these calamities will increase, one disaster following close upon another; and the little band of conscientious Sabbath-keepers will be pointed out as the ones who are bringing the wrath of God upon the world by their disregard of Sunday.” RH, March 18, 1884 par. 8</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u="sng" dirty="0" smtClean="0">
                <a:solidFill>
                  <a:srgbClr val="000099"/>
                </a:solidFill>
              </a:rPr>
              <a:t>Restorers of the Breach</a:t>
            </a:r>
            <a:endParaRPr lang="en-US" b="1" u="sng" dirty="0">
              <a:solidFill>
                <a:srgbClr val="000099"/>
              </a:solidFill>
            </a:endParaRPr>
          </a:p>
        </p:txBody>
      </p:sp>
      <p:sp>
        <p:nvSpPr>
          <p:cNvPr id="3" name="Content Placeholder 2"/>
          <p:cNvSpPr>
            <a:spLocks noGrp="1"/>
          </p:cNvSpPr>
          <p:nvPr>
            <p:ph sz="half" idx="1"/>
          </p:nvPr>
        </p:nvSpPr>
        <p:spPr>
          <a:xfrm>
            <a:off x="0" y="762000"/>
            <a:ext cx="4495800" cy="6096000"/>
          </a:xfrm>
        </p:spPr>
        <p:txBody>
          <a:bodyPr>
            <a:normAutofit fontScale="77500" lnSpcReduction="20000"/>
          </a:bodyPr>
          <a:lstStyle/>
          <a:p>
            <a:r>
              <a:rPr lang="en-US" dirty="0" smtClean="0"/>
              <a:t>“And </a:t>
            </a:r>
            <a:r>
              <a:rPr lang="en-US" i="1" dirty="0" smtClean="0"/>
              <a:t>they that shall be</a:t>
            </a:r>
            <a:r>
              <a:rPr lang="en-US" dirty="0" smtClean="0"/>
              <a:t> of thee shall build the old waste places: thou shalt raise up the foundations of many generations; and thou shalt be called, The repairer of the breach, The restorer of paths to dwell in.  If thou turn away thy foot from the sabbath, </a:t>
            </a:r>
            <a:r>
              <a:rPr lang="en-US" i="1" dirty="0" smtClean="0"/>
              <a:t>from</a:t>
            </a:r>
            <a:r>
              <a:rPr lang="en-US" dirty="0" smtClean="0"/>
              <a:t> doing thy pleasure on my holy day; and call the sabbath a delight, the holy of the LORD, honourable; and shalt honour him, not doing thine own ways, nor finding thine own pleasure, nor speaking </a:t>
            </a:r>
            <a:r>
              <a:rPr lang="en-US" i="1" dirty="0" smtClean="0"/>
              <a:t>thine own</a:t>
            </a:r>
            <a:r>
              <a:rPr lang="en-US" dirty="0" smtClean="0"/>
              <a:t> words:  Then shalt thou delight thyself in the LORD; and I will cause thee to ride upon the high places of the earth, and feed thee with the heritage of Jacob thy father: for the mouth of the LORD hath spoken </a:t>
            </a:r>
            <a:r>
              <a:rPr lang="en-US" i="1" dirty="0" smtClean="0"/>
              <a:t>it.”  Isaiah 58:12-14</a:t>
            </a:r>
            <a:endParaRPr lang="en-US" dirty="0"/>
          </a:p>
        </p:txBody>
      </p:sp>
      <p:pic>
        <p:nvPicPr>
          <p:cNvPr id="5" name="Picture 2"/>
          <p:cNvPicPr>
            <a:picLocks noGrp="1" noChangeAspect="1" noChangeArrowheads="1"/>
          </p:cNvPicPr>
          <p:nvPr>
            <p:ph sz="half" idx="2"/>
          </p:nvPr>
        </p:nvPicPr>
        <p:blipFill>
          <a:blip r:embed="rId2" cstate="print"/>
          <a:srcRect/>
          <a:stretch>
            <a:fillRect/>
          </a:stretch>
        </p:blipFill>
        <p:spPr bwMode="auto">
          <a:xfrm>
            <a:off x="4572000" y="762000"/>
            <a:ext cx="4572000" cy="60960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u="sng" dirty="0" smtClean="0">
                <a:solidFill>
                  <a:srgbClr val="FF0000"/>
                </a:solidFill>
                <a:latin typeface="Algerian" pitchFamily="82" charset="0"/>
              </a:rPr>
              <a:t>The Slothful</a:t>
            </a:r>
            <a:endParaRPr lang="en-US" u="sng" dirty="0">
              <a:solidFill>
                <a:srgbClr val="FF0000"/>
              </a:solidFill>
              <a:latin typeface="Algerian" pitchFamily="82" charset="0"/>
            </a:endParaRPr>
          </a:p>
        </p:txBody>
      </p:sp>
      <p:sp>
        <p:nvSpPr>
          <p:cNvPr id="3" name="Content Placeholder 2"/>
          <p:cNvSpPr>
            <a:spLocks noGrp="1"/>
          </p:cNvSpPr>
          <p:nvPr>
            <p:ph idx="1"/>
          </p:nvPr>
        </p:nvSpPr>
        <p:spPr>
          <a:xfrm>
            <a:off x="0" y="838200"/>
            <a:ext cx="9144000" cy="6019800"/>
          </a:xfrm>
        </p:spPr>
        <p:txBody>
          <a:bodyPr>
            <a:normAutofit fontScale="85000" lnSpcReduction="20000"/>
          </a:bodyPr>
          <a:lstStyle/>
          <a:p>
            <a:r>
              <a:rPr lang="en-US" dirty="0" smtClean="0"/>
              <a:t>“And next unto them the Tekoites repaired; but their nobles put not their necks to the work of their Lord.”  Nehemiah 2:5</a:t>
            </a:r>
          </a:p>
          <a:p>
            <a:r>
              <a:rPr lang="en-US" dirty="0" smtClean="0"/>
              <a:t>“majority of the princes and rulers of Israel came up nobly to their duty, and these faithful men have honorable mention in the book of God. There were a few, the Tekoite nobles, who "put not their necks to the work of their Lord." The memory of these slothful servants is branded with shame and has been handed down as a warning to all future generations. In every religious movement there are some who, while they cannot deny that the cause is God's, still hold themselves aloof, refusing to make any effort to help. It were well for such ones to remember the record kept on high--that book in which there are no omissions, no mistakes, and out of which they will be judged. There every neglected opportunity to do service for God is recorded; and there, too, every deed of faith and love is held in everlasting remembrance. “  PK, pgs. 638,639</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609600"/>
          </a:xfrm>
        </p:spPr>
        <p:txBody>
          <a:bodyPr>
            <a:normAutofit fontScale="90000"/>
          </a:bodyPr>
          <a:lstStyle/>
          <a:p>
            <a:r>
              <a:rPr lang="en-US" b="1" u="sng" dirty="0" smtClean="0">
                <a:solidFill>
                  <a:srgbClr val="FF0000"/>
                </a:solidFill>
              </a:rPr>
              <a:t>The Enemies</a:t>
            </a:r>
            <a:endParaRPr lang="en-US" b="1" u="sng" dirty="0">
              <a:solidFill>
                <a:srgbClr val="FF0000"/>
              </a:solidFill>
            </a:endParaRPr>
          </a:p>
        </p:txBody>
      </p:sp>
      <p:sp>
        <p:nvSpPr>
          <p:cNvPr id="3" name="Content Placeholder 2"/>
          <p:cNvSpPr>
            <a:spLocks noGrp="1"/>
          </p:cNvSpPr>
          <p:nvPr>
            <p:ph sz="half" idx="1"/>
          </p:nvPr>
        </p:nvSpPr>
        <p:spPr>
          <a:xfrm>
            <a:off x="0" y="0"/>
            <a:ext cx="4495800" cy="6858000"/>
          </a:xfrm>
        </p:spPr>
        <p:txBody>
          <a:bodyPr>
            <a:noAutofit/>
          </a:bodyPr>
          <a:lstStyle/>
          <a:p>
            <a:r>
              <a:rPr lang="en-US" sz="2400" dirty="0" smtClean="0"/>
              <a:t>“When Sanballat the Horonite, and Tobiah the servant, the Ammonite, heard of it, it grieved them exceedingly that there was come a man to seek the welfare of the children of Israel.”… “they laughed us to scorn, and despised us, and said, What is this thing that ye do? will ye rebel against the king? Then answered I them, and said unto them, The God of heaven, he will prosper us; therefore we his servants will arise and build: but ye have no portion, nor right, nor memorial, in Jerusalem.”  Nehemiah 2:10,19,20</a:t>
            </a:r>
            <a:endParaRPr lang="en-US" sz="2400"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652962" y="609600"/>
            <a:ext cx="4491038" cy="62484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b="1" u="sng" dirty="0" smtClean="0">
                <a:solidFill>
                  <a:srgbClr val="0099CC"/>
                </a:solidFill>
                <a:latin typeface="Algerian" pitchFamily="82" charset="0"/>
              </a:rPr>
              <a:t>The Builders and Repairers</a:t>
            </a:r>
            <a:endParaRPr lang="en-US" b="1" u="sng" dirty="0">
              <a:solidFill>
                <a:srgbClr val="0099CC"/>
              </a:solidFill>
              <a:latin typeface="Algerian" pitchFamily="82" charset="0"/>
            </a:endParaRPr>
          </a:p>
        </p:txBody>
      </p:sp>
      <p:sp>
        <p:nvSpPr>
          <p:cNvPr id="3" name="Content Placeholder 2"/>
          <p:cNvSpPr>
            <a:spLocks noGrp="1"/>
          </p:cNvSpPr>
          <p:nvPr>
            <p:ph sz="half" idx="1"/>
          </p:nvPr>
        </p:nvSpPr>
        <p:spPr>
          <a:xfrm>
            <a:off x="0" y="685800"/>
            <a:ext cx="4495800" cy="6172200"/>
          </a:xfrm>
        </p:spPr>
        <p:txBody>
          <a:bodyPr>
            <a:normAutofit/>
          </a:bodyPr>
          <a:lstStyle/>
          <a:p>
            <a:r>
              <a:rPr lang="en-US" sz="3600" dirty="0" smtClean="0"/>
              <a:t>Nehemiah chapter 3 is all about doing the work of restoring the wall around Jerusalem.  37 times or so, the chapter refers to repairs and 7 or so to building the wall.  They had a job to do and were doing it!!</a:t>
            </a:r>
            <a:endParaRPr lang="en-US" sz="3600"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572000" y="609600"/>
            <a:ext cx="4572000" cy="62484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u="sng" dirty="0" smtClean="0">
                <a:solidFill>
                  <a:srgbClr val="C00000"/>
                </a:solidFill>
                <a:latin typeface="Algerian" pitchFamily="82" charset="0"/>
              </a:rPr>
              <a:t>The Assault</a:t>
            </a:r>
            <a:endParaRPr lang="en-US" b="1" u="sng" dirty="0">
              <a:solidFill>
                <a:srgbClr val="C00000"/>
              </a:solidFill>
              <a:latin typeface="Algerian" pitchFamily="82" charset="0"/>
            </a:endParaRPr>
          </a:p>
        </p:txBody>
      </p:sp>
      <p:sp>
        <p:nvSpPr>
          <p:cNvPr id="4" name="Content Placeholder 3"/>
          <p:cNvSpPr>
            <a:spLocks noGrp="1"/>
          </p:cNvSpPr>
          <p:nvPr>
            <p:ph idx="1"/>
          </p:nvPr>
        </p:nvSpPr>
        <p:spPr>
          <a:xfrm>
            <a:off x="0" y="762000"/>
            <a:ext cx="9144000" cy="6096000"/>
          </a:xfrm>
        </p:spPr>
        <p:txBody>
          <a:bodyPr>
            <a:normAutofit/>
          </a:bodyPr>
          <a:lstStyle/>
          <a:p>
            <a:r>
              <a:rPr lang="en-US" dirty="0" smtClean="0"/>
              <a:t>But it came to pass, that when Sanballat heard that we builded the wall, he was wroth, and took great indignation, and mocked the </a:t>
            </a:r>
            <a:r>
              <a:rPr lang="en-US" dirty="0" smtClean="0"/>
              <a:t>Jews.  And </a:t>
            </a:r>
            <a:r>
              <a:rPr lang="en-US" dirty="0" smtClean="0"/>
              <a:t>he spake before his brethren and the army of Samaria, and said, What do these feeble Jews? will they fortify themselves? will they sacrifice? will they make an end in a day? will they revive the stones out of the heaps of the rubbish which are </a:t>
            </a:r>
            <a:r>
              <a:rPr lang="en-US" dirty="0" smtClean="0"/>
              <a:t>burned?  Now </a:t>
            </a:r>
            <a:r>
              <a:rPr lang="en-US" dirty="0" smtClean="0"/>
              <a:t>Tobiah the Ammonite </a:t>
            </a:r>
            <a:r>
              <a:rPr lang="en-US" i="1" dirty="0" smtClean="0"/>
              <a:t>was</a:t>
            </a:r>
            <a:r>
              <a:rPr lang="en-US" dirty="0" smtClean="0"/>
              <a:t> by him, and he said, Even that which they build, if a fox go up, he shall even break down their stone wall</a:t>
            </a:r>
            <a:r>
              <a:rPr lang="en-US" dirty="0" smtClean="0"/>
              <a:t>. </a:t>
            </a:r>
            <a:r>
              <a:rPr lang="en-US" dirty="0" smtClean="0"/>
              <a:t> Hear, O our God; for we are despised: and turn their reproach upon</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0" y="457200"/>
            <a:ext cx="9144000" cy="6400800"/>
          </a:xfrm>
        </p:spPr>
        <p:txBody>
          <a:bodyPr>
            <a:normAutofit lnSpcReduction="10000"/>
          </a:bodyPr>
          <a:lstStyle/>
          <a:p>
            <a:r>
              <a:rPr lang="en-US" dirty="0" smtClean="0"/>
              <a:t>…their </a:t>
            </a:r>
            <a:r>
              <a:rPr lang="en-US" dirty="0" smtClean="0"/>
              <a:t>own head, and give them for a prey in the land of captivity:   And cover not their iniquity, and let not their sin be blotted out from before thee: for they have provoked thee to anger before the builders.  So built we the wall; and all the wall was joined together unto the half thereof: for the people had a mind to work.  But it came to pass, that when Sanballat, and Tobiah, and the Arabians, and the Ammonites, and the </a:t>
            </a:r>
            <a:r>
              <a:rPr lang="en-US" dirty="0" err="1" smtClean="0"/>
              <a:t>Ashdodites</a:t>
            </a:r>
            <a:r>
              <a:rPr lang="en-US" dirty="0" smtClean="0"/>
              <a:t>, heard that the walls of Jerusalem were made up, and that the breaches began to be stopped, then they were very wroth</a:t>
            </a:r>
            <a:r>
              <a:rPr lang="en-US" u="sng" dirty="0" smtClean="0">
                <a:solidFill>
                  <a:srgbClr val="C00000"/>
                </a:solidFill>
              </a:rPr>
              <a:t>,   And conspired all of them together to come and to fight against Jerusalem, and to hinder it.</a:t>
            </a:r>
            <a:r>
              <a:rPr lang="en-US" dirty="0" smtClean="0"/>
              <a:t>” Nehemiah 4:1-8</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u="sng" dirty="0" smtClean="0">
                <a:solidFill>
                  <a:srgbClr val="002060"/>
                </a:solidFill>
                <a:latin typeface="Aharoni" pitchFamily="2" charset="-79"/>
                <a:cs typeface="Aharoni" pitchFamily="2" charset="-79"/>
              </a:rPr>
              <a:t>The Attack</a:t>
            </a:r>
            <a:endParaRPr lang="en-US" u="sng" dirty="0">
              <a:solidFill>
                <a:srgbClr val="002060"/>
              </a:solidFill>
              <a:latin typeface="Aharoni" pitchFamily="2" charset="-79"/>
              <a:cs typeface="Aharoni" pitchFamily="2" charset="-79"/>
            </a:endParaRPr>
          </a:p>
        </p:txBody>
      </p:sp>
      <p:sp>
        <p:nvSpPr>
          <p:cNvPr id="3" name="Content Placeholder 2"/>
          <p:cNvSpPr>
            <a:spLocks noGrp="1"/>
          </p:cNvSpPr>
          <p:nvPr>
            <p:ph idx="1"/>
          </p:nvPr>
        </p:nvSpPr>
        <p:spPr>
          <a:xfrm>
            <a:off x="0" y="762000"/>
            <a:ext cx="9144000" cy="6096000"/>
          </a:xfrm>
        </p:spPr>
        <p:txBody>
          <a:bodyPr>
            <a:noAutofit/>
          </a:bodyPr>
          <a:lstStyle/>
          <a:p>
            <a:r>
              <a:rPr lang="en-US" sz="3600" dirty="0" smtClean="0"/>
              <a:t>“But the restoration of the defenses of Jerusalem did not go forward unhindered. Satan was working to </a:t>
            </a:r>
            <a:r>
              <a:rPr lang="en-US" sz="3600" u="sng" dirty="0" smtClean="0"/>
              <a:t>stir up opposition </a:t>
            </a:r>
            <a:r>
              <a:rPr lang="en-US" sz="3600" dirty="0" smtClean="0"/>
              <a:t>and bring </a:t>
            </a:r>
            <a:r>
              <a:rPr lang="en-US" sz="3600" u="sng" dirty="0" smtClean="0"/>
              <a:t>discouragement.</a:t>
            </a:r>
            <a:r>
              <a:rPr lang="en-US" sz="3600" dirty="0" smtClean="0"/>
              <a:t> Sanballat, Tobiah, and Geshem, his principal agents in this movement, now set themselves to hinder the work of rebuilding. They endeavored to cause </a:t>
            </a:r>
            <a:r>
              <a:rPr lang="en-US" sz="3600" u="sng" dirty="0" smtClean="0"/>
              <a:t>division</a:t>
            </a:r>
            <a:r>
              <a:rPr lang="en-US" sz="3600" dirty="0" smtClean="0"/>
              <a:t> among the workmen. They </a:t>
            </a:r>
            <a:r>
              <a:rPr lang="en-US" sz="3600" u="sng" dirty="0" smtClean="0"/>
              <a:t>ridiculed</a:t>
            </a:r>
            <a:r>
              <a:rPr lang="en-US" sz="3600" dirty="0" smtClean="0"/>
              <a:t> the efforts of the builders, declaring the enterprise an </a:t>
            </a:r>
            <a:r>
              <a:rPr lang="en-US" sz="3600" u="sng" dirty="0" smtClean="0"/>
              <a:t>impossibility and predicting failure</a:t>
            </a:r>
            <a:r>
              <a:rPr lang="en-US" sz="3600" dirty="0" smtClean="0"/>
              <a:t>.…</a:t>
            </a:r>
            <a:endParaRPr lang="en-US"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0" y="533400"/>
            <a:ext cx="9144000" cy="6324600"/>
          </a:xfrm>
        </p:spPr>
        <p:txBody>
          <a:bodyPr>
            <a:normAutofit/>
          </a:bodyPr>
          <a:lstStyle/>
          <a:p>
            <a:r>
              <a:rPr lang="en-US" sz="3600" dirty="0" smtClean="0"/>
              <a:t>They were compelled to guard continually against the plots of their adversaries, who, </a:t>
            </a:r>
            <a:r>
              <a:rPr lang="en-US" sz="3600" u="sng" dirty="0" smtClean="0"/>
              <a:t>professing friendliness</a:t>
            </a:r>
            <a:r>
              <a:rPr lang="en-US" sz="3600" dirty="0" smtClean="0"/>
              <a:t>, sought in various ways to </a:t>
            </a:r>
            <a:r>
              <a:rPr lang="en-US" sz="3600" u="sng" dirty="0" smtClean="0"/>
              <a:t>cause confusion and perplexity, and to arouse distrust.</a:t>
            </a:r>
            <a:r>
              <a:rPr lang="en-US" sz="3600" dirty="0" smtClean="0"/>
              <a:t> They endeavored to </a:t>
            </a:r>
            <a:r>
              <a:rPr lang="en-US" sz="3600" u="sng" dirty="0" smtClean="0"/>
              <a:t>destroy the courage </a:t>
            </a:r>
            <a:r>
              <a:rPr lang="en-US" sz="3600" dirty="0" smtClean="0"/>
              <a:t>of the Jews; they </a:t>
            </a:r>
            <a:r>
              <a:rPr lang="en-US" sz="3600" u="sng" dirty="0" smtClean="0"/>
              <a:t>formed conspiracies </a:t>
            </a:r>
            <a:r>
              <a:rPr lang="en-US" sz="3600" dirty="0" smtClean="0"/>
              <a:t>to draw Nehemiah into their toils; and </a:t>
            </a:r>
            <a:r>
              <a:rPr lang="en-US" sz="3600" u="sng" dirty="0" smtClean="0"/>
              <a:t>falsehearted Jews were found ready to aid the treacherous undertaking.”  </a:t>
            </a:r>
            <a:r>
              <a:rPr lang="en-US" sz="3600" dirty="0" smtClean="0"/>
              <a:t>PK, pgs. 641,642</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2860</Words>
  <Application>Microsoft Office PowerPoint</Application>
  <PresentationFormat>On-screen Show (4:3)</PresentationFormat>
  <Paragraphs>61</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The Analysis</vt:lpstr>
      <vt:lpstr>The Helpers</vt:lpstr>
      <vt:lpstr>The Slothful</vt:lpstr>
      <vt:lpstr>The Enemies</vt:lpstr>
      <vt:lpstr>The Builders and Repairers</vt:lpstr>
      <vt:lpstr>The Assault</vt:lpstr>
      <vt:lpstr>Slide 7</vt:lpstr>
      <vt:lpstr>The Attack</vt:lpstr>
      <vt:lpstr>Slide 9</vt:lpstr>
      <vt:lpstr>The Paralysis of Fear</vt:lpstr>
      <vt:lpstr>The Banishment of Fear</vt:lpstr>
      <vt:lpstr>Orion</vt:lpstr>
      <vt:lpstr>The Distractions</vt:lpstr>
      <vt:lpstr>Slide 14</vt:lpstr>
      <vt:lpstr>The Conspiracy</vt:lpstr>
      <vt:lpstr>The Victory</vt:lpstr>
      <vt:lpstr>The Work/Wall Today</vt:lpstr>
      <vt:lpstr>The Cleaver</vt:lpstr>
      <vt:lpstr>This/ Not This</vt:lpstr>
      <vt:lpstr>Ecumenical Union Since 1982</vt:lpstr>
      <vt:lpstr>The Messages</vt:lpstr>
      <vt:lpstr>Continued</vt:lpstr>
      <vt:lpstr>Unheard Today -Politically Incorrect!</vt:lpstr>
      <vt:lpstr>A Mass Mailing to Oregon</vt:lpstr>
      <vt:lpstr>Building a Wall </vt:lpstr>
      <vt:lpstr>The End Result of Rejecting the 2nd and 3rd Angels Messages</vt:lpstr>
      <vt:lpstr>Restorers of the Breach</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Wall Builder</dc:title>
  <dc:creator>Dad</dc:creator>
  <cp:lastModifiedBy>Dad</cp:lastModifiedBy>
  <cp:revision>7</cp:revision>
  <dcterms:created xsi:type="dcterms:W3CDTF">2009-02-10T11:01:41Z</dcterms:created>
  <dcterms:modified xsi:type="dcterms:W3CDTF">2013-03-31T22:34:15Z</dcterms:modified>
</cp:coreProperties>
</file>