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4" r:id="rId5"/>
    <p:sldId id="275" r:id="rId6"/>
    <p:sldId id="276" r:id="rId7"/>
    <p:sldId id="277" r:id="rId8"/>
    <p:sldId id="278" r:id="rId9"/>
    <p:sldId id="279" r:id="rId10"/>
    <p:sldId id="280" r:id="rId11"/>
    <p:sldId id="2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16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615877-7274-404E-B2E8-73EF027835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F52F5EC-4369-4A4F-A818-C33220029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3F95594-C313-4FB1-A26A-68A2EB143802}"/>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5" name="Footer Placeholder 4">
            <a:extLst>
              <a:ext uri="{FF2B5EF4-FFF2-40B4-BE49-F238E27FC236}">
                <a16:creationId xmlns:a16="http://schemas.microsoft.com/office/drawing/2014/main" xmlns="" id="{6E28D9EB-CA4A-45EC-B206-1D8D54801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929E49-8225-4CF9-9689-215BF08A6491}"/>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266091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15063-55F7-40DC-820E-25EB7AB14A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8C4B102-F252-4C26-AA38-5E788596BE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763043-7709-4CBF-8966-E99C41417B54}"/>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5" name="Footer Placeholder 4">
            <a:extLst>
              <a:ext uri="{FF2B5EF4-FFF2-40B4-BE49-F238E27FC236}">
                <a16:creationId xmlns:a16="http://schemas.microsoft.com/office/drawing/2014/main" xmlns="" id="{C089A7E6-D667-4D3A-8444-6D0633D1E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DFDC1F-D16B-4697-9051-C41E8A44DEF6}"/>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149072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4A1FA45-9CC9-4C65-8F9A-D22D1EA660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5724CE1-9CF1-44AD-9E2A-619457DC3D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2CD8C9-E236-4C26-AAB2-B24915B2BD0A}"/>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5" name="Footer Placeholder 4">
            <a:extLst>
              <a:ext uri="{FF2B5EF4-FFF2-40B4-BE49-F238E27FC236}">
                <a16:creationId xmlns:a16="http://schemas.microsoft.com/office/drawing/2014/main" xmlns="" id="{BC4FFA56-EE29-457E-9E90-99C7D8492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F17C0C-BF84-46D1-8A5F-DAC73303DA9A}"/>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235816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DE2CE-597E-4691-A1C6-FFA9B828E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BC8EE27-35D0-444E-8610-90567D5EF4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4C0D93-5DBC-4AD9-99D5-07F7221BD785}"/>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5" name="Footer Placeholder 4">
            <a:extLst>
              <a:ext uri="{FF2B5EF4-FFF2-40B4-BE49-F238E27FC236}">
                <a16:creationId xmlns:a16="http://schemas.microsoft.com/office/drawing/2014/main" xmlns="" id="{DA5DF1C1-1EAD-4F78-9B7C-D391AEF67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4D87BE-9E06-4DA7-BD37-E97B9755ADD8}"/>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74226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0E4C5-D74F-411D-8D7E-0815D8BF00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F6B046E-1F34-4B29-854F-1BE6AAEEDB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9A1AA44-01CC-4545-9656-D87BB414E66D}"/>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5" name="Footer Placeholder 4">
            <a:extLst>
              <a:ext uri="{FF2B5EF4-FFF2-40B4-BE49-F238E27FC236}">
                <a16:creationId xmlns:a16="http://schemas.microsoft.com/office/drawing/2014/main" xmlns="" id="{BD10861A-CBA2-4CA7-A151-BB135977C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35126A-CD1E-4548-A564-EC42AFF35D35}"/>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226716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91DB0-CA60-4431-AA2B-E5F69C555F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0EB7E0D-0ED9-4F2F-A0C6-6F2818C6F9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3CD9722-091A-4EEC-9A55-3C333009A2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F32B157-7340-460B-9588-BE6E565DCEC1}"/>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6" name="Footer Placeholder 5">
            <a:extLst>
              <a:ext uri="{FF2B5EF4-FFF2-40B4-BE49-F238E27FC236}">
                <a16:creationId xmlns:a16="http://schemas.microsoft.com/office/drawing/2014/main" xmlns="" id="{9F8613B9-CB98-46E1-A4F2-4BAC1EFA0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BBD002-BBA8-4E68-9964-81096BAE5FB7}"/>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393438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20205E-3272-4BAD-BE76-AD86FC9BAC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13F3E37-7BC5-4E5A-BD09-ADE3857B7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2CDF591-0B20-4FD1-A37C-07C0CDAA17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FF91352-F3FE-4C47-B521-83C363105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148D5A6-1BF0-44D8-A9E8-BD1A7F5490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B074997-E9AF-412A-9530-ECDEA02CBD38}"/>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8" name="Footer Placeholder 7">
            <a:extLst>
              <a:ext uri="{FF2B5EF4-FFF2-40B4-BE49-F238E27FC236}">
                <a16:creationId xmlns:a16="http://schemas.microsoft.com/office/drawing/2014/main" xmlns="" id="{09FB2E0E-3314-4FAC-B4DB-0DAC3865F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C9BF206-0518-4D1D-AFAE-AA2AE2B84685}"/>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426799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B63F7-4C50-4236-A3E0-94E7912A0A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52E7FB5-B192-4F47-82D9-F2F86D7A873E}"/>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4" name="Footer Placeholder 3">
            <a:extLst>
              <a:ext uri="{FF2B5EF4-FFF2-40B4-BE49-F238E27FC236}">
                <a16:creationId xmlns:a16="http://schemas.microsoft.com/office/drawing/2014/main" xmlns="" id="{452452C0-905F-44C8-9C90-ED364602D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B984D7-9B98-4689-AE47-1723055D6B48}"/>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103566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905942-877C-4080-A61E-FA81EB1E3B4A}"/>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3" name="Footer Placeholder 2">
            <a:extLst>
              <a:ext uri="{FF2B5EF4-FFF2-40B4-BE49-F238E27FC236}">
                <a16:creationId xmlns:a16="http://schemas.microsoft.com/office/drawing/2014/main" xmlns="" id="{8229726A-5463-4ECF-BE59-559FE0703A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191E631-837D-4DF1-B63D-872043B685C0}"/>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213167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ACC8A-1EA0-4779-B7F2-8AA22BB9E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E8F9FB3-E0B2-4D93-AFEA-9E0B73EF03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E2D4A33-234D-49F4-8A86-9CA5C59CC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93DB42B-C00A-4036-A3D5-A089F38E838B}"/>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6" name="Footer Placeholder 5">
            <a:extLst>
              <a:ext uri="{FF2B5EF4-FFF2-40B4-BE49-F238E27FC236}">
                <a16:creationId xmlns:a16="http://schemas.microsoft.com/office/drawing/2014/main" xmlns="" id="{01C9A89F-3370-4776-968F-B64F8F6B4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A2B5EC-170E-465F-B20E-A5043CB53C6E}"/>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116633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96FDD-140F-4FA1-B586-F7DDF9FA6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B7E4AC8-41B0-4C42-B25C-6CB2B79E4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3DF6BAD-D4BE-4FF9-904F-2D6B4E31D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BE40500-F774-4C60-8E9C-CE8A1E0FFC5B}"/>
              </a:ext>
            </a:extLst>
          </p:cNvPr>
          <p:cNvSpPr>
            <a:spLocks noGrp="1"/>
          </p:cNvSpPr>
          <p:nvPr>
            <p:ph type="dt" sz="half" idx="10"/>
          </p:nvPr>
        </p:nvSpPr>
        <p:spPr/>
        <p:txBody>
          <a:bodyPr/>
          <a:lstStyle/>
          <a:p>
            <a:fld id="{5458CE96-F862-4061-A67C-00ED1D0140C2}" type="datetimeFigureOut">
              <a:rPr lang="en-US" smtClean="0"/>
              <a:t>10/12/2019</a:t>
            </a:fld>
            <a:endParaRPr lang="en-US"/>
          </a:p>
        </p:txBody>
      </p:sp>
      <p:sp>
        <p:nvSpPr>
          <p:cNvPr id="6" name="Footer Placeholder 5">
            <a:extLst>
              <a:ext uri="{FF2B5EF4-FFF2-40B4-BE49-F238E27FC236}">
                <a16:creationId xmlns:a16="http://schemas.microsoft.com/office/drawing/2014/main" xmlns="" id="{BD48F2A9-21E3-4FED-904A-237B0CDBF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7653D1-5A62-4F37-972B-6DABFBC22F18}"/>
              </a:ext>
            </a:extLst>
          </p:cNvPr>
          <p:cNvSpPr>
            <a:spLocks noGrp="1"/>
          </p:cNvSpPr>
          <p:nvPr>
            <p:ph type="sldNum" sz="quarter" idx="12"/>
          </p:nvPr>
        </p:nvSpPr>
        <p:spPr/>
        <p:txBody>
          <a:bodyPr/>
          <a:lstStyle/>
          <a:p>
            <a:fld id="{1106321A-CCDC-424F-AACD-C001B0A8B45A}" type="slidenum">
              <a:rPr lang="en-US" smtClean="0"/>
              <a:t>‹#›</a:t>
            </a:fld>
            <a:endParaRPr lang="en-US"/>
          </a:p>
        </p:txBody>
      </p:sp>
    </p:spTree>
    <p:extLst>
      <p:ext uri="{BB962C8B-B14F-4D97-AF65-F5344CB8AC3E}">
        <p14:creationId xmlns:p14="http://schemas.microsoft.com/office/powerpoint/2010/main" val="75286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6F5477A-09D3-47DA-BB43-180B382F9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103C0AC-AAF2-4F8E-A937-3B0EE9DCF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B21140-4D7C-4FF3-929A-9CE2B525C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8CE96-F862-4061-A67C-00ED1D0140C2}" type="datetimeFigureOut">
              <a:rPr lang="en-US" smtClean="0"/>
              <a:t>10/12/2019</a:t>
            </a:fld>
            <a:endParaRPr lang="en-US"/>
          </a:p>
        </p:txBody>
      </p:sp>
      <p:sp>
        <p:nvSpPr>
          <p:cNvPr id="5" name="Footer Placeholder 4">
            <a:extLst>
              <a:ext uri="{FF2B5EF4-FFF2-40B4-BE49-F238E27FC236}">
                <a16:creationId xmlns:a16="http://schemas.microsoft.com/office/drawing/2014/main" xmlns="" id="{2823E3F3-D53A-48FC-B82C-546BF792A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9DC8CA8-08D2-4AE3-88D1-8F931895F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6321A-CCDC-424F-AACD-C001B0A8B45A}" type="slidenum">
              <a:rPr lang="en-US" smtClean="0"/>
              <a:t>‹#›</a:t>
            </a:fld>
            <a:endParaRPr lang="en-US"/>
          </a:p>
        </p:txBody>
      </p:sp>
    </p:spTree>
    <p:extLst>
      <p:ext uri="{BB962C8B-B14F-4D97-AF65-F5344CB8AC3E}">
        <p14:creationId xmlns:p14="http://schemas.microsoft.com/office/powerpoint/2010/main" val="3482310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95FA6-012A-4926-BDD5-A52782873ABB}"/>
              </a:ext>
            </a:extLst>
          </p:cNvPr>
          <p:cNvSpPr>
            <a:spLocks noGrp="1"/>
          </p:cNvSpPr>
          <p:nvPr>
            <p:ph type="title"/>
          </p:nvPr>
        </p:nvSpPr>
        <p:spPr>
          <a:xfrm>
            <a:off x="0" y="-294094"/>
            <a:ext cx="12192000" cy="1325563"/>
          </a:xfrm>
        </p:spPr>
        <p:txBody>
          <a:bodyPr>
            <a:normAutofit/>
          </a:bodyPr>
          <a:lstStyle/>
          <a:p>
            <a:r>
              <a:rPr lang="en-US" sz="4000" u="sng" dirty="0">
                <a:solidFill>
                  <a:srgbClr val="009900"/>
                </a:solidFill>
                <a:effectLst>
                  <a:outerShdw blurRad="38100" dist="38100" dir="2700000" algn="tl">
                    <a:srgbClr val="000000">
                      <a:alpha val="43137"/>
                    </a:srgbClr>
                  </a:outerShdw>
                </a:effectLst>
              </a:rPr>
              <a:t>Old Testament Prophecy Meets New Testament Fulfilment</a:t>
            </a:r>
          </a:p>
        </p:txBody>
      </p:sp>
      <p:sp>
        <p:nvSpPr>
          <p:cNvPr id="3" name="Rectangle 2">
            <a:extLst>
              <a:ext uri="{FF2B5EF4-FFF2-40B4-BE49-F238E27FC236}">
                <a16:creationId xmlns:a16="http://schemas.microsoft.com/office/drawing/2014/main" xmlns="" id="{9CCFE6D9-3D31-4B1C-921B-539EA50777AC}"/>
              </a:ext>
            </a:extLst>
          </p:cNvPr>
          <p:cNvSpPr/>
          <p:nvPr/>
        </p:nvSpPr>
        <p:spPr>
          <a:xfrm>
            <a:off x="6096000" y="711576"/>
            <a:ext cx="6096000" cy="3970318"/>
          </a:xfrm>
          <a:prstGeom prst="rect">
            <a:avLst/>
          </a:prstGeom>
        </p:spPr>
        <p:txBody>
          <a:bodyPr>
            <a:spAutoFit/>
          </a:bodyPr>
          <a:lstStyle/>
          <a:p>
            <a:r>
              <a:rPr lang="en-US" sz="2800" dirty="0">
                <a:solidFill>
                  <a:srgbClr val="FFC000"/>
                </a:solidFill>
              </a:rPr>
              <a:t>Luke 22:43-44 “Saying, Father, if thou be willing, remove this cup from me: nevertheless not my will, but thine, be done. And there appeared an angel unto him from heaven, strengthening him. And being in an agony he prayed more earnestly: and his sweat was as it were great drops of blood falling down to the ground.”</a:t>
            </a:r>
          </a:p>
        </p:txBody>
      </p:sp>
      <p:sp>
        <p:nvSpPr>
          <p:cNvPr id="4" name="Rectangle 3">
            <a:extLst>
              <a:ext uri="{FF2B5EF4-FFF2-40B4-BE49-F238E27FC236}">
                <a16:creationId xmlns:a16="http://schemas.microsoft.com/office/drawing/2014/main" xmlns="" id="{14A0B0CA-64BF-4B34-9380-DD95A55D59FA}"/>
              </a:ext>
            </a:extLst>
          </p:cNvPr>
          <p:cNvSpPr/>
          <p:nvPr/>
        </p:nvSpPr>
        <p:spPr>
          <a:xfrm>
            <a:off x="0" y="612844"/>
            <a:ext cx="6096000" cy="5632311"/>
          </a:xfrm>
          <a:prstGeom prst="rect">
            <a:avLst/>
          </a:prstGeom>
        </p:spPr>
        <p:txBody>
          <a:bodyPr>
            <a:spAutoFit/>
          </a:bodyPr>
          <a:lstStyle/>
          <a:p>
            <a:r>
              <a:rPr lang="en-US" sz="2400" dirty="0">
                <a:solidFill>
                  <a:schemeClr val="bg2">
                    <a:lumMod val="50000"/>
                  </a:schemeClr>
                </a:solidFill>
              </a:rPr>
              <a:t>Isaiah 53:10-12 “</a:t>
            </a:r>
            <a:r>
              <a:rPr lang="en-US" sz="2400" b="1" u="sng" dirty="0">
                <a:solidFill>
                  <a:schemeClr val="bg2">
                    <a:lumMod val="50000"/>
                  </a:schemeClr>
                </a:solidFill>
              </a:rPr>
              <a:t>Yet it pleased the Lord to bruise him; he hath put him to grief: when thou shalt make his soul an offering for sin</a:t>
            </a:r>
            <a:r>
              <a:rPr lang="en-US" sz="2400" dirty="0">
                <a:solidFill>
                  <a:schemeClr val="bg2">
                    <a:lumMod val="50000"/>
                  </a:schemeClr>
                </a:solidFill>
              </a:rPr>
              <a:t>, he shall see his seed, he shall prolong his days, and the pleasure of the Lord shall prosper in his hand. </a:t>
            </a:r>
            <a:r>
              <a:rPr lang="en-US" sz="2400" b="1" u="sng" dirty="0">
                <a:solidFill>
                  <a:schemeClr val="bg2">
                    <a:lumMod val="50000"/>
                  </a:schemeClr>
                </a:solidFill>
              </a:rPr>
              <a:t>He shall see of the travail of his soul, and shall be satisfied</a:t>
            </a:r>
            <a:r>
              <a:rPr lang="en-US" sz="2400" dirty="0">
                <a:solidFill>
                  <a:schemeClr val="bg2">
                    <a:lumMod val="50000"/>
                  </a:schemeClr>
                </a:solidFill>
              </a:rPr>
              <a:t>: by his knowledge shall my righteous servant justify many; for he shall bear their iniquities. Therefore will I divide him a portion with the great, and he shall divide the spoil with the strong; because he hath poured out his soul unto death: and he was numbered with the transgressors; and he bare the sin of many, and made intercession for the transgressors.”</a:t>
            </a:r>
          </a:p>
        </p:txBody>
      </p:sp>
      <p:pic>
        <p:nvPicPr>
          <p:cNvPr id="5" name="Picture 4">
            <a:extLst>
              <a:ext uri="{FF2B5EF4-FFF2-40B4-BE49-F238E27FC236}">
                <a16:creationId xmlns:a16="http://schemas.microsoft.com/office/drawing/2014/main" xmlns="" id="{26E2BD3E-8AF4-451E-AAC6-AEB2F18E5DD5}"/>
              </a:ext>
            </a:extLst>
          </p:cNvPr>
          <p:cNvPicPr>
            <a:picLocks noChangeAspect="1"/>
          </p:cNvPicPr>
          <p:nvPr/>
        </p:nvPicPr>
        <p:blipFill>
          <a:blip r:embed="rId2"/>
          <a:stretch>
            <a:fillRect/>
          </a:stretch>
        </p:blipFill>
        <p:spPr>
          <a:xfrm>
            <a:off x="8251225" y="4337996"/>
            <a:ext cx="3121626" cy="2520004"/>
          </a:xfrm>
          <a:prstGeom prst="rect">
            <a:avLst/>
          </a:prstGeom>
        </p:spPr>
      </p:pic>
    </p:spTree>
    <p:extLst>
      <p:ext uri="{BB962C8B-B14F-4D97-AF65-F5344CB8AC3E}">
        <p14:creationId xmlns:p14="http://schemas.microsoft.com/office/powerpoint/2010/main" val="62503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1265E-DB6C-4785-ACF5-1AC7BF3F1AC3}"/>
              </a:ext>
            </a:extLst>
          </p:cNvPr>
          <p:cNvSpPr>
            <a:spLocks noGrp="1"/>
          </p:cNvSpPr>
          <p:nvPr>
            <p:ph type="title"/>
          </p:nvPr>
        </p:nvSpPr>
        <p:spPr>
          <a:xfrm>
            <a:off x="838200" y="-209033"/>
            <a:ext cx="10515600" cy="1325563"/>
          </a:xfrm>
        </p:spPr>
        <p:txBody>
          <a:bodyPr/>
          <a:lstStyle/>
          <a:p>
            <a:r>
              <a:rPr lang="en-US" dirty="0">
                <a:solidFill>
                  <a:srgbClr val="FF0000"/>
                </a:solidFill>
                <a:latin typeface="Berlin Sans FB Demi" panose="020E0802020502020306" pitchFamily="34" charset="0"/>
              </a:rPr>
              <a:t>Adding 20% to our offering restorations!</a:t>
            </a:r>
          </a:p>
        </p:txBody>
      </p:sp>
      <p:sp>
        <p:nvSpPr>
          <p:cNvPr id="4" name="Rectangle 3">
            <a:extLst>
              <a:ext uri="{FF2B5EF4-FFF2-40B4-BE49-F238E27FC236}">
                <a16:creationId xmlns:a16="http://schemas.microsoft.com/office/drawing/2014/main" xmlns="" id="{E753F53D-FDE7-49F2-BDAA-449A6A1347FF}"/>
              </a:ext>
            </a:extLst>
          </p:cNvPr>
          <p:cNvSpPr/>
          <p:nvPr/>
        </p:nvSpPr>
        <p:spPr>
          <a:xfrm>
            <a:off x="0" y="733246"/>
            <a:ext cx="12192000" cy="6124754"/>
          </a:xfrm>
          <a:prstGeom prst="rect">
            <a:avLst/>
          </a:prstGeom>
        </p:spPr>
        <p:txBody>
          <a:bodyPr wrap="square">
            <a:spAutoFit/>
          </a:bodyPr>
          <a:lstStyle/>
          <a:p>
            <a:r>
              <a:rPr lang="en-US" sz="2800" dirty="0"/>
              <a:t>Lev. 6:2-7 “If a soul sin, and commit a trespass against the Lord, </a:t>
            </a:r>
            <a:r>
              <a:rPr lang="en-US" sz="2800" b="1" dirty="0"/>
              <a:t>and lie unto his </a:t>
            </a:r>
            <a:r>
              <a:rPr lang="en-US" sz="2800" b="1" dirty="0" err="1"/>
              <a:t>neighbour</a:t>
            </a:r>
            <a:r>
              <a:rPr lang="en-US" sz="2800" b="1" dirty="0"/>
              <a:t> in that which was delivered him to keep, or in fellowship, or in a thing taken away by violence, or hath deceived his </a:t>
            </a:r>
            <a:r>
              <a:rPr lang="en-US" sz="2800" b="1" dirty="0" err="1"/>
              <a:t>neighbour</a:t>
            </a:r>
            <a:r>
              <a:rPr lang="en-US" sz="2800" b="1" dirty="0"/>
              <a:t>; Or have found that which was lost, and lieth concerning it, and </a:t>
            </a:r>
            <a:r>
              <a:rPr lang="en-US" sz="2800" b="1" dirty="0" err="1"/>
              <a:t>sweareth</a:t>
            </a:r>
            <a:r>
              <a:rPr lang="en-US" sz="2800" b="1" dirty="0"/>
              <a:t> falsely; in any of all these that a man doeth, sinning therein: Then it shall be, because he hath sinned, and is guilty, that he shall restore that which he took violently away</a:t>
            </a:r>
            <a:r>
              <a:rPr lang="en-US" sz="2800" dirty="0"/>
              <a:t>, or the thing which he hath deceitfully gotten, or that which was delivered him to keep, or the lost thing which he found, Or all that about which he hath sworn falsely; </a:t>
            </a:r>
            <a:r>
              <a:rPr lang="en-US" sz="2800" b="1" u="sng" dirty="0"/>
              <a:t>he shall even restore it in the principal, and shall add the fifth part more thereto, and give it unto him to whom it </a:t>
            </a:r>
            <a:r>
              <a:rPr lang="en-US" sz="2800" b="1" u="sng" dirty="0" err="1"/>
              <a:t>appertaineth</a:t>
            </a:r>
            <a:r>
              <a:rPr lang="en-US" sz="2800" b="1" u="sng" dirty="0"/>
              <a:t>, in the day of his trespass offering</a:t>
            </a:r>
            <a:r>
              <a:rPr lang="en-US" sz="2800" dirty="0"/>
              <a:t>. And he shall bring his trespass offering unto the Lord, a ram without blemish out of the flock, with thy estimation, for a trespass offering, unto the priest: And the priest shall make an atonement for him before the Lord: and it shall be forgiven him for any thing of all that he hath done in trespassing therein.”</a:t>
            </a:r>
          </a:p>
        </p:txBody>
      </p:sp>
    </p:spTree>
    <p:extLst>
      <p:ext uri="{BB962C8B-B14F-4D97-AF65-F5344CB8AC3E}">
        <p14:creationId xmlns:p14="http://schemas.microsoft.com/office/powerpoint/2010/main" val="376189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46EF63-2FFF-4C0E-AFEE-7D9F8D3BFDAA}"/>
              </a:ext>
            </a:extLst>
          </p:cNvPr>
          <p:cNvSpPr>
            <a:spLocks noGrp="1"/>
          </p:cNvSpPr>
          <p:nvPr>
            <p:ph type="title"/>
          </p:nvPr>
        </p:nvSpPr>
        <p:spPr>
          <a:xfrm>
            <a:off x="838200" y="-198400"/>
            <a:ext cx="10515600" cy="1325563"/>
          </a:xfrm>
        </p:spPr>
        <p:txBody>
          <a:bodyPr/>
          <a:lstStyle/>
          <a:p>
            <a:pPr algn="ctr"/>
            <a:r>
              <a:rPr lang="en-US" dirty="0">
                <a:solidFill>
                  <a:srgbClr val="009900"/>
                </a:solidFill>
                <a:latin typeface="Bernard MT Condensed" panose="02050806060905020404" pitchFamily="18" charset="0"/>
              </a:rPr>
              <a:t>A Biblical Example?</a:t>
            </a:r>
          </a:p>
        </p:txBody>
      </p:sp>
      <p:sp>
        <p:nvSpPr>
          <p:cNvPr id="3" name="Rectangle 2">
            <a:extLst>
              <a:ext uri="{FF2B5EF4-FFF2-40B4-BE49-F238E27FC236}">
                <a16:creationId xmlns:a16="http://schemas.microsoft.com/office/drawing/2014/main" xmlns="" id="{80151AEC-776E-49B1-86F8-719E67862618}"/>
              </a:ext>
            </a:extLst>
          </p:cNvPr>
          <p:cNvSpPr/>
          <p:nvPr/>
        </p:nvSpPr>
        <p:spPr>
          <a:xfrm>
            <a:off x="230371" y="805336"/>
            <a:ext cx="6096000" cy="5632311"/>
          </a:xfrm>
          <a:prstGeom prst="rect">
            <a:avLst/>
          </a:prstGeom>
        </p:spPr>
        <p:txBody>
          <a:bodyPr>
            <a:spAutoFit/>
          </a:bodyPr>
          <a:lstStyle/>
          <a:p>
            <a:r>
              <a:rPr lang="en-US" sz="2400" dirty="0"/>
              <a:t>Luke 19:5-9 “And when Jesus came to the place, he looked up, and saw him, and said unto him, Zacchaeus, make haste, and come down; for to day I must abide at thy house. And he made haste, and came down, and received him joyfully. And when they saw it, they all murmured, saying, That he was gone to be guest with a man that is a sinner. And Zacchaeus stood, and said unto the Lord: </a:t>
            </a:r>
            <a:r>
              <a:rPr lang="en-US" sz="2400" b="1" u="sng" dirty="0"/>
              <a:t>Behold, Lord, the half of my goods I give to the poor; and if I have taken any thing from any man by false accusation, I restore him fourfold</a:t>
            </a:r>
            <a:r>
              <a:rPr lang="en-US" sz="2400" dirty="0"/>
              <a:t>. And Jesus said unto him, </a:t>
            </a:r>
            <a:r>
              <a:rPr lang="en-US" sz="2400" b="1" dirty="0"/>
              <a:t>This day is salvation come to this house, </a:t>
            </a:r>
            <a:r>
              <a:rPr lang="en-US" sz="2400" b="1" dirty="0" err="1"/>
              <a:t>forsomuch</a:t>
            </a:r>
            <a:r>
              <a:rPr lang="en-US" sz="2400" b="1" dirty="0"/>
              <a:t> as he also is a son of Abraham</a:t>
            </a:r>
            <a:r>
              <a:rPr lang="en-US" sz="2400" dirty="0"/>
              <a:t>.”</a:t>
            </a:r>
          </a:p>
        </p:txBody>
      </p:sp>
      <p:pic>
        <p:nvPicPr>
          <p:cNvPr id="4" name="Picture 3">
            <a:extLst>
              <a:ext uri="{FF2B5EF4-FFF2-40B4-BE49-F238E27FC236}">
                <a16:creationId xmlns:a16="http://schemas.microsoft.com/office/drawing/2014/main" xmlns="" id="{8D60588F-590E-40C6-84FC-060893C7928D}"/>
              </a:ext>
            </a:extLst>
          </p:cNvPr>
          <p:cNvPicPr>
            <a:picLocks noChangeAspect="1"/>
          </p:cNvPicPr>
          <p:nvPr/>
        </p:nvPicPr>
        <p:blipFill>
          <a:blip r:embed="rId2"/>
          <a:stretch>
            <a:fillRect/>
          </a:stretch>
        </p:blipFill>
        <p:spPr>
          <a:xfrm>
            <a:off x="6934200" y="805336"/>
            <a:ext cx="4905375" cy="3714750"/>
          </a:xfrm>
          <a:prstGeom prst="rect">
            <a:avLst/>
          </a:prstGeom>
        </p:spPr>
      </p:pic>
      <p:pic>
        <p:nvPicPr>
          <p:cNvPr id="5" name="Picture 4">
            <a:extLst>
              <a:ext uri="{FF2B5EF4-FFF2-40B4-BE49-F238E27FC236}">
                <a16:creationId xmlns:a16="http://schemas.microsoft.com/office/drawing/2014/main" xmlns="" id="{BB7C0E38-C624-4822-ADA6-4716C1ABC8EC}"/>
              </a:ext>
            </a:extLst>
          </p:cNvPr>
          <p:cNvPicPr>
            <a:picLocks noChangeAspect="1"/>
          </p:cNvPicPr>
          <p:nvPr/>
        </p:nvPicPr>
        <p:blipFill>
          <a:blip r:embed="rId3"/>
          <a:stretch>
            <a:fillRect/>
          </a:stretch>
        </p:blipFill>
        <p:spPr>
          <a:xfrm>
            <a:off x="7477312" y="4501503"/>
            <a:ext cx="3876488" cy="2356497"/>
          </a:xfrm>
          <a:prstGeom prst="rect">
            <a:avLst/>
          </a:prstGeom>
        </p:spPr>
      </p:pic>
    </p:spTree>
    <p:extLst>
      <p:ext uri="{BB962C8B-B14F-4D97-AF65-F5344CB8AC3E}">
        <p14:creationId xmlns:p14="http://schemas.microsoft.com/office/powerpoint/2010/main" val="340864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E20BF-0402-403E-B242-A1B08C50C40E}"/>
              </a:ext>
            </a:extLst>
          </p:cNvPr>
          <p:cNvSpPr>
            <a:spLocks noGrp="1"/>
          </p:cNvSpPr>
          <p:nvPr>
            <p:ph type="title"/>
          </p:nvPr>
        </p:nvSpPr>
        <p:spPr>
          <a:xfrm>
            <a:off x="424815" y="-409131"/>
            <a:ext cx="11235690" cy="1325563"/>
          </a:xfrm>
        </p:spPr>
        <p:txBody>
          <a:bodyPr/>
          <a:lstStyle/>
          <a:p>
            <a:r>
              <a:rPr lang="en-US" dirty="0">
                <a:solidFill>
                  <a:srgbClr val="00B0F0"/>
                </a:solidFill>
                <a:latin typeface="Britannic Bold" panose="020B0903060703020204" pitchFamily="34" charset="0"/>
              </a:rPr>
              <a:t>Frankincense: Memorial and Merits of Christ</a:t>
            </a:r>
          </a:p>
        </p:txBody>
      </p:sp>
      <p:sp>
        <p:nvSpPr>
          <p:cNvPr id="3" name="Rectangle 2">
            <a:extLst>
              <a:ext uri="{FF2B5EF4-FFF2-40B4-BE49-F238E27FC236}">
                <a16:creationId xmlns:a16="http://schemas.microsoft.com/office/drawing/2014/main" xmlns="" id="{D31CFFC7-E791-41F1-809C-54300F44E017}"/>
              </a:ext>
            </a:extLst>
          </p:cNvPr>
          <p:cNvSpPr/>
          <p:nvPr/>
        </p:nvSpPr>
        <p:spPr>
          <a:xfrm>
            <a:off x="5909310" y="733246"/>
            <a:ext cx="6282690" cy="6124754"/>
          </a:xfrm>
          <a:prstGeom prst="rect">
            <a:avLst/>
          </a:prstGeom>
        </p:spPr>
        <p:txBody>
          <a:bodyPr wrap="square">
            <a:spAutoFit/>
          </a:bodyPr>
          <a:lstStyle/>
          <a:p>
            <a:r>
              <a:rPr lang="en-US" sz="2800" dirty="0">
                <a:solidFill>
                  <a:srgbClr val="7030A0"/>
                </a:solidFill>
              </a:rPr>
              <a:t> All incense from earthly tabernacles must be moist with the cleansing drops of the blood of Christ. </a:t>
            </a:r>
            <a:r>
              <a:rPr lang="en-US" sz="2800" b="1" u="sng" dirty="0">
                <a:solidFill>
                  <a:srgbClr val="7030A0"/>
                </a:solidFill>
              </a:rPr>
              <a:t>He holds before the Father the censer of His own merits</a:t>
            </a:r>
            <a:r>
              <a:rPr lang="en-US" sz="2800" dirty="0">
                <a:solidFill>
                  <a:srgbClr val="7030A0"/>
                </a:solidFill>
              </a:rPr>
              <a:t>, in which there is no taint of earthly corruption. </a:t>
            </a:r>
            <a:r>
              <a:rPr lang="en-US" sz="2800" b="1" dirty="0">
                <a:solidFill>
                  <a:srgbClr val="7030A0"/>
                </a:solidFill>
              </a:rPr>
              <a:t>He gathers into this censer the prayers, the praise, and the confessions of His people, </a:t>
            </a:r>
            <a:r>
              <a:rPr lang="en-US" sz="2800" b="1" u="sng" dirty="0">
                <a:solidFill>
                  <a:srgbClr val="7030A0"/>
                </a:solidFill>
              </a:rPr>
              <a:t>and with these He puts His own spotless righteousness.</a:t>
            </a:r>
            <a:r>
              <a:rPr lang="en-US" sz="2800" b="1" dirty="0">
                <a:solidFill>
                  <a:srgbClr val="7030A0"/>
                </a:solidFill>
              </a:rPr>
              <a:t> </a:t>
            </a:r>
            <a:r>
              <a:rPr lang="en-US" sz="2800" dirty="0">
                <a:solidFill>
                  <a:srgbClr val="7030A0"/>
                </a:solidFill>
              </a:rPr>
              <a:t>Then, </a:t>
            </a:r>
            <a:r>
              <a:rPr lang="en-US" sz="2800" b="1" dirty="0">
                <a:solidFill>
                  <a:srgbClr val="7030A0"/>
                </a:solidFill>
              </a:rPr>
              <a:t>perfumed with the merits of Christ’s propitiation, the incense comes up before God wholly and entirely acceptable</a:t>
            </a:r>
            <a:r>
              <a:rPr lang="en-US" sz="2800" dirty="0">
                <a:solidFill>
                  <a:srgbClr val="7030A0"/>
                </a:solidFill>
              </a:rPr>
              <a:t>. Then gracious answers are returned—Selected Messages 1, p. 344</a:t>
            </a:r>
          </a:p>
        </p:txBody>
      </p:sp>
      <p:sp>
        <p:nvSpPr>
          <p:cNvPr id="4" name="Rectangle 3">
            <a:extLst>
              <a:ext uri="{FF2B5EF4-FFF2-40B4-BE49-F238E27FC236}">
                <a16:creationId xmlns:a16="http://schemas.microsoft.com/office/drawing/2014/main" xmlns="" id="{FD85A53C-7D41-4B1C-9689-00F091EF011A}"/>
              </a:ext>
            </a:extLst>
          </p:cNvPr>
          <p:cNvSpPr/>
          <p:nvPr/>
        </p:nvSpPr>
        <p:spPr>
          <a:xfrm>
            <a:off x="-53340" y="721969"/>
            <a:ext cx="5562600" cy="6124754"/>
          </a:xfrm>
          <a:prstGeom prst="rect">
            <a:avLst/>
          </a:prstGeom>
        </p:spPr>
        <p:txBody>
          <a:bodyPr wrap="square">
            <a:spAutoFit/>
          </a:bodyPr>
          <a:lstStyle/>
          <a:p>
            <a:r>
              <a:rPr lang="en-US" sz="2800" dirty="0">
                <a:solidFill>
                  <a:schemeClr val="tx1">
                    <a:lumMod val="65000"/>
                    <a:lumOff val="35000"/>
                  </a:schemeClr>
                </a:solidFill>
              </a:rPr>
              <a:t>Exodus 30:34-36 “And the Lord said unto Moses, Take unto thee sweet spices, stacte, and onycha, and galbanum; these sweet spices with pure frankincense: of each shall there be a like weight: And thou shalt make it a perfume, a confection after the art of the apothecary, tempered together, pure and holy: And thou shalt beat some of it very small, and put of it before the testimony in the tabernacle of the congregation, where I will meet with thee: it shall be unto you most holy.”</a:t>
            </a:r>
          </a:p>
        </p:txBody>
      </p:sp>
    </p:spTree>
    <p:extLst>
      <p:ext uri="{BB962C8B-B14F-4D97-AF65-F5344CB8AC3E}">
        <p14:creationId xmlns:p14="http://schemas.microsoft.com/office/powerpoint/2010/main" val="37823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1861A0-FF11-4F67-8426-7490D1F7AA2C}"/>
              </a:ext>
            </a:extLst>
          </p:cNvPr>
          <p:cNvSpPr>
            <a:spLocks noGrp="1"/>
          </p:cNvSpPr>
          <p:nvPr>
            <p:ph type="title"/>
          </p:nvPr>
        </p:nvSpPr>
        <p:spPr>
          <a:xfrm>
            <a:off x="838200" y="-274955"/>
            <a:ext cx="10515600" cy="1325563"/>
          </a:xfrm>
        </p:spPr>
        <p:txBody>
          <a:bodyPr/>
          <a:lstStyle/>
          <a:p>
            <a:pPr algn="ctr"/>
            <a:r>
              <a:rPr lang="en-US" b="1" i="1" dirty="0">
                <a:solidFill>
                  <a:srgbClr val="C00000"/>
                </a:solidFill>
                <a:effectLst>
                  <a:outerShdw blurRad="38100" dist="38100" dir="2700000" algn="tl">
                    <a:srgbClr val="000000">
                      <a:alpha val="43137"/>
                    </a:srgbClr>
                  </a:outerShdw>
                </a:effectLst>
              </a:rPr>
              <a:t>Now We Know…. Sort Of…</a:t>
            </a:r>
          </a:p>
        </p:txBody>
      </p:sp>
      <p:pic>
        <p:nvPicPr>
          <p:cNvPr id="3" name="Picture 2">
            <a:extLst>
              <a:ext uri="{FF2B5EF4-FFF2-40B4-BE49-F238E27FC236}">
                <a16:creationId xmlns:a16="http://schemas.microsoft.com/office/drawing/2014/main" xmlns="" id="{4744ADB0-3967-463D-AFA2-F31E58F89324}"/>
              </a:ext>
            </a:extLst>
          </p:cNvPr>
          <p:cNvPicPr>
            <a:picLocks noChangeAspect="1"/>
          </p:cNvPicPr>
          <p:nvPr/>
        </p:nvPicPr>
        <p:blipFill rotWithShape="1">
          <a:blip r:embed="rId2"/>
          <a:srcRect b="7536"/>
          <a:stretch/>
        </p:blipFill>
        <p:spPr>
          <a:xfrm>
            <a:off x="1832665" y="659145"/>
            <a:ext cx="8526669" cy="6198855"/>
          </a:xfrm>
          <a:prstGeom prst="rect">
            <a:avLst/>
          </a:prstGeom>
        </p:spPr>
      </p:pic>
    </p:spTree>
    <p:extLst>
      <p:ext uri="{BB962C8B-B14F-4D97-AF65-F5344CB8AC3E}">
        <p14:creationId xmlns:p14="http://schemas.microsoft.com/office/powerpoint/2010/main" val="134958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48B79-075A-4DA0-A0EE-398943D3602C}"/>
              </a:ext>
            </a:extLst>
          </p:cNvPr>
          <p:cNvSpPr>
            <a:spLocks noGrp="1"/>
          </p:cNvSpPr>
          <p:nvPr>
            <p:ph type="title"/>
          </p:nvPr>
        </p:nvSpPr>
        <p:spPr>
          <a:xfrm>
            <a:off x="838200" y="-53163"/>
            <a:ext cx="10515600" cy="1325563"/>
          </a:xfrm>
        </p:spPr>
        <p:txBody>
          <a:bodyPr/>
          <a:lstStyle/>
          <a:p>
            <a:r>
              <a:rPr lang="en-US" b="1" dirty="0">
                <a:solidFill>
                  <a:srgbClr val="C00000"/>
                </a:solidFill>
                <a:effectLst>
                  <a:outerShdw blurRad="38100" dist="38100" dir="2700000" algn="tl">
                    <a:srgbClr val="000000">
                      <a:alpha val="43137"/>
                    </a:srgbClr>
                  </a:outerShdw>
                </a:effectLst>
              </a:rPr>
              <a:t>The Oil and Merits Were Stripped from Him</a:t>
            </a:r>
          </a:p>
        </p:txBody>
      </p:sp>
      <p:sp>
        <p:nvSpPr>
          <p:cNvPr id="3" name="TextBox 2">
            <a:extLst>
              <a:ext uri="{FF2B5EF4-FFF2-40B4-BE49-F238E27FC236}">
                <a16:creationId xmlns:a16="http://schemas.microsoft.com/office/drawing/2014/main" xmlns="" id="{8B23E0DC-633F-42D3-A9D2-C9BDF88C9EDC}"/>
              </a:ext>
            </a:extLst>
          </p:cNvPr>
          <p:cNvSpPr txBox="1"/>
          <p:nvPr/>
        </p:nvSpPr>
        <p:spPr>
          <a:xfrm>
            <a:off x="95691" y="1272400"/>
            <a:ext cx="11780875" cy="4524315"/>
          </a:xfrm>
          <a:prstGeom prst="rect">
            <a:avLst/>
          </a:prstGeom>
          <a:noFill/>
        </p:spPr>
        <p:txBody>
          <a:bodyPr wrap="square" rtlCol="0">
            <a:spAutoFit/>
          </a:bodyPr>
          <a:lstStyle/>
          <a:p>
            <a:r>
              <a:rPr lang="en-US" sz="2400" dirty="0"/>
              <a:t>“Could mortals view the amazement and sorrow of the angels as they watched in silent grief </a:t>
            </a:r>
            <a:r>
              <a:rPr lang="en-US" sz="2400" b="1" dirty="0"/>
              <a:t>the Father separating His beams of light, love, and glory, from His Son</a:t>
            </a:r>
            <a:r>
              <a:rPr lang="en-US" sz="2400" dirty="0"/>
              <a:t>, they would better understand how offensive is sin in His sight, As the Son of God in the Garden of Gethsemane bowed in the attitude of prayer, </a:t>
            </a:r>
            <a:r>
              <a:rPr lang="en-US" sz="2400" b="1" dirty="0"/>
              <a:t>the agony of His Spirit forced from His pores sweat like great drops of blood</a:t>
            </a:r>
            <a:r>
              <a:rPr lang="en-US" sz="2400" dirty="0"/>
              <a:t>. It was here that the horror of great darkness surrounded Him. </a:t>
            </a:r>
            <a:r>
              <a:rPr lang="en-US" sz="2400" b="1" dirty="0"/>
              <a:t>The sins of the world were upon Him, He was suffering in man’s stead, as a transgressor of His Father’s law.</a:t>
            </a:r>
            <a:r>
              <a:rPr lang="en-US" sz="2400" dirty="0"/>
              <a:t> Here was the scene of temptation. </a:t>
            </a:r>
            <a:r>
              <a:rPr lang="en-US" sz="2400" b="1" dirty="0"/>
              <a:t>The divine light of God was receding from His vision, and He was passing into the hands of the powers of darkness. In the agony of His soul He lay prostrate on the cold earth, He was realizing His Father’s frown. The cup of suffering Christ had taken from the lips of guilty man, and proposed to drink it Himself, and, in its place, give to man the cup of blessing. The wrath that would have fallen upon man, was now falling upon Christ</a:t>
            </a:r>
            <a:r>
              <a:rPr lang="en-US" sz="2400" dirty="0"/>
              <a:t>—Sufferings of Christ, p. 17-18</a:t>
            </a:r>
          </a:p>
        </p:txBody>
      </p:sp>
    </p:spTree>
    <p:extLst>
      <p:ext uri="{BB962C8B-B14F-4D97-AF65-F5344CB8AC3E}">
        <p14:creationId xmlns:p14="http://schemas.microsoft.com/office/powerpoint/2010/main" val="97421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EDBE0-808B-4FD2-952D-AD343B51EB1A}"/>
              </a:ext>
            </a:extLst>
          </p:cNvPr>
          <p:cNvSpPr>
            <a:spLocks noGrp="1"/>
          </p:cNvSpPr>
          <p:nvPr>
            <p:ph type="title"/>
          </p:nvPr>
        </p:nvSpPr>
        <p:spPr>
          <a:xfrm>
            <a:off x="838200" y="-251564"/>
            <a:ext cx="10515600" cy="1325563"/>
          </a:xfrm>
        </p:spPr>
        <p:txBody>
          <a:bodyPr/>
          <a:lstStyle/>
          <a:p>
            <a:r>
              <a:rPr lang="en-US" b="1" i="1" dirty="0">
                <a:solidFill>
                  <a:srgbClr val="002060"/>
                </a:solidFill>
              </a:rPr>
              <a:t>As We Deserved!</a:t>
            </a:r>
          </a:p>
        </p:txBody>
      </p:sp>
      <p:sp>
        <p:nvSpPr>
          <p:cNvPr id="3" name="Rectangle 2">
            <a:extLst>
              <a:ext uri="{FF2B5EF4-FFF2-40B4-BE49-F238E27FC236}">
                <a16:creationId xmlns:a16="http://schemas.microsoft.com/office/drawing/2014/main" xmlns="" id="{187EC9CB-C209-4D62-A46D-76B7834EE087}"/>
              </a:ext>
            </a:extLst>
          </p:cNvPr>
          <p:cNvSpPr/>
          <p:nvPr/>
        </p:nvSpPr>
        <p:spPr>
          <a:xfrm>
            <a:off x="145311" y="1297283"/>
            <a:ext cx="5128437" cy="3785652"/>
          </a:xfrm>
          <a:prstGeom prst="rect">
            <a:avLst/>
          </a:prstGeom>
        </p:spPr>
        <p:txBody>
          <a:bodyPr wrap="square">
            <a:spAutoFit/>
          </a:bodyPr>
          <a:lstStyle/>
          <a:p>
            <a:r>
              <a:rPr lang="en-US" sz="2400" dirty="0"/>
              <a:t>“</a:t>
            </a:r>
            <a:r>
              <a:rPr lang="en-US" sz="2400" b="1" dirty="0"/>
              <a:t>Christ was treated as we deserve, that we might be treated as He deserves. He was condemned for our sins, in which He had no share, that we might be justified by His righteousness, in which we had no share</a:t>
            </a:r>
            <a:r>
              <a:rPr lang="en-US" sz="2400" dirty="0"/>
              <a:t>. </a:t>
            </a:r>
            <a:r>
              <a:rPr lang="en-US" sz="2400" b="1" u="sng" dirty="0"/>
              <a:t>He suffered the death which was ours, that we might receive the life which was His</a:t>
            </a:r>
            <a:r>
              <a:rPr lang="en-US" sz="2400" dirty="0"/>
              <a:t>. ‘With His stripes we are healed”—</a:t>
            </a:r>
            <a:r>
              <a:rPr lang="en-US" sz="2400" i="1" dirty="0"/>
              <a:t>Desire of Ages, p. 25</a:t>
            </a:r>
            <a:endParaRPr lang="en-US" sz="2400" dirty="0"/>
          </a:p>
        </p:txBody>
      </p:sp>
      <p:pic>
        <p:nvPicPr>
          <p:cNvPr id="4" name="Picture 3">
            <a:extLst>
              <a:ext uri="{FF2B5EF4-FFF2-40B4-BE49-F238E27FC236}">
                <a16:creationId xmlns:a16="http://schemas.microsoft.com/office/drawing/2014/main" xmlns="" id="{0AB95B54-BA46-435A-B5E4-C731C63048B0}"/>
              </a:ext>
            </a:extLst>
          </p:cNvPr>
          <p:cNvPicPr>
            <a:picLocks noChangeAspect="1"/>
          </p:cNvPicPr>
          <p:nvPr/>
        </p:nvPicPr>
        <p:blipFill>
          <a:blip r:embed="rId2"/>
          <a:stretch>
            <a:fillRect/>
          </a:stretch>
        </p:blipFill>
        <p:spPr>
          <a:xfrm>
            <a:off x="5379189" y="942975"/>
            <a:ext cx="6667500" cy="4972050"/>
          </a:xfrm>
          <a:prstGeom prst="rect">
            <a:avLst/>
          </a:prstGeom>
        </p:spPr>
      </p:pic>
    </p:spTree>
    <p:extLst>
      <p:ext uri="{BB962C8B-B14F-4D97-AF65-F5344CB8AC3E}">
        <p14:creationId xmlns:p14="http://schemas.microsoft.com/office/powerpoint/2010/main" val="121617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4E2E0-481B-4760-BDD4-0D829F66A6E7}"/>
              </a:ext>
            </a:extLst>
          </p:cNvPr>
          <p:cNvSpPr>
            <a:spLocks noGrp="1"/>
          </p:cNvSpPr>
          <p:nvPr>
            <p:ph type="title"/>
          </p:nvPr>
        </p:nvSpPr>
        <p:spPr>
          <a:xfrm>
            <a:off x="838200" y="-315359"/>
            <a:ext cx="10515600" cy="1325563"/>
          </a:xfrm>
        </p:spPr>
        <p:txBody>
          <a:bodyPr/>
          <a:lstStyle/>
          <a:p>
            <a:pPr algn="ctr"/>
            <a:r>
              <a:rPr lang="en-US" dirty="0"/>
              <a:t>Going Deeper…</a:t>
            </a:r>
          </a:p>
        </p:txBody>
      </p:sp>
      <p:sp>
        <p:nvSpPr>
          <p:cNvPr id="3" name="Rectangle 2">
            <a:extLst>
              <a:ext uri="{FF2B5EF4-FFF2-40B4-BE49-F238E27FC236}">
                <a16:creationId xmlns:a16="http://schemas.microsoft.com/office/drawing/2014/main" xmlns="" id="{2C53E808-7232-479D-9C6C-40BEB65D9911}"/>
              </a:ext>
            </a:extLst>
          </p:cNvPr>
          <p:cNvSpPr/>
          <p:nvPr/>
        </p:nvSpPr>
        <p:spPr>
          <a:xfrm>
            <a:off x="5759302" y="732845"/>
            <a:ext cx="6096000" cy="6124754"/>
          </a:xfrm>
          <a:prstGeom prst="rect">
            <a:avLst/>
          </a:prstGeom>
        </p:spPr>
        <p:txBody>
          <a:bodyPr>
            <a:spAutoFit/>
          </a:bodyPr>
          <a:lstStyle/>
          <a:p>
            <a:r>
              <a:rPr lang="en-US" sz="2800" dirty="0"/>
              <a:t>Lev. 5:15-16 “If a soul commit a trespass, and sin through ignorance, </a:t>
            </a:r>
            <a:r>
              <a:rPr lang="en-US" sz="2800" b="1" u="sng" dirty="0"/>
              <a:t>in the holy things of the Lord; then he shall bring for his trespass unto the Lord a ram without blemish out of the flocks</a:t>
            </a:r>
            <a:r>
              <a:rPr lang="en-US" sz="2800" dirty="0"/>
              <a:t>, with thy estimation by </a:t>
            </a:r>
            <a:r>
              <a:rPr lang="en-US" sz="2800" b="1" dirty="0"/>
              <a:t>shekels of silver, after the shekel of the sanctuary, for a trespass offering</a:t>
            </a:r>
            <a:r>
              <a:rPr lang="en-US" sz="2800" dirty="0"/>
              <a:t>. And he shall make amends for the harm that he hath done in the </a:t>
            </a:r>
            <a:r>
              <a:rPr lang="en-US" sz="2800" b="1" dirty="0"/>
              <a:t>holy thing</a:t>
            </a:r>
            <a:r>
              <a:rPr lang="en-US" sz="2800" dirty="0"/>
              <a:t>, </a:t>
            </a:r>
            <a:r>
              <a:rPr lang="en-US" sz="2800" b="1" u="sng" dirty="0"/>
              <a:t>and shall add the fifth part thereto, and give it unto the priest</a:t>
            </a:r>
            <a:r>
              <a:rPr lang="en-US" sz="2800" dirty="0"/>
              <a:t>: and the priest shall make an atonement for him with the ram of the trespass offering, and it shall be forgiven him.”</a:t>
            </a:r>
          </a:p>
        </p:txBody>
      </p:sp>
      <p:pic>
        <p:nvPicPr>
          <p:cNvPr id="4" name="Picture 3">
            <a:extLst>
              <a:ext uri="{FF2B5EF4-FFF2-40B4-BE49-F238E27FC236}">
                <a16:creationId xmlns:a16="http://schemas.microsoft.com/office/drawing/2014/main" xmlns="" id="{A2744F64-3CF1-419B-B51A-305F303F85A1}"/>
              </a:ext>
            </a:extLst>
          </p:cNvPr>
          <p:cNvPicPr>
            <a:picLocks noChangeAspect="1"/>
          </p:cNvPicPr>
          <p:nvPr/>
        </p:nvPicPr>
        <p:blipFill>
          <a:blip r:embed="rId2"/>
          <a:stretch>
            <a:fillRect/>
          </a:stretch>
        </p:blipFill>
        <p:spPr>
          <a:xfrm>
            <a:off x="165692" y="733246"/>
            <a:ext cx="5246281" cy="3475661"/>
          </a:xfrm>
          <a:prstGeom prst="rect">
            <a:avLst/>
          </a:prstGeom>
        </p:spPr>
      </p:pic>
      <p:pic>
        <p:nvPicPr>
          <p:cNvPr id="5" name="Picture 4">
            <a:extLst>
              <a:ext uri="{FF2B5EF4-FFF2-40B4-BE49-F238E27FC236}">
                <a16:creationId xmlns:a16="http://schemas.microsoft.com/office/drawing/2014/main" xmlns="" id="{F81FD64F-07E3-4E99-B08A-0CE1F73F3FEE}"/>
              </a:ext>
            </a:extLst>
          </p:cNvPr>
          <p:cNvPicPr>
            <a:picLocks noChangeAspect="1"/>
          </p:cNvPicPr>
          <p:nvPr/>
        </p:nvPicPr>
        <p:blipFill>
          <a:blip r:embed="rId3"/>
          <a:stretch>
            <a:fillRect/>
          </a:stretch>
        </p:blipFill>
        <p:spPr>
          <a:xfrm rot="20431759">
            <a:off x="164695" y="3610881"/>
            <a:ext cx="2296123" cy="1196051"/>
          </a:xfrm>
          <a:prstGeom prst="rect">
            <a:avLst/>
          </a:prstGeom>
        </p:spPr>
      </p:pic>
      <p:pic>
        <p:nvPicPr>
          <p:cNvPr id="6" name="Picture 5">
            <a:extLst>
              <a:ext uri="{FF2B5EF4-FFF2-40B4-BE49-F238E27FC236}">
                <a16:creationId xmlns:a16="http://schemas.microsoft.com/office/drawing/2014/main" xmlns="" id="{2FE79826-D5A4-42B6-9D93-1AEF703AFB84}"/>
              </a:ext>
            </a:extLst>
          </p:cNvPr>
          <p:cNvPicPr>
            <a:picLocks noChangeAspect="1"/>
          </p:cNvPicPr>
          <p:nvPr/>
        </p:nvPicPr>
        <p:blipFill rotWithShape="1">
          <a:blip r:embed="rId4"/>
          <a:srcRect l="46173" t="40269" b="13079"/>
          <a:stretch/>
        </p:blipFill>
        <p:spPr>
          <a:xfrm rot="429924">
            <a:off x="2788831" y="3495732"/>
            <a:ext cx="2563488" cy="1777430"/>
          </a:xfrm>
          <a:prstGeom prst="rect">
            <a:avLst/>
          </a:prstGeom>
        </p:spPr>
      </p:pic>
      <p:pic>
        <p:nvPicPr>
          <p:cNvPr id="7" name="Picture 6">
            <a:extLst>
              <a:ext uri="{FF2B5EF4-FFF2-40B4-BE49-F238E27FC236}">
                <a16:creationId xmlns:a16="http://schemas.microsoft.com/office/drawing/2014/main" xmlns="" id="{46E6FD5E-3383-48E4-97A4-6D0BC352EF0D}"/>
              </a:ext>
            </a:extLst>
          </p:cNvPr>
          <p:cNvPicPr>
            <a:picLocks noChangeAspect="1"/>
          </p:cNvPicPr>
          <p:nvPr/>
        </p:nvPicPr>
        <p:blipFill>
          <a:blip r:embed="rId5"/>
          <a:stretch>
            <a:fillRect/>
          </a:stretch>
        </p:blipFill>
        <p:spPr>
          <a:xfrm>
            <a:off x="919606" y="4634562"/>
            <a:ext cx="3738452" cy="2103502"/>
          </a:xfrm>
          <a:prstGeom prst="rect">
            <a:avLst/>
          </a:prstGeom>
        </p:spPr>
      </p:pic>
    </p:spTree>
    <p:extLst>
      <p:ext uri="{BB962C8B-B14F-4D97-AF65-F5344CB8AC3E}">
        <p14:creationId xmlns:p14="http://schemas.microsoft.com/office/powerpoint/2010/main" val="294395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42C2D-E7CB-4CF0-A407-5B5CB0EE9C8B}"/>
              </a:ext>
            </a:extLst>
          </p:cNvPr>
          <p:cNvSpPr>
            <a:spLocks noGrp="1"/>
          </p:cNvSpPr>
          <p:nvPr>
            <p:ph type="title"/>
          </p:nvPr>
        </p:nvSpPr>
        <p:spPr>
          <a:xfrm>
            <a:off x="838200" y="-381281"/>
            <a:ext cx="10515600" cy="1325563"/>
          </a:xfrm>
        </p:spPr>
        <p:txBody>
          <a:bodyPr/>
          <a:lstStyle/>
          <a:p>
            <a:pPr algn="ctr"/>
            <a:r>
              <a:rPr lang="en-US" dirty="0">
                <a:solidFill>
                  <a:srgbClr val="660066"/>
                </a:solidFill>
                <a:latin typeface="Berlin Sans FB" panose="020E0602020502020306" pitchFamily="34" charset="0"/>
              </a:rPr>
              <a:t>Silver=Redemption Money</a:t>
            </a:r>
          </a:p>
        </p:txBody>
      </p:sp>
      <p:pic>
        <p:nvPicPr>
          <p:cNvPr id="3" name="Picture 2">
            <a:extLst>
              <a:ext uri="{FF2B5EF4-FFF2-40B4-BE49-F238E27FC236}">
                <a16:creationId xmlns:a16="http://schemas.microsoft.com/office/drawing/2014/main" xmlns="" id="{342CAAB0-3C85-4AA8-82BF-098FACB193A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9355" l="9194" r="99839">
                        <a14:foregroundMark x1="22097" y1="80323" x2="22097" y2="80323"/>
                        <a14:foregroundMark x1="20484" y1="74194" x2="20484" y2="74194"/>
                        <a14:foregroundMark x1="23548" y1="74194" x2="23548" y2="74194"/>
                        <a14:foregroundMark x1="25484" y1="74194" x2="25484" y2="74194"/>
                        <a14:foregroundMark x1="25968" y1="74194" x2="25968" y2="74194"/>
                        <a14:foregroundMark x1="27742" y1="76129" x2="27742" y2="76129"/>
                        <a14:foregroundMark x1="33710" y1="68710" x2="34194" y2="68710"/>
                        <a14:foregroundMark x1="35161" y1="68387" x2="38065" y2="65806"/>
                        <a14:foregroundMark x1="36774" y1="57097" x2="43065" y2="46774"/>
                        <a14:foregroundMark x1="43065" y1="46774" x2="47742" y2="59677"/>
                        <a14:foregroundMark x1="47742" y1="59677" x2="39839" y2="57097"/>
                        <a14:foregroundMark x1="39839" y1="57097" x2="39355" y2="55484"/>
                        <a14:foregroundMark x1="61935" y1="79032" x2="40645" y2="79032"/>
                        <a14:foregroundMark x1="40645" y1="79032" x2="35000" y2="63548"/>
                        <a14:foregroundMark x1="35000" y1="63548" x2="31935" y2="46452"/>
                        <a14:foregroundMark x1="31935" y1="46452" x2="35161" y2="29677"/>
                        <a14:foregroundMark x1="35161" y1="29677" x2="42419" y2="22581"/>
                        <a14:foregroundMark x1="42419" y1="22581" x2="51290" y2="20645"/>
                        <a14:foregroundMark x1="51290" y1="20645" x2="76935" y2="24516"/>
                        <a14:foregroundMark x1="76935" y1="24516" x2="83226" y2="44194"/>
                        <a14:foregroundMark x1="83226" y1="44194" x2="83548" y2="60645"/>
                        <a14:foregroundMark x1="83548" y1="60645" x2="74677" y2="79032"/>
                        <a14:foregroundMark x1="74677" y1="79032" x2="60968" y2="81613"/>
                        <a14:foregroundMark x1="60968" y1="81613" x2="56774" y2="79355"/>
                        <a14:foregroundMark x1="75484" y1="18065" x2="81935" y2="7742"/>
                        <a14:foregroundMark x1="81935" y1="7742" x2="98065" y2="17419"/>
                        <a14:foregroundMark x1="98065" y1="17419" x2="99839" y2="16129"/>
                        <a14:foregroundMark x1="99355" y1="56129" x2="82903" y2="61935"/>
                        <a14:foregroundMark x1="82903" y1="61935" x2="74839" y2="68387"/>
                        <a14:foregroundMark x1="74839" y1="68387" x2="68387" y2="79032"/>
                        <a14:foregroundMark x1="68387" y1="79032" x2="62097" y2="99677"/>
                        <a14:foregroundMark x1="88710" y1="82903" x2="88710" y2="84194"/>
                        <a14:foregroundMark x1="97581" y1="62581" x2="90323" y2="70645"/>
                        <a14:foregroundMark x1="90323" y1="70645" x2="81935" y2="74516"/>
                        <a14:foregroundMark x1="81935" y1="74516" x2="86452" y2="88710"/>
                        <a14:foregroundMark x1="86452" y1="88710" x2="92258" y2="76452"/>
                        <a14:foregroundMark x1="92258" y1="76452" x2="94516" y2="66452"/>
                        <a14:foregroundMark x1="95484" y1="83871" x2="87581" y2="89355"/>
                        <a14:foregroundMark x1="87581" y1="89355" x2="95161" y2="95484"/>
                        <a14:foregroundMark x1="95161" y1="95484" x2="95484" y2="86774"/>
                        <a14:foregroundMark x1="48226" y1="11290" x2="40323" y2="5806"/>
                        <a14:foregroundMark x1="40323" y1="5806" x2="24355" y2="11290"/>
                        <a14:foregroundMark x1="24355" y1="11290" x2="9194" y2="25161"/>
                        <a14:foregroundMark x1="9194" y1="25161" x2="11290" y2="40968"/>
                        <a14:foregroundMark x1="11290" y1="40968" x2="10645" y2="57742"/>
                        <a14:foregroundMark x1="10645" y1="57742" x2="14839" y2="72903"/>
                        <a14:foregroundMark x1="14839" y1="72903" x2="15161" y2="74839"/>
                      </a14:backgroundRemoval>
                    </a14:imgEffect>
                  </a14:imgLayer>
                </a14:imgProps>
              </a:ext>
            </a:extLst>
          </a:blip>
          <a:stretch>
            <a:fillRect/>
          </a:stretch>
        </p:blipFill>
        <p:spPr>
          <a:xfrm>
            <a:off x="7395210" y="4236340"/>
            <a:ext cx="4796790" cy="2621659"/>
          </a:xfrm>
          <a:prstGeom prst="rect">
            <a:avLst/>
          </a:prstGeom>
        </p:spPr>
      </p:pic>
      <p:sp>
        <p:nvSpPr>
          <p:cNvPr id="4" name="Rectangle 3">
            <a:extLst>
              <a:ext uri="{FF2B5EF4-FFF2-40B4-BE49-F238E27FC236}">
                <a16:creationId xmlns:a16="http://schemas.microsoft.com/office/drawing/2014/main" xmlns="" id="{607674F4-2AB2-48A9-9F14-E7CC878775B4}"/>
              </a:ext>
            </a:extLst>
          </p:cNvPr>
          <p:cNvSpPr/>
          <p:nvPr/>
        </p:nvSpPr>
        <p:spPr>
          <a:xfrm>
            <a:off x="0" y="464380"/>
            <a:ext cx="11978640" cy="6555641"/>
          </a:xfrm>
          <a:prstGeom prst="rect">
            <a:avLst/>
          </a:prstGeom>
        </p:spPr>
        <p:txBody>
          <a:bodyPr wrap="square">
            <a:spAutoFit/>
          </a:bodyPr>
          <a:lstStyle/>
          <a:p>
            <a:r>
              <a:rPr lang="en-US" sz="2800" dirty="0">
                <a:solidFill>
                  <a:schemeClr val="bg1"/>
                </a:solidFill>
              </a:rPr>
              <a:t>Ex. 30:12-16 “</a:t>
            </a:r>
            <a:r>
              <a:rPr lang="en-US" sz="2800" b="1" u="sng" dirty="0">
                <a:solidFill>
                  <a:schemeClr val="bg1"/>
                </a:solidFill>
              </a:rPr>
              <a:t>When thou </a:t>
            </a:r>
            <a:r>
              <a:rPr lang="en-US" sz="2800" b="1" u="sng" dirty="0" err="1">
                <a:solidFill>
                  <a:schemeClr val="bg1"/>
                </a:solidFill>
              </a:rPr>
              <a:t>takest</a:t>
            </a:r>
            <a:r>
              <a:rPr lang="en-US" sz="2800" b="1" u="sng" dirty="0">
                <a:solidFill>
                  <a:schemeClr val="bg1"/>
                </a:solidFill>
              </a:rPr>
              <a:t> the sum of the children of Israel after their number, then shall they give every man a ransom for his soul unto the Lord</a:t>
            </a:r>
            <a:r>
              <a:rPr lang="en-US" sz="2800" dirty="0">
                <a:solidFill>
                  <a:schemeClr val="bg1"/>
                </a:solidFill>
              </a:rPr>
              <a:t>, when thou </a:t>
            </a:r>
            <a:r>
              <a:rPr lang="en-US" sz="2800" dirty="0" err="1">
                <a:solidFill>
                  <a:schemeClr val="bg1"/>
                </a:solidFill>
              </a:rPr>
              <a:t>numberest</a:t>
            </a:r>
            <a:r>
              <a:rPr lang="en-US" sz="2800" dirty="0">
                <a:solidFill>
                  <a:schemeClr val="bg1"/>
                </a:solidFill>
              </a:rPr>
              <a:t> them; that there be no plague among them, </a:t>
            </a:r>
            <a:r>
              <a:rPr lang="en-US" sz="2800" u="sng" dirty="0">
                <a:solidFill>
                  <a:schemeClr val="bg1"/>
                </a:solidFill>
              </a:rPr>
              <a:t>when thou </a:t>
            </a:r>
            <a:r>
              <a:rPr lang="en-US" sz="2800" u="sng" dirty="0" err="1">
                <a:solidFill>
                  <a:schemeClr val="bg1"/>
                </a:solidFill>
              </a:rPr>
              <a:t>numberest</a:t>
            </a:r>
            <a:r>
              <a:rPr lang="en-US" sz="2800" u="sng" dirty="0">
                <a:solidFill>
                  <a:schemeClr val="bg1"/>
                </a:solidFill>
              </a:rPr>
              <a:t> them. This they shall give, every one that </a:t>
            </a:r>
            <a:r>
              <a:rPr lang="en-US" sz="2800" u="sng" dirty="0" err="1">
                <a:solidFill>
                  <a:schemeClr val="bg1"/>
                </a:solidFill>
              </a:rPr>
              <a:t>passeth</a:t>
            </a:r>
            <a:r>
              <a:rPr lang="en-US" sz="2800" u="sng" dirty="0">
                <a:solidFill>
                  <a:schemeClr val="bg1"/>
                </a:solidFill>
              </a:rPr>
              <a:t> among them that are numbered, half a shekel after the shekel of the sanctuary</a:t>
            </a:r>
            <a:r>
              <a:rPr lang="en-US" sz="2800" dirty="0">
                <a:solidFill>
                  <a:schemeClr val="bg1"/>
                </a:solidFill>
              </a:rPr>
              <a:t>: (a shekel is twenty </a:t>
            </a:r>
            <a:r>
              <a:rPr lang="en-US" sz="2800" dirty="0" err="1">
                <a:solidFill>
                  <a:schemeClr val="bg1"/>
                </a:solidFill>
              </a:rPr>
              <a:t>gerahs</a:t>
            </a:r>
            <a:r>
              <a:rPr lang="en-US" sz="2800" dirty="0">
                <a:solidFill>
                  <a:schemeClr val="bg1"/>
                </a:solidFill>
              </a:rPr>
              <a:t>: [1/2 oz. or 11 g]) an half shekel shall be the offering of the Lord. Every one that </a:t>
            </a:r>
            <a:r>
              <a:rPr lang="en-US" sz="2800" dirty="0" err="1">
                <a:solidFill>
                  <a:schemeClr val="bg1"/>
                </a:solidFill>
              </a:rPr>
              <a:t>passeth</a:t>
            </a:r>
            <a:r>
              <a:rPr lang="en-US" sz="2800" dirty="0">
                <a:solidFill>
                  <a:schemeClr val="bg1"/>
                </a:solidFill>
              </a:rPr>
              <a:t> among them that are numbered, from twenty years old and above, shall give an offering unto the Lord. The rich shall not give more, and the poor shall not give less than half a shekel, when they give an offering unto </a:t>
            </a:r>
          </a:p>
          <a:p>
            <a:r>
              <a:rPr lang="en-US" sz="2800" dirty="0">
                <a:solidFill>
                  <a:schemeClr val="bg1"/>
                </a:solidFill>
              </a:rPr>
              <a:t>the Lord, to make an atonement for your souls. And </a:t>
            </a:r>
          </a:p>
          <a:p>
            <a:r>
              <a:rPr lang="en-US" sz="2800" dirty="0">
                <a:solidFill>
                  <a:schemeClr val="bg1"/>
                </a:solidFill>
              </a:rPr>
              <a:t>thou shalt take the atonement money of the </a:t>
            </a:r>
          </a:p>
          <a:p>
            <a:r>
              <a:rPr lang="en-US" sz="2800" dirty="0">
                <a:solidFill>
                  <a:schemeClr val="bg1"/>
                </a:solidFill>
              </a:rPr>
              <a:t>children of Israel, and shalt appoint it for the service </a:t>
            </a:r>
          </a:p>
          <a:p>
            <a:r>
              <a:rPr lang="en-US" sz="2800" dirty="0">
                <a:solidFill>
                  <a:schemeClr val="bg1"/>
                </a:solidFill>
              </a:rPr>
              <a:t>of the tabernacle of the congregation; that it may be </a:t>
            </a:r>
          </a:p>
          <a:p>
            <a:r>
              <a:rPr lang="en-US" sz="2800" dirty="0">
                <a:solidFill>
                  <a:schemeClr val="bg1"/>
                </a:solidFill>
              </a:rPr>
              <a:t>a memorial unto the children of Israel before the </a:t>
            </a:r>
          </a:p>
          <a:p>
            <a:r>
              <a:rPr lang="en-US" sz="2800" dirty="0">
                <a:solidFill>
                  <a:schemeClr val="bg1"/>
                </a:solidFill>
              </a:rPr>
              <a:t>Lord, to make an atonement for your souls.”</a:t>
            </a:r>
          </a:p>
        </p:txBody>
      </p:sp>
    </p:spTree>
    <p:extLst>
      <p:ext uri="{BB962C8B-B14F-4D97-AF65-F5344CB8AC3E}">
        <p14:creationId xmlns:p14="http://schemas.microsoft.com/office/powerpoint/2010/main" val="282068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0386DB4-93E6-4F6B-A603-D9ECC12BE265}"/>
              </a:ext>
            </a:extLst>
          </p:cNvPr>
          <p:cNvSpPr/>
          <p:nvPr/>
        </p:nvSpPr>
        <p:spPr>
          <a:xfrm>
            <a:off x="134678" y="732011"/>
            <a:ext cx="6096000" cy="3785652"/>
          </a:xfrm>
          <a:prstGeom prst="rect">
            <a:avLst/>
          </a:prstGeom>
        </p:spPr>
        <p:txBody>
          <a:bodyPr>
            <a:spAutoFit/>
          </a:bodyPr>
          <a:lstStyle/>
          <a:p>
            <a:r>
              <a:rPr lang="en-US" sz="2400" dirty="0"/>
              <a:t>Jer. 6:27-30 “I have set thee for a tower and a fortress among my people, that thou mayest know and try their way. They are all grievous </a:t>
            </a:r>
            <a:r>
              <a:rPr lang="en-US" sz="2400" b="1" u="sng" dirty="0" err="1"/>
              <a:t>revolters</a:t>
            </a:r>
            <a:r>
              <a:rPr lang="en-US" sz="2400" dirty="0"/>
              <a:t>, walking with slanders: they are brass and iron; </a:t>
            </a:r>
            <a:r>
              <a:rPr lang="en-US" sz="2400" b="1" u="sng" dirty="0"/>
              <a:t>they are all corrupters</a:t>
            </a:r>
            <a:r>
              <a:rPr lang="en-US" sz="2400" dirty="0"/>
              <a:t>. The bellows are burned, the lead is consumed of the fire; the founder </a:t>
            </a:r>
            <a:r>
              <a:rPr lang="en-US" sz="2400" dirty="0" err="1"/>
              <a:t>melteth</a:t>
            </a:r>
            <a:r>
              <a:rPr lang="en-US" sz="2400" dirty="0"/>
              <a:t> in vain: for the wicked are not plucked away. </a:t>
            </a:r>
            <a:r>
              <a:rPr lang="en-US" sz="2400" b="1" u="sng" dirty="0"/>
              <a:t>Reprobate silver shall men call them, because the Lord hath rejected them</a:t>
            </a:r>
            <a:r>
              <a:rPr lang="en-US" sz="2400" dirty="0"/>
              <a:t>.”</a:t>
            </a:r>
          </a:p>
        </p:txBody>
      </p:sp>
      <p:sp>
        <p:nvSpPr>
          <p:cNvPr id="4" name="TextBox 3">
            <a:extLst>
              <a:ext uri="{FF2B5EF4-FFF2-40B4-BE49-F238E27FC236}">
                <a16:creationId xmlns:a16="http://schemas.microsoft.com/office/drawing/2014/main" xmlns="" id="{89481A19-D3F9-4EFC-AD7A-4E90099F340A}"/>
              </a:ext>
            </a:extLst>
          </p:cNvPr>
          <p:cNvSpPr txBox="1"/>
          <p:nvPr/>
        </p:nvSpPr>
        <p:spPr>
          <a:xfrm>
            <a:off x="0" y="4528915"/>
            <a:ext cx="10302949" cy="646331"/>
          </a:xfrm>
          <a:prstGeom prst="rect">
            <a:avLst/>
          </a:prstGeom>
          <a:noFill/>
        </p:spPr>
        <p:txBody>
          <a:bodyPr wrap="square" rtlCol="0">
            <a:spAutoFit/>
          </a:bodyPr>
          <a:lstStyle/>
          <a:p>
            <a:r>
              <a:rPr lang="en-US" sz="3600" i="1" u="sng" dirty="0">
                <a:solidFill>
                  <a:schemeClr val="bg1">
                    <a:lumMod val="50000"/>
                  </a:schemeClr>
                </a:solidFill>
                <a:effectLst>
                  <a:outerShdw blurRad="38100" dist="38100" dir="2700000" algn="tl">
                    <a:srgbClr val="000000">
                      <a:alpha val="43137"/>
                    </a:srgbClr>
                  </a:outerShdw>
                </a:effectLst>
              </a:rPr>
              <a:t>Good Silver=Obedience and Purity</a:t>
            </a:r>
          </a:p>
        </p:txBody>
      </p:sp>
      <p:sp>
        <p:nvSpPr>
          <p:cNvPr id="5" name="TextBox 4">
            <a:extLst>
              <a:ext uri="{FF2B5EF4-FFF2-40B4-BE49-F238E27FC236}">
                <a16:creationId xmlns:a16="http://schemas.microsoft.com/office/drawing/2014/main" xmlns="" id="{1FB98CEF-5C61-4CB2-88CF-4D7373655FF6}"/>
              </a:ext>
            </a:extLst>
          </p:cNvPr>
          <p:cNvSpPr txBox="1"/>
          <p:nvPr/>
        </p:nvSpPr>
        <p:spPr>
          <a:xfrm>
            <a:off x="0" y="0"/>
            <a:ext cx="10302949" cy="646331"/>
          </a:xfrm>
          <a:prstGeom prst="rect">
            <a:avLst/>
          </a:prstGeom>
          <a:noFill/>
        </p:spPr>
        <p:txBody>
          <a:bodyPr wrap="square" rtlCol="0">
            <a:spAutoFit/>
          </a:bodyPr>
          <a:lstStyle/>
          <a:p>
            <a:r>
              <a:rPr lang="en-US" sz="3600" i="1" u="sng" dirty="0">
                <a:solidFill>
                  <a:schemeClr val="bg1">
                    <a:lumMod val="50000"/>
                  </a:schemeClr>
                </a:solidFill>
                <a:effectLst>
                  <a:outerShdw blurRad="38100" dist="38100" dir="2700000" algn="tl">
                    <a:srgbClr val="000000">
                      <a:alpha val="43137"/>
                    </a:srgbClr>
                  </a:outerShdw>
                </a:effectLst>
              </a:rPr>
              <a:t>Bad Silver=Disobedience and uncleanness</a:t>
            </a:r>
          </a:p>
        </p:txBody>
      </p:sp>
      <p:sp>
        <p:nvSpPr>
          <p:cNvPr id="6" name="Rectangle 5">
            <a:extLst>
              <a:ext uri="{FF2B5EF4-FFF2-40B4-BE49-F238E27FC236}">
                <a16:creationId xmlns:a16="http://schemas.microsoft.com/office/drawing/2014/main" xmlns="" id="{53435FA5-21BF-444A-A07B-A620F155CC1B}"/>
              </a:ext>
            </a:extLst>
          </p:cNvPr>
          <p:cNvSpPr/>
          <p:nvPr/>
        </p:nvSpPr>
        <p:spPr>
          <a:xfrm>
            <a:off x="134678" y="5285509"/>
            <a:ext cx="6096000" cy="1384995"/>
          </a:xfrm>
          <a:prstGeom prst="rect">
            <a:avLst/>
          </a:prstGeom>
        </p:spPr>
        <p:txBody>
          <a:bodyPr>
            <a:spAutoFit/>
          </a:bodyPr>
          <a:lstStyle/>
          <a:p>
            <a:r>
              <a:rPr lang="en-US" sz="2800" dirty="0"/>
              <a:t>Prov. 25:4 “</a:t>
            </a:r>
            <a:r>
              <a:rPr lang="en-US" sz="2800" b="1" u="sng" dirty="0"/>
              <a:t>Take away the dross from the silver</a:t>
            </a:r>
            <a:r>
              <a:rPr lang="en-US" sz="2800" dirty="0"/>
              <a:t>, and there shall come forth a vessel for the finer.”</a:t>
            </a:r>
          </a:p>
        </p:txBody>
      </p:sp>
      <p:pic>
        <p:nvPicPr>
          <p:cNvPr id="8" name="Picture 7">
            <a:extLst>
              <a:ext uri="{FF2B5EF4-FFF2-40B4-BE49-F238E27FC236}">
                <a16:creationId xmlns:a16="http://schemas.microsoft.com/office/drawing/2014/main" xmlns="" id="{5921FA65-195D-4963-9170-EADA35C26056}"/>
              </a:ext>
            </a:extLst>
          </p:cNvPr>
          <p:cNvPicPr>
            <a:picLocks noChangeAspect="1"/>
          </p:cNvPicPr>
          <p:nvPr/>
        </p:nvPicPr>
        <p:blipFill>
          <a:blip r:embed="rId2"/>
          <a:stretch>
            <a:fillRect/>
          </a:stretch>
        </p:blipFill>
        <p:spPr>
          <a:xfrm>
            <a:off x="6484475" y="865570"/>
            <a:ext cx="5383458" cy="3553082"/>
          </a:xfrm>
          <a:prstGeom prst="rect">
            <a:avLst/>
          </a:prstGeom>
        </p:spPr>
      </p:pic>
      <p:pic>
        <p:nvPicPr>
          <p:cNvPr id="9" name="Picture 8">
            <a:extLst>
              <a:ext uri="{FF2B5EF4-FFF2-40B4-BE49-F238E27FC236}">
                <a16:creationId xmlns:a16="http://schemas.microsoft.com/office/drawing/2014/main" xmlns="" id="{84ED5B0B-54F7-4E49-AC7B-932B1851F854}"/>
              </a:ext>
            </a:extLst>
          </p:cNvPr>
          <p:cNvPicPr>
            <a:picLocks noChangeAspect="1"/>
          </p:cNvPicPr>
          <p:nvPr/>
        </p:nvPicPr>
        <p:blipFill>
          <a:blip r:embed="rId3"/>
          <a:stretch>
            <a:fillRect/>
          </a:stretch>
        </p:blipFill>
        <p:spPr>
          <a:xfrm>
            <a:off x="7207170" y="4370501"/>
            <a:ext cx="3711615" cy="2783711"/>
          </a:xfrm>
          <a:prstGeom prst="rect">
            <a:avLst/>
          </a:prstGeom>
        </p:spPr>
      </p:pic>
    </p:spTree>
    <p:extLst>
      <p:ext uri="{BB962C8B-B14F-4D97-AF65-F5344CB8AC3E}">
        <p14:creationId xmlns:p14="http://schemas.microsoft.com/office/powerpoint/2010/main" val="284373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2E00B05-3943-41A0-92BE-328436101DE1}"/>
              </a:ext>
            </a:extLst>
          </p:cNvPr>
          <p:cNvSpPr/>
          <p:nvPr/>
        </p:nvSpPr>
        <p:spPr>
          <a:xfrm>
            <a:off x="8149389" y="366666"/>
            <a:ext cx="4042611" cy="3539430"/>
          </a:xfrm>
          <a:prstGeom prst="rect">
            <a:avLst/>
          </a:prstGeom>
        </p:spPr>
        <p:txBody>
          <a:bodyPr wrap="square">
            <a:spAutoFit/>
          </a:bodyPr>
          <a:lstStyle/>
          <a:p>
            <a:r>
              <a:rPr lang="en-US" sz="2800" dirty="0"/>
              <a:t>Mal. 3:3 “</a:t>
            </a:r>
            <a:r>
              <a:rPr lang="en-US" sz="2800" b="1" dirty="0"/>
              <a:t>And he shall sit as a refiner and purifier of silver: and he shall purify the sons of Levi</a:t>
            </a:r>
            <a:r>
              <a:rPr lang="en-US" sz="2800" dirty="0"/>
              <a:t>, and purge them as gold and silver, that they may offer unto the LORD an offering in righteousness.”</a:t>
            </a:r>
          </a:p>
        </p:txBody>
      </p:sp>
      <p:pic>
        <p:nvPicPr>
          <p:cNvPr id="5" name="Picture 4">
            <a:extLst>
              <a:ext uri="{FF2B5EF4-FFF2-40B4-BE49-F238E27FC236}">
                <a16:creationId xmlns:a16="http://schemas.microsoft.com/office/drawing/2014/main" xmlns="" id="{30107C6C-1EAA-434C-B712-A08A3E3CF6DD}"/>
              </a:ext>
            </a:extLst>
          </p:cNvPr>
          <p:cNvPicPr>
            <a:picLocks noChangeAspect="1"/>
          </p:cNvPicPr>
          <p:nvPr/>
        </p:nvPicPr>
        <p:blipFill>
          <a:blip r:embed="rId2"/>
          <a:stretch>
            <a:fillRect/>
          </a:stretch>
        </p:blipFill>
        <p:spPr>
          <a:xfrm>
            <a:off x="0" y="0"/>
            <a:ext cx="8149389" cy="6858000"/>
          </a:xfrm>
          <a:prstGeom prst="rect">
            <a:avLst/>
          </a:prstGeom>
        </p:spPr>
      </p:pic>
    </p:spTree>
    <p:extLst>
      <p:ext uri="{BB962C8B-B14F-4D97-AF65-F5344CB8AC3E}">
        <p14:creationId xmlns:p14="http://schemas.microsoft.com/office/powerpoint/2010/main" val="895618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1657</Words>
  <Application>Microsoft Office PowerPoint</Application>
  <PresentationFormat>Custom</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Old Testament Prophecy Meets New Testament Fulfilment</vt:lpstr>
      <vt:lpstr>Frankincense: Memorial and Merits of Christ</vt:lpstr>
      <vt:lpstr>Now We Know…. Sort Of…</vt:lpstr>
      <vt:lpstr>The Oil and Merits Were Stripped from Him</vt:lpstr>
      <vt:lpstr>As We Deserved!</vt:lpstr>
      <vt:lpstr>Going Deeper…</vt:lpstr>
      <vt:lpstr>Silver=Redemption Money</vt:lpstr>
      <vt:lpstr>PowerPoint Presentation</vt:lpstr>
      <vt:lpstr>PowerPoint Presentation</vt:lpstr>
      <vt:lpstr>Adding 20% to our offering restorations!</vt:lpstr>
      <vt:lpstr>A Biblical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Trespass Offering…</dc:title>
  <dc:creator>Kody</dc:creator>
  <cp:lastModifiedBy>Staff</cp:lastModifiedBy>
  <cp:revision>34</cp:revision>
  <dcterms:created xsi:type="dcterms:W3CDTF">2019-03-01T22:31:27Z</dcterms:created>
  <dcterms:modified xsi:type="dcterms:W3CDTF">2019-10-13T02:06:03Z</dcterms:modified>
</cp:coreProperties>
</file>