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9" r:id="rId3"/>
    <p:sldId id="290" r:id="rId4"/>
    <p:sldId id="292" r:id="rId5"/>
    <p:sldId id="293" r:id="rId6"/>
    <p:sldId id="294" r:id="rId7"/>
    <p:sldId id="308" r:id="rId8"/>
    <p:sldId id="296" r:id="rId9"/>
    <p:sldId id="303"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2A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2" autoAdjust="0"/>
    <p:restoredTop sz="94660"/>
  </p:normalViewPr>
  <p:slideViewPr>
    <p:cSldViewPr snapToGrid="0">
      <p:cViewPr varScale="1">
        <p:scale>
          <a:sx n="91" d="100"/>
          <a:sy n="91" d="100"/>
        </p:scale>
        <p:origin x="-132"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23DC7-708A-441D-BD0E-1483A7378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1D8017-7573-43D0-A28A-80E4E4624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29BD7D9-ECF4-4710-8860-A9D04019430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6901BBD4-2909-4754-AAF8-2AD1DD167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1E96C-93D0-44F1-A526-E029AF745D10}"/>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45473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B0A66-8ECB-454B-9310-6CF75AA8F4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414BF4-E193-4625-AA48-59E8B08492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FE78EF-144B-4243-9EC2-745F5A402817}"/>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CDB2E8BD-B38A-4976-8720-B9E2D04CB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1938A5-D6CC-4D6C-A545-C6FC5B891C6E}"/>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159387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90C1A2-2012-498E-8BFF-A7599A95FA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0EEE428-88C2-44EE-B0D7-18810EF33C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D92285-0072-4CAE-AF1A-4097C3B99667}"/>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3152270B-8FD0-4B8E-9F35-65EFC6571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F1A1-F906-427C-A296-197B2D4D774D}"/>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59723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54C72-2B64-4A4A-A0B2-007971162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246763-3D2F-4F18-A5FA-59E43C0C1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53ECEF-35DC-4E32-9434-0B64DFEDD67D}"/>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5A752ED3-BF43-42DA-B449-721869124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7AB63A-C1BC-4370-980B-BB4A616CFABF}"/>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423218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F4A7E-9CD6-484D-9343-E9D9C0670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37BFCA0-4A8B-4B98-8EBE-365221271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DA2298-0139-4BF1-99D7-E423DF3735BD}"/>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1B04ECB3-B169-476F-B12B-D38C5025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A083EB-3ADF-4AD1-A6B5-156471CF3849}"/>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76353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CEF5A-A509-4DB8-96F4-5A29470E1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8F51A6-5C1B-43E2-8B85-44FB81AA83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A5E2D5-4774-4999-AC6E-DD29C41B97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354DCB-16CC-46E5-A7E8-4CE0CFF4E769}"/>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B64A6D30-5559-43D8-B145-A4325708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1DB520-8B38-41A6-A131-1596F9A131CA}"/>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36129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00C07-C7DA-4F2D-AE0B-AC2B07DF3A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4EC9C6-D385-4B9D-B8B1-437F190FB3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297435E-873F-426A-B035-F0C8E0E831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AE9417-F50A-4D25-8E43-49F05C84F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C037991-943C-4BDB-AEDA-E3FC51CDDD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C1483D-E2FA-4BB7-B7BC-71687935D842}"/>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8" name="Footer Placeholder 7">
            <a:extLst>
              <a:ext uri="{FF2B5EF4-FFF2-40B4-BE49-F238E27FC236}">
                <a16:creationId xmlns:a16="http://schemas.microsoft.com/office/drawing/2014/main" xmlns="" id="{6D9C3B77-3741-4444-B35E-18AC2D279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838ED10-E93C-4FC9-9E46-AEC8855A3773}"/>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8191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56A4E-4301-4D11-8CA9-C29A60472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6E45706-3131-4050-814B-35FBCA56FF7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4" name="Footer Placeholder 3">
            <a:extLst>
              <a:ext uri="{FF2B5EF4-FFF2-40B4-BE49-F238E27FC236}">
                <a16:creationId xmlns:a16="http://schemas.microsoft.com/office/drawing/2014/main" xmlns="" id="{9ACEFF80-AEA1-4546-A61B-2CEC0C92D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9B1DED-41EA-4699-B2F1-CF6144B5580E}"/>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11838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51A6EB-639B-4BBA-9FFD-79DABC9447D3}"/>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3" name="Footer Placeholder 2">
            <a:extLst>
              <a:ext uri="{FF2B5EF4-FFF2-40B4-BE49-F238E27FC236}">
                <a16:creationId xmlns:a16="http://schemas.microsoft.com/office/drawing/2014/main" xmlns="" id="{98299250-A66E-45B8-A683-2291FCA64C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75C36D7-3178-4546-8934-775C18D9FB52}"/>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366781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BB979-BC8B-46B5-8178-53A9FD6F7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BDAE80-4C53-4D50-BBF4-A38EFEE89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10FAE46-0460-4C62-8FA0-A54878355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B0455C8-4E02-4519-B80B-7F8B8A7FD89B}"/>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D1F3FF57-F345-4154-9D49-0CEB0C83B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9D0C4F-05FD-4BFF-87EE-1A8C3CE44619}"/>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23049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5104F-648E-4323-AA8A-9614633FF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EAE215-E45B-4B65-9D56-88E69A9DF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47C507-E858-4236-B094-3958074AB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245217-A37A-4D74-9F52-3BAC67A75880}"/>
              </a:ext>
            </a:extLst>
          </p:cNvPr>
          <p:cNvSpPr>
            <a:spLocks noGrp="1"/>
          </p:cNvSpPr>
          <p:nvPr>
            <p:ph type="dt" sz="half" idx="10"/>
          </p:nvPr>
        </p:nvSpPr>
        <p:spPr/>
        <p:txBody>
          <a:bodyPr/>
          <a:lstStyle/>
          <a:p>
            <a:fld id="{4459EBFD-66D5-4B0D-B6F9-63BFE6E46F6E}" type="datetimeFigureOut">
              <a:rPr lang="en-US" smtClean="0"/>
              <a:t>10/12/2019</a:t>
            </a:fld>
            <a:endParaRPr lang="en-US"/>
          </a:p>
        </p:txBody>
      </p:sp>
      <p:sp>
        <p:nvSpPr>
          <p:cNvPr id="6" name="Footer Placeholder 5">
            <a:extLst>
              <a:ext uri="{FF2B5EF4-FFF2-40B4-BE49-F238E27FC236}">
                <a16:creationId xmlns:a16="http://schemas.microsoft.com/office/drawing/2014/main" xmlns="" id="{3BC6C613-028C-4A33-A88E-0460EC8A9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3095D2-A12E-4AB7-92B6-0594DA2F2AC7}"/>
              </a:ext>
            </a:extLst>
          </p:cNvPr>
          <p:cNvSpPr>
            <a:spLocks noGrp="1"/>
          </p:cNvSpPr>
          <p:nvPr>
            <p:ph type="sldNum" sz="quarter" idx="12"/>
          </p:nvPr>
        </p:nvSpPr>
        <p:spPr/>
        <p:txBody>
          <a:bodyPr/>
          <a:lstStyle/>
          <a:p>
            <a:fld id="{7119BFFC-BF3C-43C0-8AC2-35B81FB7054B}" type="slidenum">
              <a:rPr lang="en-US" smtClean="0"/>
              <a:t>‹#›</a:t>
            </a:fld>
            <a:endParaRPr lang="en-US"/>
          </a:p>
        </p:txBody>
      </p:sp>
    </p:spTree>
    <p:extLst>
      <p:ext uri="{BB962C8B-B14F-4D97-AF65-F5344CB8AC3E}">
        <p14:creationId xmlns:p14="http://schemas.microsoft.com/office/powerpoint/2010/main" val="278734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344A99-A8A4-431A-AA49-D14F0F4C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E2BF61C-F9CA-429E-B0D8-8BD5D1A6B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80758-6A95-4F01-99EA-ADB12E5BA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9EBFD-66D5-4B0D-B6F9-63BFE6E46F6E}" type="datetimeFigureOut">
              <a:rPr lang="en-US" smtClean="0"/>
              <a:t>10/12/2019</a:t>
            </a:fld>
            <a:endParaRPr lang="en-US"/>
          </a:p>
        </p:txBody>
      </p:sp>
      <p:sp>
        <p:nvSpPr>
          <p:cNvPr id="5" name="Footer Placeholder 4">
            <a:extLst>
              <a:ext uri="{FF2B5EF4-FFF2-40B4-BE49-F238E27FC236}">
                <a16:creationId xmlns:a16="http://schemas.microsoft.com/office/drawing/2014/main" xmlns="" id="{2E67DC60-2085-4DE7-9E92-3441165CF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7C6E4F-A748-4766-B082-01DDDC161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9BFFC-BF3C-43C0-8AC2-35B81FB7054B}" type="slidenum">
              <a:rPr lang="en-US" smtClean="0"/>
              <a:t>‹#›</a:t>
            </a:fld>
            <a:endParaRPr lang="en-US"/>
          </a:p>
        </p:txBody>
      </p:sp>
    </p:spTree>
    <p:extLst>
      <p:ext uri="{BB962C8B-B14F-4D97-AF65-F5344CB8AC3E}">
        <p14:creationId xmlns:p14="http://schemas.microsoft.com/office/powerpoint/2010/main" val="220900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BE80F8D-C6A4-4BB7-B450-8D4D9585950C}"/>
              </a:ext>
            </a:extLst>
          </p:cNvPr>
          <p:cNvSpPr/>
          <p:nvPr/>
        </p:nvSpPr>
        <p:spPr>
          <a:xfrm>
            <a:off x="187842" y="733246"/>
            <a:ext cx="6819014" cy="6124754"/>
          </a:xfrm>
          <a:prstGeom prst="rect">
            <a:avLst/>
          </a:prstGeom>
        </p:spPr>
        <p:txBody>
          <a:bodyPr wrap="square">
            <a:spAutoFit/>
          </a:bodyPr>
          <a:lstStyle/>
          <a:p>
            <a:r>
              <a:rPr lang="en-US" sz="2800" dirty="0">
                <a:solidFill>
                  <a:schemeClr val="bg1"/>
                </a:solidFill>
              </a:rPr>
              <a:t>“During the later periods of Roman history, sun worship gained in importance and ultimately led to what has been called a “solar monotheism.” </a:t>
            </a:r>
            <a:r>
              <a:rPr lang="en-US" sz="2800" b="1" u="sng" dirty="0">
                <a:solidFill>
                  <a:schemeClr val="bg1"/>
                </a:solidFill>
              </a:rPr>
              <a:t>Nearly all the gods of the period were possessed of solar qualities, and both Christ and Mithra acquired the traits of solar deities</a:t>
            </a:r>
            <a:r>
              <a:rPr lang="en-US" sz="2800" dirty="0">
                <a:solidFill>
                  <a:schemeClr val="bg1"/>
                </a:solidFill>
              </a:rPr>
              <a:t>. The feast of Sol Invictus (Unconquered Sun) on December 25 was celebrated with great joy, and eventually this date was taken over by the Christians as Christmas, the birthday of Christ.”—Encyclopedia Britannica, “Sun Worship”, https://www.britannica.com/topic/sun-worship</a:t>
            </a:r>
          </a:p>
        </p:txBody>
      </p:sp>
      <p:sp>
        <p:nvSpPr>
          <p:cNvPr id="4" name="TextBox 3">
            <a:extLst>
              <a:ext uri="{FF2B5EF4-FFF2-40B4-BE49-F238E27FC236}">
                <a16:creationId xmlns:a16="http://schemas.microsoft.com/office/drawing/2014/main" xmlns="" id="{D55CE024-6D0F-4F3D-801C-19547AE817D7}"/>
              </a:ext>
            </a:extLst>
          </p:cNvPr>
          <p:cNvSpPr txBox="1"/>
          <p:nvPr/>
        </p:nvSpPr>
        <p:spPr>
          <a:xfrm>
            <a:off x="1520456" y="0"/>
            <a:ext cx="9112102" cy="769441"/>
          </a:xfrm>
          <a:prstGeom prst="rect">
            <a:avLst/>
          </a:prstGeom>
          <a:noFill/>
        </p:spPr>
        <p:txBody>
          <a:bodyPr wrap="square" rtlCol="0">
            <a:spAutoFit/>
          </a:bodyPr>
          <a:lstStyle/>
          <a:p>
            <a:pPr algn="ctr"/>
            <a:r>
              <a:rPr lang="en-US" sz="4400" i="1" dirty="0">
                <a:solidFill>
                  <a:srgbClr val="FFC000"/>
                </a:solidFill>
              </a:rPr>
              <a:t>Sun Worship</a:t>
            </a:r>
          </a:p>
        </p:txBody>
      </p:sp>
      <p:pic>
        <p:nvPicPr>
          <p:cNvPr id="5" name="Picture 4">
            <a:extLst>
              <a:ext uri="{FF2B5EF4-FFF2-40B4-BE49-F238E27FC236}">
                <a16:creationId xmlns:a16="http://schemas.microsoft.com/office/drawing/2014/main" xmlns="" id="{61F88042-71D3-4EDD-99F7-BF0BA0A321C3}"/>
              </a:ext>
            </a:extLst>
          </p:cNvPr>
          <p:cNvPicPr>
            <a:picLocks noChangeAspect="1"/>
          </p:cNvPicPr>
          <p:nvPr/>
        </p:nvPicPr>
        <p:blipFill>
          <a:blip r:embed="rId2"/>
          <a:stretch>
            <a:fillRect/>
          </a:stretch>
        </p:blipFill>
        <p:spPr>
          <a:xfrm>
            <a:off x="7006856" y="1384302"/>
            <a:ext cx="4720916" cy="4484870"/>
          </a:xfrm>
          <a:prstGeom prst="rect">
            <a:avLst/>
          </a:prstGeom>
        </p:spPr>
      </p:pic>
    </p:spTree>
    <p:extLst>
      <p:ext uri="{BB962C8B-B14F-4D97-AF65-F5344CB8AC3E}">
        <p14:creationId xmlns:p14="http://schemas.microsoft.com/office/powerpoint/2010/main" val="109628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6863A7-F216-4D37-8B1E-D47E03D45D6E}"/>
              </a:ext>
            </a:extLst>
          </p:cNvPr>
          <p:cNvPicPr>
            <a:picLocks noChangeAspect="1"/>
          </p:cNvPicPr>
          <p:nvPr/>
        </p:nvPicPr>
        <p:blipFill>
          <a:blip r:embed="rId2"/>
          <a:stretch>
            <a:fillRect/>
          </a:stretch>
        </p:blipFill>
        <p:spPr>
          <a:xfrm>
            <a:off x="6902754" y="0"/>
            <a:ext cx="5289246" cy="6858000"/>
          </a:xfrm>
          <a:prstGeom prst="rect">
            <a:avLst/>
          </a:prstGeom>
        </p:spPr>
      </p:pic>
      <p:pic>
        <p:nvPicPr>
          <p:cNvPr id="3" name="Picture 2">
            <a:extLst>
              <a:ext uri="{FF2B5EF4-FFF2-40B4-BE49-F238E27FC236}">
                <a16:creationId xmlns:a16="http://schemas.microsoft.com/office/drawing/2014/main" xmlns="" id="{30110B31-E1FC-42CE-96C5-B01BA66A3383}"/>
              </a:ext>
            </a:extLst>
          </p:cNvPr>
          <p:cNvPicPr>
            <a:picLocks noChangeAspect="1"/>
          </p:cNvPicPr>
          <p:nvPr/>
        </p:nvPicPr>
        <p:blipFill>
          <a:blip r:embed="rId3"/>
          <a:stretch>
            <a:fillRect/>
          </a:stretch>
        </p:blipFill>
        <p:spPr>
          <a:xfrm>
            <a:off x="1685657" y="0"/>
            <a:ext cx="3379124" cy="3429000"/>
          </a:xfrm>
          <a:prstGeom prst="rect">
            <a:avLst/>
          </a:prstGeom>
        </p:spPr>
      </p:pic>
      <p:sp>
        <p:nvSpPr>
          <p:cNvPr id="4" name="TextBox 3">
            <a:extLst>
              <a:ext uri="{FF2B5EF4-FFF2-40B4-BE49-F238E27FC236}">
                <a16:creationId xmlns:a16="http://schemas.microsoft.com/office/drawing/2014/main" xmlns="" id="{4A4ED5E7-103A-411A-9BF5-D365DABCE961}"/>
              </a:ext>
            </a:extLst>
          </p:cNvPr>
          <p:cNvSpPr txBox="1"/>
          <p:nvPr/>
        </p:nvSpPr>
        <p:spPr>
          <a:xfrm>
            <a:off x="548721" y="3704167"/>
            <a:ext cx="5868364" cy="2554545"/>
          </a:xfrm>
          <a:prstGeom prst="rect">
            <a:avLst/>
          </a:prstGeom>
          <a:noFill/>
        </p:spPr>
        <p:txBody>
          <a:bodyPr wrap="square" rtlCol="0">
            <a:spAutoFit/>
          </a:bodyPr>
          <a:lstStyle/>
          <a:p>
            <a:r>
              <a:rPr lang="en-US" sz="3200" dirty="0">
                <a:solidFill>
                  <a:srgbClr val="FF0000"/>
                </a:solidFill>
              </a:rPr>
              <a:t>Edict of Milan (313 AD), signed by Constantine legalizes Christianity.  Over the years, decades, and centuries, paganism gets absorbed into the fledgling faith.</a:t>
            </a:r>
          </a:p>
        </p:txBody>
      </p:sp>
    </p:spTree>
    <p:extLst>
      <p:ext uri="{BB962C8B-B14F-4D97-AF65-F5344CB8AC3E}">
        <p14:creationId xmlns:p14="http://schemas.microsoft.com/office/powerpoint/2010/main" val="296293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B5AFB-43EF-4DC9-B523-6158AAE75625}"/>
              </a:ext>
            </a:extLst>
          </p:cNvPr>
          <p:cNvPicPr>
            <a:picLocks noChangeAspect="1"/>
          </p:cNvPicPr>
          <p:nvPr/>
        </p:nvPicPr>
        <p:blipFill>
          <a:blip r:embed="rId2"/>
          <a:stretch>
            <a:fillRect/>
          </a:stretch>
        </p:blipFill>
        <p:spPr>
          <a:xfrm>
            <a:off x="0" y="1090914"/>
            <a:ext cx="5771492" cy="4676172"/>
          </a:xfrm>
          <a:prstGeom prst="rect">
            <a:avLst/>
          </a:prstGeom>
        </p:spPr>
      </p:pic>
      <p:pic>
        <p:nvPicPr>
          <p:cNvPr id="3" name="Picture 2">
            <a:extLst>
              <a:ext uri="{FF2B5EF4-FFF2-40B4-BE49-F238E27FC236}">
                <a16:creationId xmlns:a16="http://schemas.microsoft.com/office/drawing/2014/main" xmlns="" id="{2471CBB3-92C3-4F39-B8D3-11C3B53F0A58}"/>
              </a:ext>
            </a:extLst>
          </p:cNvPr>
          <p:cNvPicPr>
            <a:picLocks noChangeAspect="1"/>
          </p:cNvPicPr>
          <p:nvPr/>
        </p:nvPicPr>
        <p:blipFill>
          <a:blip r:embed="rId3"/>
          <a:stretch>
            <a:fillRect/>
          </a:stretch>
        </p:blipFill>
        <p:spPr>
          <a:xfrm>
            <a:off x="5771493" y="-4776"/>
            <a:ext cx="6420508" cy="6862775"/>
          </a:xfrm>
          <a:prstGeom prst="rect">
            <a:avLst/>
          </a:prstGeom>
        </p:spPr>
      </p:pic>
    </p:spTree>
    <p:extLst>
      <p:ext uri="{BB962C8B-B14F-4D97-AF65-F5344CB8AC3E}">
        <p14:creationId xmlns:p14="http://schemas.microsoft.com/office/powerpoint/2010/main" val="67003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4EF7285-D529-427E-827F-442C6D1095BD}"/>
              </a:ext>
            </a:extLst>
          </p:cNvPr>
          <p:cNvPicPr>
            <a:picLocks noChangeAspect="1"/>
          </p:cNvPicPr>
          <p:nvPr/>
        </p:nvPicPr>
        <p:blipFill>
          <a:blip r:embed="rId2"/>
          <a:stretch>
            <a:fillRect/>
          </a:stretch>
        </p:blipFill>
        <p:spPr>
          <a:xfrm>
            <a:off x="9429133" y="1"/>
            <a:ext cx="3244646" cy="2433484"/>
          </a:xfrm>
          <a:prstGeom prst="rect">
            <a:avLst/>
          </a:prstGeom>
        </p:spPr>
      </p:pic>
      <p:pic>
        <p:nvPicPr>
          <p:cNvPr id="3" name="Picture 2">
            <a:extLst>
              <a:ext uri="{FF2B5EF4-FFF2-40B4-BE49-F238E27FC236}">
                <a16:creationId xmlns:a16="http://schemas.microsoft.com/office/drawing/2014/main" xmlns="" id="{7DE8AA64-48E5-4DC9-BFB9-AE0F1B6EAE99}"/>
              </a:ext>
            </a:extLst>
          </p:cNvPr>
          <p:cNvPicPr>
            <a:picLocks noChangeAspect="1"/>
          </p:cNvPicPr>
          <p:nvPr/>
        </p:nvPicPr>
        <p:blipFill>
          <a:blip r:embed="rId3"/>
          <a:stretch>
            <a:fillRect/>
          </a:stretch>
        </p:blipFill>
        <p:spPr>
          <a:xfrm>
            <a:off x="0" y="0"/>
            <a:ext cx="2687811" cy="2015858"/>
          </a:xfrm>
          <a:prstGeom prst="rect">
            <a:avLst/>
          </a:prstGeom>
        </p:spPr>
      </p:pic>
      <p:pic>
        <p:nvPicPr>
          <p:cNvPr id="2" name="Picture 1">
            <a:extLst>
              <a:ext uri="{FF2B5EF4-FFF2-40B4-BE49-F238E27FC236}">
                <a16:creationId xmlns:a16="http://schemas.microsoft.com/office/drawing/2014/main" xmlns="" id="{247779C9-CC49-45E2-9569-70FC269E0A99}"/>
              </a:ext>
            </a:extLst>
          </p:cNvPr>
          <p:cNvPicPr>
            <a:picLocks noChangeAspect="1"/>
          </p:cNvPicPr>
          <p:nvPr/>
        </p:nvPicPr>
        <p:blipFill>
          <a:blip r:embed="rId4"/>
          <a:stretch>
            <a:fillRect/>
          </a:stretch>
        </p:blipFill>
        <p:spPr>
          <a:xfrm>
            <a:off x="2370886" y="-2418"/>
            <a:ext cx="7450227" cy="6860418"/>
          </a:xfrm>
          <a:prstGeom prst="rect">
            <a:avLst/>
          </a:prstGeom>
        </p:spPr>
      </p:pic>
      <p:pic>
        <p:nvPicPr>
          <p:cNvPr id="5" name="Picture 4">
            <a:extLst>
              <a:ext uri="{FF2B5EF4-FFF2-40B4-BE49-F238E27FC236}">
                <a16:creationId xmlns:a16="http://schemas.microsoft.com/office/drawing/2014/main" xmlns="" id="{C7E79257-CAC0-410E-A108-3B5A2161B301}"/>
              </a:ext>
            </a:extLst>
          </p:cNvPr>
          <p:cNvPicPr>
            <a:picLocks noChangeAspect="1"/>
          </p:cNvPicPr>
          <p:nvPr/>
        </p:nvPicPr>
        <p:blipFill>
          <a:blip r:embed="rId5"/>
          <a:stretch>
            <a:fillRect/>
          </a:stretch>
        </p:blipFill>
        <p:spPr>
          <a:xfrm>
            <a:off x="1" y="4291781"/>
            <a:ext cx="2706620" cy="2566219"/>
          </a:xfrm>
          <a:prstGeom prst="rect">
            <a:avLst/>
          </a:prstGeom>
        </p:spPr>
      </p:pic>
      <p:pic>
        <p:nvPicPr>
          <p:cNvPr id="6" name="Picture 5">
            <a:extLst>
              <a:ext uri="{FF2B5EF4-FFF2-40B4-BE49-F238E27FC236}">
                <a16:creationId xmlns:a16="http://schemas.microsoft.com/office/drawing/2014/main" xmlns="" id="{62F7D210-50E2-41CF-9F7E-137F09EF9F7C}"/>
              </a:ext>
            </a:extLst>
          </p:cNvPr>
          <p:cNvPicPr>
            <a:picLocks noChangeAspect="1"/>
          </p:cNvPicPr>
          <p:nvPr/>
        </p:nvPicPr>
        <p:blipFill>
          <a:blip r:embed="rId6"/>
          <a:stretch>
            <a:fillRect/>
          </a:stretch>
        </p:blipFill>
        <p:spPr>
          <a:xfrm>
            <a:off x="9821114" y="4620543"/>
            <a:ext cx="2370884" cy="2237457"/>
          </a:xfrm>
          <a:prstGeom prst="rect">
            <a:avLst/>
          </a:prstGeom>
        </p:spPr>
      </p:pic>
      <p:pic>
        <p:nvPicPr>
          <p:cNvPr id="7" name="Picture 6">
            <a:extLst>
              <a:ext uri="{FF2B5EF4-FFF2-40B4-BE49-F238E27FC236}">
                <a16:creationId xmlns:a16="http://schemas.microsoft.com/office/drawing/2014/main" xmlns="" id="{9F76CE43-B58C-4054-B116-216DC370574C}"/>
              </a:ext>
            </a:extLst>
          </p:cNvPr>
          <p:cNvPicPr>
            <a:picLocks noChangeAspect="1"/>
          </p:cNvPicPr>
          <p:nvPr/>
        </p:nvPicPr>
        <p:blipFill>
          <a:blip r:embed="rId7"/>
          <a:stretch>
            <a:fillRect/>
          </a:stretch>
        </p:blipFill>
        <p:spPr>
          <a:xfrm>
            <a:off x="293739" y="1740311"/>
            <a:ext cx="1870803" cy="2799524"/>
          </a:xfrm>
          <a:prstGeom prst="rect">
            <a:avLst/>
          </a:prstGeom>
        </p:spPr>
      </p:pic>
      <p:pic>
        <p:nvPicPr>
          <p:cNvPr id="8" name="Picture 7">
            <a:extLst>
              <a:ext uri="{FF2B5EF4-FFF2-40B4-BE49-F238E27FC236}">
                <a16:creationId xmlns:a16="http://schemas.microsoft.com/office/drawing/2014/main" xmlns="" id="{E6C02D9F-06D4-4344-8B55-C183303CF230}"/>
              </a:ext>
            </a:extLst>
          </p:cNvPr>
          <p:cNvPicPr>
            <a:picLocks noChangeAspect="1"/>
          </p:cNvPicPr>
          <p:nvPr/>
        </p:nvPicPr>
        <p:blipFill>
          <a:blip r:embed="rId8"/>
          <a:stretch>
            <a:fillRect/>
          </a:stretch>
        </p:blipFill>
        <p:spPr>
          <a:xfrm>
            <a:off x="9755631" y="2566223"/>
            <a:ext cx="2416701" cy="2433484"/>
          </a:xfrm>
          <a:prstGeom prst="rect">
            <a:avLst/>
          </a:prstGeom>
        </p:spPr>
      </p:pic>
    </p:spTree>
    <p:extLst>
      <p:ext uri="{BB962C8B-B14F-4D97-AF65-F5344CB8AC3E}">
        <p14:creationId xmlns:p14="http://schemas.microsoft.com/office/powerpoint/2010/main" val="363801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A81D53-CE4C-4715-86AE-EB3BA816755A}"/>
              </a:ext>
            </a:extLst>
          </p:cNvPr>
          <p:cNvPicPr>
            <a:picLocks noChangeAspect="1"/>
          </p:cNvPicPr>
          <p:nvPr/>
        </p:nvPicPr>
        <p:blipFill>
          <a:blip r:embed="rId2"/>
          <a:stretch>
            <a:fillRect/>
          </a:stretch>
        </p:blipFill>
        <p:spPr>
          <a:xfrm>
            <a:off x="952500" y="0"/>
            <a:ext cx="10287000" cy="6858000"/>
          </a:xfrm>
          <a:prstGeom prst="rect">
            <a:avLst/>
          </a:prstGeom>
        </p:spPr>
      </p:pic>
      <p:sp>
        <p:nvSpPr>
          <p:cNvPr id="3" name="TextBox 2">
            <a:extLst>
              <a:ext uri="{FF2B5EF4-FFF2-40B4-BE49-F238E27FC236}">
                <a16:creationId xmlns:a16="http://schemas.microsoft.com/office/drawing/2014/main" xmlns="" id="{B58FC233-EFA7-477B-9E5E-F9FEF96C4617}"/>
              </a:ext>
            </a:extLst>
          </p:cNvPr>
          <p:cNvSpPr txBox="1"/>
          <p:nvPr/>
        </p:nvSpPr>
        <p:spPr>
          <a:xfrm>
            <a:off x="185195" y="0"/>
            <a:ext cx="11821610" cy="1569660"/>
          </a:xfrm>
          <a:prstGeom prst="rect">
            <a:avLst/>
          </a:prstGeom>
          <a:noFill/>
        </p:spPr>
        <p:txBody>
          <a:bodyPr wrap="square" rtlCol="0">
            <a:spAutoFit/>
          </a:bodyPr>
          <a:lstStyle/>
          <a:p>
            <a:pPr algn="ctr"/>
            <a:r>
              <a:rPr lang="en-US" sz="9600" dirty="0"/>
              <a:t>This is NOT a Duck!!</a:t>
            </a:r>
          </a:p>
        </p:txBody>
      </p:sp>
    </p:spTree>
    <p:extLst>
      <p:ext uri="{BB962C8B-B14F-4D97-AF65-F5344CB8AC3E}">
        <p14:creationId xmlns:p14="http://schemas.microsoft.com/office/powerpoint/2010/main" val="189989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CE24FD-E4C3-49A5-8A92-2A3B3CFEF020}"/>
              </a:ext>
            </a:extLst>
          </p:cNvPr>
          <p:cNvPicPr>
            <a:picLocks noChangeAspect="1"/>
          </p:cNvPicPr>
          <p:nvPr/>
        </p:nvPicPr>
        <p:blipFill>
          <a:blip r:embed="rId2"/>
          <a:stretch>
            <a:fillRect/>
          </a:stretch>
        </p:blipFill>
        <p:spPr>
          <a:xfrm>
            <a:off x="0" y="192464"/>
            <a:ext cx="12192000" cy="6473072"/>
          </a:xfrm>
          <a:prstGeom prst="rect">
            <a:avLst/>
          </a:prstGeom>
        </p:spPr>
      </p:pic>
    </p:spTree>
    <p:extLst>
      <p:ext uri="{BB962C8B-B14F-4D97-AF65-F5344CB8AC3E}">
        <p14:creationId xmlns:p14="http://schemas.microsoft.com/office/powerpoint/2010/main" val="366715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22315E-616D-43B1-BF62-3D8CCE5F4433}"/>
              </a:ext>
            </a:extLst>
          </p:cNvPr>
          <p:cNvSpPr txBox="1"/>
          <p:nvPr/>
        </p:nvSpPr>
        <p:spPr>
          <a:xfrm>
            <a:off x="382772" y="134311"/>
            <a:ext cx="11493795" cy="584775"/>
          </a:xfrm>
          <a:prstGeom prst="rect">
            <a:avLst/>
          </a:prstGeom>
          <a:solidFill>
            <a:srgbClr val="C00000"/>
          </a:solidFill>
        </p:spPr>
        <p:txBody>
          <a:bodyPr wrap="square" rtlCol="0">
            <a:spAutoFit/>
          </a:bodyPr>
          <a:lstStyle/>
          <a:p>
            <a:r>
              <a:rPr lang="en-US" sz="3200" dirty="0"/>
              <a:t>Ancient Roman Empire					Catholic Church</a:t>
            </a:r>
          </a:p>
        </p:txBody>
      </p:sp>
      <p:sp>
        <p:nvSpPr>
          <p:cNvPr id="4" name="TextBox 3">
            <a:extLst>
              <a:ext uri="{FF2B5EF4-FFF2-40B4-BE49-F238E27FC236}">
                <a16:creationId xmlns:a16="http://schemas.microsoft.com/office/drawing/2014/main" xmlns="" id="{DA5289C1-0DBD-43C2-8778-C20F9D0B3B28}"/>
              </a:ext>
            </a:extLst>
          </p:cNvPr>
          <p:cNvSpPr txBox="1"/>
          <p:nvPr/>
        </p:nvSpPr>
        <p:spPr>
          <a:xfrm>
            <a:off x="1" y="637953"/>
            <a:ext cx="12192000" cy="6001643"/>
          </a:xfrm>
          <a:prstGeom prst="rect">
            <a:avLst/>
          </a:prstGeom>
          <a:noFill/>
        </p:spPr>
        <p:txBody>
          <a:bodyPr wrap="square" rtlCol="0">
            <a:spAutoFit/>
          </a:bodyPr>
          <a:lstStyle/>
          <a:p>
            <a:r>
              <a:rPr lang="en-US" sz="2400" dirty="0"/>
              <a:t>Celibate priesthood of Mithra (</a:t>
            </a:r>
            <a:r>
              <a:rPr lang="en-US" sz="2400" dirty="0" err="1"/>
              <a:t>Semiramis</a:t>
            </a:r>
            <a:r>
              <a:rPr lang="en-US" sz="2400" dirty="0"/>
              <a:t> origin)			Celibate priests</a:t>
            </a:r>
          </a:p>
          <a:p>
            <a:r>
              <a:rPr lang="en-US" sz="2400" dirty="0"/>
              <a:t>Civil and religious power						Spiritual/Temporal Authority</a:t>
            </a:r>
          </a:p>
          <a:p>
            <a:r>
              <a:rPr lang="en-US" sz="2400" dirty="0"/>
              <a:t>Conquered then adopted religious customs				adopted pagan rites</a:t>
            </a:r>
          </a:p>
          <a:p>
            <a:r>
              <a:rPr lang="en-US" sz="2400" dirty="0"/>
              <a:t>Authority in priesthood/men/teachers/philosophy			tradition equal with Scripture</a:t>
            </a:r>
          </a:p>
          <a:p>
            <a:r>
              <a:rPr lang="en-US" sz="2400" dirty="0"/>
              <a:t>Sunday worship day							Sabbath changed to Sunday</a:t>
            </a:r>
          </a:p>
          <a:p>
            <a:r>
              <a:rPr lang="en-US" sz="2400" dirty="0"/>
              <a:t>Festivals to pagan gods						same dates/festivals now 										Christianized</a:t>
            </a:r>
          </a:p>
          <a:p>
            <a:r>
              <a:rPr lang="en-US" sz="2400" dirty="0"/>
              <a:t>Hades									Doctrine of Hell</a:t>
            </a:r>
          </a:p>
          <a:p>
            <a:r>
              <a:rPr lang="en-US" sz="2400" dirty="0"/>
              <a:t>Emperor infallible							Pope infallible</a:t>
            </a:r>
          </a:p>
          <a:p>
            <a:r>
              <a:rPr lang="en-US" sz="2400" dirty="0"/>
              <a:t>Persecuted Christians							Persecuted/killed Protestants</a:t>
            </a:r>
          </a:p>
          <a:p>
            <a:r>
              <a:rPr lang="en-US" sz="2400" dirty="0"/>
              <a:t>Paranoid massacres/terrorism (Nero)				St Bartholomew's Day 										Massacre</a:t>
            </a:r>
          </a:p>
          <a:p>
            <a:r>
              <a:rPr lang="en-US" sz="2400" dirty="0"/>
              <a:t>Imperial Order								Papal Bull</a:t>
            </a:r>
          </a:p>
          <a:p>
            <a:r>
              <a:rPr lang="en-US" sz="2400" dirty="0"/>
              <a:t>Opposing Emperors (2-3 at one times sometimes)			Antipope</a:t>
            </a:r>
          </a:p>
          <a:p>
            <a:r>
              <a:rPr lang="en-US" sz="2400" dirty="0"/>
              <a:t>Mystics and witchcraft						Desert fathers</a:t>
            </a:r>
          </a:p>
          <a:p>
            <a:r>
              <a:rPr lang="en-US" sz="2400" dirty="0"/>
              <a:t>Emperor was god on earth or became a god after death		“Lord God the Pope”</a:t>
            </a:r>
          </a:p>
        </p:txBody>
      </p:sp>
      <p:cxnSp>
        <p:nvCxnSpPr>
          <p:cNvPr id="6" name="Straight Connector 5">
            <a:extLst>
              <a:ext uri="{FF2B5EF4-FFF2-40B4-BE49-F238E27FC236}">
                <a16:creationId xmlns:a16="http://schemas.microsoft.com/office/drawing/2014/main" xmlns="" id="{5BC6EF52-758B-4897-9DA3-F2CC2F1D8A9F}"/>
              </a:ext>
            </a:extLst>
          </p:cNvPr>
          <p:cNvCxnSpPr/>
          <p:nvPr/>
        </p:nvCxnSpPr>
        <p:spPr>
          <a:xfrm>
            <a:off x="116958" y="1031358"/>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FC3A573F-0E99-408C-BD08-9EBBE962F5DD}"/>
              </a:ext>
            </a:extLst>
          </p:cNvPr>
          <p:cNvCxnSpPr/>
          <p:nvPr/>
        </p:nvCxnSpPr>
        <p:spPr>
          <a:xfrm>
            <a:off x="116958" y="1417674"/>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3F3DDA3-5858-4F4F-8A3C-C364A1C60380}"/>
              </a:ext>
            </a:extLst>
          </p:cNvPr>
          <p:cNvCxnSpPr/>
          <p:nvPr/>
        </p:nvCxnSpPr>
        <p:spPr>
          <a:xfrm>
            <a:off x="116958" y="1789813"/>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C4A1C3E-4EF1-476A-AF08-6B049E679D9A}"/>
              </a:ext>
            </a:extLst>
          </p:cNvPr>
          <p:cNvCxnSpPr/>
          <p:nvPr/>
        </p:nvCxnSpPr>
        <p:spPr>
          <a:xfrm>
            <a:off x="116958" y="2130055"/>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C2CEAB3-9716-4AA0-8A31-6522AF000816}"/>
              </a:ext>
            </a:extLst>
          </p:cNvPr>
          <p:cNvCxnSpPr/>
          <p:nvPr/>
        </p:nvCxnSpPr>
        <p:spPr>
          <a:xfrm>
            <a:off x="116958" y="2534092"/>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3302E73-65EB-497E-AF29-93067D662DC3}"/>
              </a:ext>
            </a:extLst>
          </p:cNvPr>
          <p:cNvCxnSpPr/>
          <p:nvPr/>
        </p:nvCxnSpPr>
        <p:spPr>
          <a:xfrm>
            <a:off x="116958" y="3214576"/>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E57299A-9E8F-4DFB-B661-42A50BD2155D}"/>
              </a:ext>
            </a:extLst>
          </p:cNvPr>
          <p:cNvCxnSpPr/>
          <p:nvPr/>
        </p:nvCxnSpPr>
        <p:spPr>
          <a:xfrm>
            <a:off x="116958" y="3618613"/>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E5EF851-62CD-4FF8-BCA7-D1846695956C}"/>
              </a:ext>
            </a:extLst>
          </p:cNvPr>
          <p:cNvCxnSpPr/>
          <p:nvPr/>
        </p:nvCxnSpPr>
        <p:spPr>
          <a:xfrm>
            <a:off x="116958" y="4001385"/>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D042D9C-578F-4AD0-B2F5-514C48010DB2}"/>
              </a:ext>
            </a:extLst>
          </p:cNvPr>
          <p:cNvCxnSpPr/>
          <p:nvPr/>
        </p:nvCxnSpPr>
        <p:spPr>
          <a:xfrm>
            <a:off x="116958" y="4352260"/>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00AB09-BB7C-4772-87D0-CC675B5A6DB5}"/>
              </a:ext>
            </a:extLst>
          </p:cNvPr>
          <p:cNvCxnSpPr/>
          <p:nvPr/>
        </p:nvCxnSpPr>
        <p:spPr>
          <a:xfrm>
            <a:off x="116958" y="5075275"/>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AD4BFCE-86BA-452F-87F5-F5A5E5696F79}"/>
              </a:ext>
            </a:extLst>
          </p:cNvPr>
          <p:cNvCxnSpPr/>
          <p:nvPr/>
        </p:nvCxnSpPr>
        <p:spPr>
          <a:xfrm>
            <a:off x="116958" y="5447414"/>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1D0C21C-C402-43AA-A367-7C6F9EB18C4B}"/>
              </a:ext>
            </a:extLst>
          </p:cNvPr>
          <p:cNvCxnSpPr/>
          <p:nvPr/>
        </p:nvCxnSpPr>
        <p:spPr>
          <a:xfrm>
            <a:off x="116958" y="5830186"/>
            <a:ext cx="11759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687219B-C939-4384-82D1-9AEAB7E299D8}"/>
              </a:ext>
            </a:extLst>
          </p:cNvPr>
          <p:cNvCxnSpPr/>
          <p:nvPr/>
        </p:nvCxnSpPr>
        <p:spPr>
          <a:xfrm>
            <a:off x="116958" y="6170427"/>
            <a:ext cx="117596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2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BAACEB-1B91-47E1-AC34-B01733F6ACBC}"/>
              </a:ext>
            </a:extLst>
          </p:cNvPr>
          <p:cNvPicPr>
            <a:picLocks noChangeAspect="1"/>
          </p:cNvPicPr>
          <p:nvPr/>
        </p:nvPicPr>
        <p:blipFill>
          <a:blip r:embed="rId2"/>
          <a:stretch>
            <a:fillRect/>
          </a:stretch>
        </p:blipFill>
        <p:spPr>
          <a:xfrm>
            <a:off x="33255" y="0"/>
            <a:ext cx="5968901" cy="4513521"/>
          </a:xfrm>
          <a:prstGeom prst="rect">
            <a:avLst/>
          </a:prstGeom>
        </p:spPr>
      </p:pic>
      <p:sp>
        <p:nvSpPr>
          <p:cNvPr id="3" name="Rectangle 2">
            <a:extLst>
              <a:ext uri="{FF2B5EF4-FFF2-40B4-BE49-F238E27FC236}">
                <a16:creationId xmlns:a16="http://schemas.microsoft.com/office/drawing/2014/main" xmlns="" id="{91D4F42E-0F9D-4696-A16B-403B48C85FE5}"/>
              </a:ext>
            </a:extLst>
          </p:cNvPr>
          <p:cNvSpPr/>
          <p:nvPr/>
        </p:nvSpPr>
        <p:spPr>
          <a:xfrm>
            <a:off x="5992663" y="751344"/>
            <a:ext cx="6096000" cy="2677656"/>
          </a:xfrm>
          <a:prstGeom prst="rect">
            <a:avLst/>
          </a:prstGeom>
        </p:spPr>
        <p:txBody>
          <a:bodyPr>
            <a:spAutoFit/>
          </a:bodyPr>
          <a:lstStyle/>
          <a:p>
            <a:r>
              <a:rPr lang="en-US" sz="2800" dirty="0"/>
              <a:t>Jer. 7:18 “The children gather wood, and the fathers kindle the fire, and the women knead their dough, to make cakes to the queen of heaven, and to pour out drink offerings unto other gods, that they may provoke me to anger.”</a:t>
            </a:r>
          </a:p>
        </p:txBody>
      </p:sp>
      <p:sp>
        <p:nvSpPr>
          <p:cNvPr id="4" name="TextBox 3">
            <a:extLst>
              <a:ext uri="{FF2B5EF4-FFF2-40B4-BE49-F238E27FC236}">
                <a16:creationId xmlns:a16="http://schemas.microsoft.com/office/drawing/2014/main" xmlns="" id="{58661D74-98ED-4E67-AFBE-5272918AE4E4}"/>
              </a:ext>
            </a:extLst>
          </p:cNvPr>
          <p:cNvSpPr txBox="1"/>
          <p:nvPr/>
        </p:nvSpPr>
        <p:spPr>
          <a:xfrm>
            <a:off x="988827" y="4189226"/>
            <a:ext cx="4412512" cy="369332"/>
          </a:xfrm>
          <a:prstGeom prst="rect">
            <a:avLst/>
          </a:prstGeom>
          <a:noFill/>
        </p:spPr>
        <p:txBody>
          <a:bodyPr wrap="square" rtlCol="0">
            <a:spAutoFit/>
          </a:bodyPr>
          <a:lstStyle/>
          <a:p>
            <a:r>
              <a:rPr lang="en-US" i="1" dirty="0"/>
              <a:t>Mary Immaculate Queen of the Universe</a:t>
            </a:r>
          </a:p>
        </p:txBody>
      </p:sp>
      <p:pic>
        <p:nvPicPr>
          <p:cNvPr id="5" name="Picture 4">
            <a:extLst>
              <a:ext uri="{FF2B5EF4-FFF2-40B4-BE49-F238E27FC236}">
                <a16:creationId xmlns:a16="http://schemas.microsoft.com/office/drawing/2014/main" xmlns="" id="{0ECB6008-160A-47A4-BF41-77FFB78F349C}"/>
              </a:ext>
            </a:extLst>
          </p:cNvPr>
          <p:cNvPicPr>
            <a:picLocks noChangeAspect="1"/>
          </p:cNvPicPr>
          <p:nvPr/>
        </p:nvPicPr>
        <p:blipFill rotWithShape="1">
          <a:blip r:embed="rId3"/>
          <a:srcRect b="19883"/>
          <a:stretch/>
        </p:blipFill>
        <p:spPr>
          <a:xfrm>
            <a:off x="736130" y="4558559"/>
            <a:ext cx="4563150" cy="2299441"/>
          </a:xfrm>
          <a:prstGeom prst="rect">
            <a:avLst/>
          </a:prstGeom>
        </p:spPr>
      </p:pic>
      <p:pic>
        <p:nvPicPr>
          <p:cNvPr id="6" name="Picture 5">
            <a:extLst>
              <a:ext uri="{FF2B5EF4-FFF2-40B4-BE49-F238E27FC236}">
                <a16:creationId xmlns:a16="http://schemas.microsoft.com/office/drawing/2014/main" xmlns="" id="{EFAC2498-0150-490E-ADF0-326A313AA28E}"/>
              </a:ext>
            </a:extLst>
          </p:cNvPr>
          <p:cNvPicPr>
            <a:picLocks noChangeAspect="1"/>
          </p:cNvPicPr>
          <p:nvPr/>
        </p:nvPicPr>
        <p:blipFill>
          <a:blip r:embed="rId4"/>
          <a:stretch>
            <a:fillRect/>
          </a:stretch>
        </p:blipFill>
        <p:spPr>
          <a:xfrm>
            <a:off x="6545556" y="3589596"/>
            <a:ext cx="4363488" cy="3268404"/>
          </a:xfrm>
          <a:prstGeom prst="rect">
            <a:avLst/>
          </a:prstGeom>
        </p:spPr>
      </p:pic>
    </p:spTree>
    <p:extLst>
      <p:ext uri="{BB962C8B-B14F-4D97-AF65-F5344CB8AC3E}">
        <p14:creationId xmlns:p14="http://schemas.microsoft.com/office/powerpoint/2010/main" val="400453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B2B63C2-E7A4-453B-86D7-DB0272DFA5AD}"/>
              </a:ext>
            </a:extLst>
          </p:cNvPr>
          <p:cNvSpPr/>
          <p:nvPr/>
        </p:nvSpPr>
        <p:spPr>
          <a:xfrm>
            <a:off x="5830186" y="117693"/>
            <a:ext cx="6361814" cy="6740307"/>
          </a:xfrm>
          <a:prstGeom prst="rect">
            <a:avLst/>
          </a:prstGeom>
        </p:spPr>
        <p:txBody>
          <a:bodyPr wrap="square">
            <a:spAutoFit/>
          </a:bodyPr>
          <a:lstStyle/>
          <a:p>
            <a:r>
              <a:rPr lang="en-US" sz="2400" dirty="0"/>
              <a:t>“The missionary history of the Church [Catholic] </a:t>
            </a:r>
            <a:r>
              <a:rPr lang="en-US" sz="2400" b="1" u="sng" dirty="0"/>
              <a:t>clearly shows her adaptability to all races, all continents, all nations</a:t>
            </a:r>
            <a:r>
              <a:rPr lang="en-US" sz="2400" dirty="0"/>
              <a:t>. In her liturgy and her art, </a:t>
            </a:r>
            <a:r>
              <a:rPr lang="en-US" sz="2400" b="1" u="sng" dirty="0"/>
              <a:t>in her tradition and the forming of her doctrine, naturally enough she includes Jewish elements, but also elements that are of pagan origin</a:t>
            </a:r>
            <a:r>
              <a:rPr lang="en-US" sz="2400" dirty="0"/>
              <a:t>. In certain respects, </a:t>
            </a:r>
            <a:r>
              <a:rPr lang="en-US" sz="2400" b="1" dirty="0"/>
              <a:t>she has copied her organization from that of the Roman Empire, has preserved and made fruitful the philosophical intuitions of Socrates, Plato and Aristotle, borrowed from both Barbarians and the Byzantine Roman Empire</a:t>
            </a:r>
            <a:r>
              <a:rPr lang="en-US" sz="2400" dirty="0"/>
              <a:t>—but always remains herself, thoroughly digesting all elements drawn from external sources...</a:t>
            </a:r>
            <a:r>
              <a:rPr lang="en-US" sz="2400" b="1" dirty="0"/>
              <a:t>In her laws, her ceremonies, her festivals and her devotions, she makes use of local customs after purifying them and ‘baptizing’ them</a:t>
            </a:r>
            <a:r>
              <a:rPr lang="en-US" sz="2400" dirty="0"/>
              <a:t>.”—Twentieth Century Encyclopedia of Catholicism</a:t>
            </a:r>
          </a:p>
        </p:txBody>
      </p:sp>
      <p:pic>
        <p:nvPicPr>
          <p:cNvPr id="3" name="Picture 2">
            <a:extLst>
              <a:ext uri="{FF2B5EF4-FFF2-40B4-BE49-F238E27FC236}">
                <a16:creationId xmlns:a16="http://schemas.microsoft.com/office/drawing/2014/main" xmlns="" id="{070ADCB7-5976-4BB4-98E1-09040365373D}"/>
              </a:ext>
            </a:extLst>
          </p:cNvPr>
          <p:cNvPicPr>
            <a:picLocks noChangeAspect="1"/>
          </p:cNvPicPr>
          <p:nvPr/>
        </p:nvPicPr>
        <p:blipFill>
          <a:blip r:embed="rId2"/>
          <a:stretch>
            <a:fillRect/>
          </a:stretch>
        </p:blipFill>
        <p:spPr>
          <a:xfrm>
            <a:off x="535392" y="615359"/>
            <a:ext cx="4689401" cy="5627281"/>
          </a:xfrm>
          <a:prstGeom prst="rect">
            <a:avLst/>
          </a:prstGeom>
        </p:spPr>
      </p:pic>
    </p:spTree>
    <p:extLst>
      <p:ext uri="{BB962C8B-B14F-4D97-AF65-F5344CB8AC3E}">
        <p14:creationId xmlns:p14="http://schemas.microsoft.com/office/powerpoint/2010/main" val="311786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64DD544-5CC0-44B0-A562-681D7693407F}"/>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87536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346</Words>
  <Application>Microsoft Office PowerPoint</Application>
  <PresentationFormat>Custom</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Last Words…</dc:title>
  <dc:creator>Kody</dc:creator>
  <cp:lastModifiedBy>Staff</cp:lastModifiedBy>
  <cp:revision>56</cp:revision>
  <dcterms:created xsi:type="dcterms:W3CDTF">2018-10-13T02:10:11Z</dcterms:created>
  <dcterms:modified xsi:type="dcterms:W3CDTF">2019-10-13T03:14:40Z</dcterms:modified>
</cp:coreProperties>
</file>