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bin" ContentType="application/vnd.openxmlformats-officedocument.presentationml.printerSettings"/>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0" r:id="rId7"/>
    <p:sldId id="264" r:id="rId8"/>
    <p:sldId id="263" r:id="rId9"/>
    <p:sldId id="265" r:id="rId10"/>
    <p:sldId id="266" r:id="rId11"/>
    <p:sldId id="262" r:id="rId12"/>
    <p:sldId id="267" r:id="rId13"/>
    <p:sldId id="269" r:id="rId14"/>
    <p:sldId id="270" r:id="rId15"/>
    <p:sldId id="271" r:id="rId16"/>
    <p:sldId id="272" r:id="rId17"/>
    <p:sldId id="273"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p:restoredTop sz="86410"/>
  </p:normalViewPr>
  <p:slideViewPr>
    <p:cSldViewPr snapToGrid="0" snapToObjects="1">
      <p:cViewPr varScale="1">
        <p:scale>
          <a:sx n="65" d="100"/>
          <a:sy n="65" d="100"/>
        </p:scale>
        <p:origin x="-116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interSettings" Target="printerSettings/printerSettings1.bin"/><Relationship Id="rId4" Type="http://schemas.openxmlformats.org/officeDocument/2006/relationships/slide" Target="slides/slide3.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24" Type="http://schemas.openxmlformats.org/officeDocument/2006/relationships/tableStyles" Target="tableStyles.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slide" Target="slides/slide18.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slide" Target="slides/slide1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53A7B4-4E67-4F4D-B7B7-9A27BA0E4232}" type="datetimeFigureOut">
              <a:rPr lang="en-US" smtClean="0"/>
              <a:t>3/13/15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10128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3A7B4-4E67-4F4D-B7B7-9A27BA0E4232}" type="datetimeFigureOut">
              <a:rPr lang="en-US" smtClean="0"/>
              <a:t>3/13/15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828395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3A7B4-4E67-4F4D-B7B7-9A27BA0E4232}" type="datetimeFigureOut">
              <a:rPr lang="en-US" smtClean="0"/>
              <a:t>3/13/15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313444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3A7B4-4E67-4F4D-B7B7-9A27BA0E4232}" type="datetimeFigureOut">
              <a:rPr lang="en-US" smtClean="0"/>
              <a:t>3/13/15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72076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53A7B4-4E67-4F4D-B7B7-9A27BA0E4232}" type="datetimeFigureOut">
              <a:rPr lang="en-US" smtClean="0"/>
              <a:t>3/13/15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2009443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53A7B4-4E67-4F4D-B7B7-9A27BA0E4232}" type="datetimeFigureOut">
              <a:rPr lang="en-US" smtClean="0"/>
              <a:t>3/13/15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106982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53A7B4-4E67-4F4D-B7B7-9A27BA0E4232}" type="datetimeFigureOut">
              <a:rPr lang="en-US" smtClean="0"/>
              <a:t>3/13/15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1861540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53A7B4-4E67-4F4D-B7B7-9A27BA0E4232}" type="datetimeFigureOut">
              <a:rPr lang="en-US" smtClean="0"/>
              <a:t>3/13/15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1889631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53A7B4-4E67-4F4D-B7B7-9A27BA0E4232}" type="datetimeFigureOut">
              <a:rPr lang="en-US" smtClean="0"/>
              <a:t>3/13/15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402253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3A7B4-4E67-4F4D-B7B7-9A27BA0E4232}" type="datetimeFigureOut">
              <a:rPr lang="en-US" smtClean="0"/>
              <a:t>3/13/15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693513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3A7B4-4E67-4F4D-B7B7-9A27BA0E4232}" type="datetimeFigureOut">
              <a:rPr lang="en-US" smtClean="0"/>
              <a:t>3/13/15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94A40-17AF-7340-8DC2-13FA8AF4096D}" type="slidenum">
              <a:rPr lang="en-US" smtClean="0"/>
              <a:t>‹#›</a:t>
            </a:fld>
            <a:endParaRPr lang="en-US"/>
          </a:p>
        </p:txBody>
      </p:sp>
    </p:spTree>
    <p:extLst>
      <p:ext uri="{BB962C8B-B14F-4D97-AF65-F5344CB8AC3E}">
        <p14:creationId xmlns:p14="http://schemas.microsoft.com/office/powerpoint/2010/main" val="346554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3A7B4-4E67-4F4D-B7B7-9A27BA0E4232}" type="datetimeFigureOut">
              <a:rPr lang="en-US" smtClean="0"/>
              <a:t>3/13/15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94A40-17AF-7340-8DC2-13FA8AF4096D}" type="slidenum">
              <a:rPr lang="en-US" smtClean="0"/>
              <a:t>‹#›</a:t>
            </a:fld>
            <a:endParaRPr lang="en-US"/>
          </a:p>
        </p:txBody>
      </p:sp>
    </p:spTree>
    <p:extLst>
      <p:ext uri="{BB962C8B-B14F-4D97-AF65-F5344CB8AC3E}">
        <p14:creationId xmlns:p14="http://schemas.microsoft.com/office/powerpoint/2010/main" val="2696280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FF0000"/>
                </a:solidFill>
              </a:rPr>
              <a:t>They Did Not Know Yet!</a:t>
            </a:r>
            <a:endParaRPr lang="en-US" b="1" i="1" u="sng" dirty="0">
              <a:solidFill>
                <a:srgbClr val="FF0000"/>
              </a:solidFill>
            </a:endParaRPr>
          </a:p>
        </p:txBody>
      </p:sp>
      <p:sp>
        <p:nvSpPr>
          <p:cNvPr id="3" name="Subtitle 2"/>
          <p:cNvSpPr>
            <a:spLocks noGrp="1"/>
          </p:cNvSpPr>
          <p:nvPr>
            <p:ph type="subTitle" idx="1"/>
          </p:nvPr>
        </p:nvSpPr>
        <p:spPr>
          <a:xfrm>
            <a:off x="1371600" y="4127751"/>
            <a:ext cx="6400800" cy="1511049"/>
          </a:xfrm>
        </p:spPr>
        <p:txBody>
          <a:bodyPr>
            <a:normAutofit/>
          </a:bodyPr>
          <a:lstStyle/>
          <a:p>
            <a:r>
              <a:rPr lang="en-US" sz="4400" b="1" i="1" u="sng" dirty="0" smtClean="0">
                <a:solidFill>
                  <a:srgbClr val="0000FF"/>
                </a:solidFill>
              </a:rPr>
              <a:t>Giants Square Off!</a:t>
            </a:r>
            <a:endParaRPr lang="en-US" sz="4400" b="1" i="1" u="sng" dirty="0">
              <a:solidFill>
                <a:srgbClr val="0000FF"/>
              </a:solidFill>
            </a:endParaRPr>
          </a:p>
        </p:txBody>
      </p:sp>
    </p:spTree>
    <p:extLst>
      <p:ext uri="{BB962C8B-B14F-4D97-AF65-F5344CB8AC3E}">
        <p14:creationId xmlns:p14="http://schemas.microsoft.com/office/powerpoint/2010/main" val="63645233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9135"/>
          </a:xfrm>
        </p:spPr>
        <p:txBody>
          <a:bodyPr/>
          <a:lstStyle/>
          <a:p>
            <a:r>
              <a:rPr lang="en-US" b="1" i="1" u="sng" dirty="0" smtClean="0">
                <a:solidFill>
                  <a:srgbClr val="FF0000"/>
                </a:solidFill>
              </a:rPr>
              <a:t>Afraid, but Not Fearful!</a:t>
            </a:r>
            <a:endParaRPr lang="en-US" b="1" i="1" u="sng" dirty="0">
              <a:solidFill>
                <a:srgbClr val="FF0000"/>
              </a:solidFill>
            </a:endParaRPr>
          </a:p>
        </p:txBody>
      </p:sp>
      <p:pic>
        <p:nvPicPr>
          <p:cNvPr id="5" name="Content Placeholder 4" descr="index.jpg"/>
          <p:cNvPicPr>
            <a:picLocks noGrp="1" noChangeAspect="1"/>
          </p:cNvPicPr>
          <p:nvPr>
            <p:ph sz="half" idx="1"/>
          </p:nvPr>
        </p:nvPicPr>
        <p:blipFill>
          <a:blip r:embed="rId2">
            <a:extLst>
              <a:ext uri="{28A0092B-C50C-407E-A947-70E740481C1C}">
                <a14:useLocalDpi xmlns:a14="http://schemas.microsoft.com/office/drawing/2010/main" val="0"/>
              </a:ext>
            </a:extLst>
          </a:blip>
          <a:srcRect t="6880" b="6880"/>
          <a:stretch>
            <a:fillRect/>
          </a:stretch>
        </p:blipFill>
        <p:spPr>
          <a:xfrm>
            <a:off x="0" y="785444"/>
            <a:ext cx="4945864" cy="6072556"/>
          </a:xfrm>
        </p:spPr>
      </p:pic>
      <p:sp>
        <p:nvSpPr>
          <p:cNvPr id="4" name="Content Placeholder 3"/>
          <p:cNvSpPr>
            <a:spLocks noGrp="1"/>
          </p:cNvSpPr>
          <p:nvPr>
            <p:ph sz="half" idx="2"/>
          </p:nvPr>
        </p:nvSpPr>
        <p:spPr>
          <a:xfrm>
            <a:off x="4648200" y="785443"/>
            <a:ext cx="4495800" cy="6072557"/>
          </a:xfrm>
        </p:spPr>
        <p:txBody>
          <a:bodyPr>
            <a:normAutofit/>
          </a:bodyPr>
          <a:lstStyle/>
          <a:p>
            <a:r>
              <a:rPr lang="en-US" sz="3200" dirty="0" smtClean="0"/>
              <a:t>The monster was humungous.  He was apparently invincible.  His very size would cause one to take notice.  David saw this, but knew that the LORD was bigger than all monsters!  HE was bigger than all ferocious animals!!</a:t>
            </a:r>
            <a:endParaRPr lang="en-US" sz="3200" dirty="0"/>
          </a:p>
        </p:txBody>
      </p:sp>
    </p:spTree>
    <p:extLst>
      <p:ext uri="{BB962C8B-B14F-4D97-AF65-F5344CB8AC3E}">
        <p14:creationId xmlns:p14="http://schemas.microsoft.com/office/powerpoint/2010/main" val="28055746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jpg"/>
          <p:cNvPicPr>
            <a:picLocks noGrp="1" noChangeAspect="1"/>
          </p:cNvPicPr>
          <p:nvPr>
            <p:ph idx="1"/>
          </p:nvPr>
        </p:nvPicPr>
        <p:blipFill>
          <a:blip r:embed="rId2">
            <a:extLst>
              <a:ext uri="{28A0092B-C50C-407E-A947-70E740481C1C}">
                <a14:useLocalDpi xmlns:a14="http://schemas.microsoft.com/office/drawing/2010/main" val="0"/>
              </a:ext>
            </a:extLst>
          </a:blip>
          <a:srcRect l="192" r="192"/>
          <a:stretch>
            <a:fillRect/>
          </a:stretch>
        </p:blipFill>
        <p:spPr>
          <a:xfrm>
            <a:off x="0" y="0"/>
            <a:ext cx="9144000" cy="6858000"/>
          </a:xfrm>
        </p:spPr>
      </p:pic>
    </p:spTree>
    <p:extLst>
      <p:ext uri="{BB962C8B-B14F-4D97-AF65-F5344CB8AC3E}">
        <p14:creationId xmlns:p14="http://schemas.microsoft.com/office/powerpoint/2010/main" val="209741095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274638"/>
            <a:ext cx="4038600" cy="1143000"/>
          </a:xfrm>
        </p:spPr>
        <p:txBody>
          <a:bodyPr/>
          <a:lstStyle/>
          <a:p>
            <a:endParaRPr lang="en-US" dirty="0"/>
          </a:p>
        </p:txBody>
      </p:sp>
      <p:sp>
        <p:nvSpPr>
          <p:cNvPr id="3" name="Content Placeholder 2"/>
          <p:cNvSpPr>
            <a:spLocks noGrp="1"/>
          </p:cNvSpPr>
          <p:nvPr>
            <p:ph sz="half" idx="1"/>
          </p:nvPr>
        </p:nvSpPr>
        <p:spPr>
          <a:xfrm>
            <a:off x="0" y="0"/>
            <a:ext cx="4648200" cy="6858000"/>
          </a:xfrm>
        </p:spPr>
        <p:txBody>
          <a:bodyPr>
            <a:normAutofit fontScale="92500"/>
          </a:bodyPr>
          <a:lstStyle/>
          <a:p>
            <a:r>
              <a:rPr lang="en-US" dirty="0" smtClean="0"/>
              <a:t>“And </a:t>
            </a:r>
            <a:r>
              <a:rPr lang="en-US" dirty="0"/>
              <a:t>David said unto Saul, Thy servant kept his father's sheep, and there came a lion, and a bear, and took a lamb out of the flock</a:t>
            </a:r>
            <a:r>
              <a:rPr lang="en-US" dirty="0" smtClean="0"/>
              <a:t>: </a:t>
            </a:r>
            <a:r>
              <a:rPr lang="en-US" dirty="0"/>
              <a:t>And I went out after him, and smote him, and delivered </a:t>
            </a:r>
            <a:r>
              <a:rPr lang="en-US" i="1" dirty="0"/>
              <a:t>it</a:t>
            </a:r>
            <a:r>
              <a:rPr lang="en-US" dirty="0"/>
              <a:t> out of his mouth: and when he arose against me, I caught </a:t>
            </a:r>
            <a:r>
              <a:rPr lang="en-US" i="1" dirty="0"/>
              <a:t>him</a:t>
            </a:r>
            <a:r>
              <a:rPr lang="en-US" dirty="0"/>
              <a:t> by his beard, and smote him, and slew him</a:t>
            </a:r>
            <a:r>
              <a:rPr lang="en-US" dirty="0" smtClean="0"/>
              <a:t>. </a:t>
            </a:r>
            <a:r>
              <a:rPr lang="en-US" dirty="0"/>
              <a:t>Thy servant slew both the lion and the bear: and this uncircumcised Philistine shall be as one of them, seeing he hath defied the armies of the living God</a:t>
            </a:r>
            <a:r>
              <a:rPr lang="en-US" dirty="0" smtClean="0"/>
              <a:t>.”  1 Sam. 17:34-36</a:t>
            </a:r>
            <a:endParaRPr lang="en-US" dirty="0"/>
          </a:p>
          <a:p>
            <a:endParaRPr lang="en-US" dirty="0"/>
          </a:p>
        </p:txBody>
      </p:sp>
      <p:pic>
        <p:nvPicPr>
          <p:cNvPr id="5" name="Content Placeholder 4"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t="6854" b="6854"/>
          <a:stretch>
            <a:fillRect/>
          </a:stretch>
        </p:blipFill>
        <p:spPr>
          <a:xfrm>
            <a:off x="4648200" y="0"/>
            <a:ext cx="4495800" cy="6858000"/>
          </a:xfrm>
        </p:spPr>
      </p:pic>
    </p:spTree>
    <p:extLst>
      <p:ext uri="{BB962C8B-B14F-4D97-AF65-F5344CB8AC3E}">
        <p14:creationId xmlns:p14="http://schemas.microsoft.com/office/powerpoint/2010/main" val="144522950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2693"/>
          </a:xfrm>
        </p:spPr>
        <p:txBody>
          <a:bodyPr/>
          <a:lstStyle/>
          <a:p>
            <a:r>
              <a:rPr lang="en-US" b="1" i="1" u="sng" dirty="0" smtClean="0">
                <a:solidFill>
                  <a:srgbClr val="000090"/>
                </a:solidFill>
              </a:rPr>
              <a:t>The Confrontation</a:t>
            </a:r>
            <a:endParaRPr lang="en-US" b="1" i="1" u="sng" dirty="0">
              <a:solidFill>
                <a:srgbClr val="000090"/>
              </a:solidFill>
            </a:endParaRPr>
          </a:p>
        </p:txBody>
      </p:sp>
      <p:sp>
        <p:nvSpPr>
          <p:cNvPr id="3" name="Content Placeholder 2"/>
          <p:cNvSpPr>
            <a:spLocks noGrp="1"/>
          </p:cNvSpPr>
          <p:nvPr>
            <p:ph idx="1"/>
          </p:nvPr>
        </p:nvSpPr>
        <p:spPr>
          <a:xfrm>
            <a:off x="0" y="818866"/>
            <a:ext cx="9144000" cy="6039134"/>
          </a:xfrm>
        </p:spPr>
        <p:txBody>
          <a:bodyPr>
            <a:normAutofit fontScale="85000" lnSpcReduction="10000"/>
          </a:bodyPr>
          <a:lstStyle/>
          <a:p>
            <a:r>
              <a:rPr lang="en-US" baseline="30000" dirty="0" smtClean="0"/>
              <a:t>“</a:t>
            </a:r>
            <a:r>
              <a:rPr lang="en-US" dirty="0" smtClean="0"/>
              <a:t> </a:t>
            </a:r>
            <a:r>
              <a:rPr lang="en-US" dirty="0"/>
              <a:t>And the Philistine said unto David, </a:t>
            </a:r>
            <a:r>
              <a:rPr lang="en-US" i="1" dirty="0"/>
              <a:t>Am</a:t>
            </a:r>
            <a:r>
              <a:rPr lang="en-US" dirty="0"/>
              <a:t> I a dog, that thou comest to me with staves? And the Philistine cursed David by his gods</a:t>
            </a:r>
            <a:r>
              <a:rPr lang="en-US" dirty="0" smtClean="0"/>
              <a:t>. </a:t>
            </a:r>
            <a:r>
              <a:rPr lang="en-US" dirty="0"/>
              <a:t>And the Philistine said to David, Come to me, and I will give thy flesh unto the fowls of the air, and to the beasts of the field</a:t>
            </a:r>
            <a:r>
              <a:rPr lang="en-US" dirty="0" smtClean="0"/>
              <a:t>. </a:t>
            </a:r>
            <a:r>
              <a:rPr lang="en-US" dirty="0"/>
              <a:t>Then said David to the Philistine, Thou comest to me with a sword, and with a spear, and with a shield</a:t>
            </a:r>
            <a:r>
              <a:rPr lang="en-US" b="1" i="1" u="sng" dirty="0"/>
              <a:t>: but I come to thee in the name of the LORD of hosts, the God of the armies of Israel, whom thou hast </a:t>
            </a:r>
            <a:r>
              <a:rPr lang="en-US" b="1" i="1" u="sng" dirty="0" smtClean="0"/>
              <a:t>defied.  </a:t>
            </a:r>
            <a:r>
              <a:rPr lang="en-US" b="1" i="1" u="sng" dirty="0"/>
              <a:t>This day will the LORD deliver thee into mine hand; </a:t>
            </a:r>
            <a:r>
              <a:rPr lang="en-US" dirty="0"/>
              <a:t>and I will smite thee, and take thine head from thee; and I will give the carcases of the host of the Philistines this day unto the fowls of the air, and to the wild beasts of the earth; that all the earth may know that there is a God in Israel</a:t>
            </a:r>
            <a:r>
              <a:rPr lang="en-US" dirty="0" smtClean="0"/>
              <a:t>. And </a:t>
            </a:r>
            <a:r>
              <a:rPr lang="en-US" dirty="0"/>
              <a:t>all this assembly shall know that the LORD saveth not with sword and spear: for the battle </a:t>
            </a:r>
            <a:r>
              <a:rPr lang="en-US" i="1" dirty="0"/>
              <a:t>is</a:t>
            </a:r>
            <a:r>
              <a:rPr lang="en-US" dirty="0"/>
              <a:t> the LORD'S, and he will give you into our hands</a:t>
            </a:r>
            <a:r>
              <a:rPr lang="en-US" dirty="0" smtClean="0"/>
              <a:t>.”  1 Samuel 17:43-47</a:t>
            </a:r>
            <a:endParaRPr lang="en-US" dirty="0"/>
          </a:p>
          <a:p>
            <a:endParaRPr lang="en-US" dirty="0"/>
          </a:p>
        </p:txBody>
      </p:sp>
    </p:spTree>
    <p:extLst>
      <p:ext uri="{BB962C8B-B14F-4D97-AF65-F5344CB8AC3E}">
        <p14:creationId xmlns:p14="http://schemas.microsoft.com/office/powerpoint/2010/main" val="285891989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054230" cy="1143000"/>
          </a:xfrm>
        </p:spPr>
        <p:txBody>
          <a:bodyPr/>
          <a:lstStyle/>
          <a:p>
            <a:endParaRPr lang="en-US" dirty="0"/>
          </a:p>
        </p:txBody>
      </p:sp>
      <p:pic>
        <p:nvPicPr>
          <p:cNvPr id="5" name="Content Placeholder 4" descr="index.jpg"/>
          <p:cNvPicPr>
            <a:picLocks noGrp="1" noChangeAspect="1"/>
          </p:cNvPicPr>
          <p:nvPr>
            <p:ph sz="half" idx="1"/>
          </p:nvPr>
        </p:nvPicPr>
        <p:blipFill>
          <a:blip r:embed="rId2">
            <a:extLst>
              <a:ext uri="{28A0092B-C50C-407E-A947-70E740481C1C}">
                <a14:useLocalDpi xmlns:a14="http://schemas.microsoft.com/office/drawing/2010/main" val="0"/>
              </a:ext>
            </a:extLst>
          </a:blip>
          <a:srcRect t="6880" b="6880"/>
          <a:stretch>
            <a:fillRect/>
          </a:stretch>
        </p:blipFill>
        <p:spPr>
          <a:xfrm>
            <a:off x="0" y="0"/>
            <a:ext cx="4648200" cy="6858000"/>
          </a:xfrm>
        </p:spPr>
      </p:pic>
      <p:sp>
        <p:nvSpPr>
          <p:cNvPr id="4" name="Content Placeholder 3"/>
          <p:cNvSpPr>
            <a:spLocks noGrp="1"/>
          </p:cNvSpPr>
          <p:nvPr>
            <p:ph sz="half" idx="2"/>
          </p:nvPr>
        </p:nvSpPr>
        <p:spPr>
          <a:xfrm>
            <a:off x="4648200" y="0"/>
            <a:ext cx="4495800" cy="6858000"/>
          </a:xfrm>
        </p:spPr>
        <p:txBody>
          <a:bodyPr>
            <a:normAutofit lnSpcReduction="10000"/>
          </a:bodyPr>
          <a:lstStyle/>
          <a:p>
            <a:r>
              <a:rPr lang="en-US" dirty="0" smtClean="0"/>
              <a:t>David was ready to confront the giant because he had confronted other giants and had seen them fall before the power of God.  The giants of greed, lust, anger had all fallen before the power of God and he knew this one would fall too!  “</a:t>
            </a:r>
            <a:r>
              <a:rPr lang="en-US" dirty="0"/>
              <a:t>David said moreover, The LORD that delivered me out of the paw of the lion, and out of the paw of the bear, he will deliver me out of the hand of this Philistine</a:t>
            </a:r>
            <a:r>
              <a:rPr lang="en-US" dirty="0" smtClean="0"/>
              <a:t>.”  v. 37</a:t>
            </a:r>
            <a:endParaRPr lang="en-US" dirty="0"/>
          </a:p>
        </p:txBody>
      </p:sp>
    </p:spTree>
    <p:extLst>
      <p:ext uri="{BB962C8B-B14F-4D97-AF65-F5344CB8AC3E}">
        <p14:creationId xmlns:p14="http://schemas.microsoft.com/office/powerpoint/2010/main" val="35254373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9135"/>
          </a:xfrm>
        </p:spPr>
        <p:txBody>
          <a:bodyPr/>
          <a:lstStyle/>
          <a:p>
            <a:r>
              <a:rPr lang="en-US" b="1" i="1" u="sng" dirty="0" smtClean="0">
                <a:solidFill>
                  <a:srgbClr val="000090"/>
                </a:solidFill>
              </a:rPr>
              <a:t>The Lord of Hosts</a:t>
            </a:r>
            <a:endParaRPr lang="en-US" b="1" i="1" u="sng" dirty="0">
              <a:solidFill>
                <a:srgbClr val="000090"/>
              </a:solidFill>
            </a:endParaRPr>
          </a:p>
        </p:txBody>
      </p:sp>
      <p:sp>
        <p:nvSpPr>
          <p:cNvPr id="3" name="Content Placeholder 2"/>
          <p:cNvSpPr>
            <a:spLocks noGrp="1"/>
          </p:cNvSpPr>
          <p:nvPr>
            <p:ph idx="1"/>
          </p:nvPr>
        </p:nvSpPr>
        <p:spPr>
          <a:xfrm>
            <a:off x="0" y="768731"/>
            <a:ext cx="9144000" cy="6089269"/>
          </a:xfrm>
        </p:spPr>
        <p:txBody>
          <a:bodyPr>
            <a:normAutofit fontScale="85000" lnSpcReduction="20000"/>
          </a:bodyPr>
          <a:lstStyle/>
          <a:p>
            <a:r>
              <a:rPr lang="en-US" dirty="0" smtClean="0"/>
              <a:t>The commander of the armies of the universe was taking the field of conflict.</a:t>
            </a:r>
          </a:p>
          <a:p>
            <a:r>
              <a:rPr lang="en-US" dirty="0" smtClean="0"/>
              <a:t>Joshua- “</a:t>
            </a:r>
            <a:r>
              <a:rPr lang="en-US" dirty="0"/>
              <a:t>And it came to pass, when Joshua was by Jericho, that he lifted up his eyes and looked, and, behold, there stood a man over against him with his sword drawn in his hand: and Joshua went unto him, and said unto him, </a:t>
            </a:r>
            <a:r>
              <a:rPr lang="en-US" i="1" dirty="0"/>
              <a:t>Art</a:t>
            </a:r>
            <a:r>
              <a:rPr lang="en-US" dirty="0"/>
              <a:t> thou for us, or for our adversaries</a:t>
            </a:r>
            <a:r>
              <a:rPr lang="en-US" dirty="0" smtClean="0"/>
              <a:t>? </a:t>
            </a:r>
            <a:r>
              <a:rPr lang="en-US" dirty="0"/>
              <a:t>And he said, Nay; but </a:t>
            </a:r>
            <a:r>
              <a:rPr lang="en-US" i="1" dirty="0"/>
              <a:t>as</a:t>
            </a:r>
            <a:r>
              <a:rPr lang="en-US" dirty="0"/>
              <a:t> captain of the host of the LORD am I now </a:t>
            </a:r>
            <a:r>
              <a:rPr lang="en-US" dirty="0" smtClean="0"/>
              <a:t>come.”  Josh 5:13-15</a:t>
            </a:r>
          </a:p>
          <a:p>
            <a:r>
              <a:rPr lang="en-US" dirty="0" err="1" smtClean="0"/>
              <a:t>Zerrubabel</a:t>
            </a:r>
            <a:r>
              <a:rPr lang="en-US" dirty="0" smtClean="0"/>
              <a:t>- “</a:t>
            </a:r>
            <a:r>
              <a:rPr lang="en-US" dirty="0"/>
              <a:t>Then he answered and spake unto me, saying, This </a:t>
            </a:r>
            <a:r>
              <a:rPr lang="en-US" i="1" dirty="0"/>
              <a:t>is</a:t>
            </a:r>
            <a:r>
              <a:rPr lang="en-US" dirty="0"/>
              <a:t> the word of the LORD unto Zerubbabel, saying, Not by might, nor by power, but by my spirit, saith the LORD of hosts</a:t>
            </a:r>
            <a:r>
              <a:rPr lang="en-US" dirty="0" smtClean="0"/>
              <a:t>. </a:t>
            </a:r>
            <a:r>
              <a:rPr lang="en-US" dirty="0"/>
              <a:t>Who </a:t>
            </a:r>
            <a:r>
              <a:rPr lang="en-US" i="1" dirty="0"/>
              <a:t>art</a:t>
            </a:r>
            <a:r>
              <a:rPr lang="en-US" dirty="0"/>
              <a:t> thou, O great mountain? before Zerubbabel </a:t>
            </a:r>
            <a:r>
              <a:rPr lang="en-US" i="1" dirty="0"/>
              <a:t>thou shalt become</a:t>
            </a:r>
            <a:r>
              <a:rPr lang="en-US" dirty="0"/>
              <a:t> a plain: and he shall bring forth the headstone </a:t>
            </a:r>
            <a:r>
              <a:rPr lang="en-US" i="1" dirty="0"/>
              <a:t>thereof with</a:t>
            </a:r>
            <a:r>
              <a:rPr lang="en-US" dirty="0"/>
              <a:t> shoutings, </a:t>
            </a:r>
            <a:r>
              <a:rPr lang="en-US" i="1" dirty="0"/>
              <a:t>crying</a:t>
            </a:r>
            <a:r>
              <a:rPr lang="en-US" dirty="0"/>
              <a:t>, Grace, grace unto it</a:t>
            </a:r>
            <a:r>
              <a:rPr lang="en-US" dirty="0" smtClean="0"/>
              <a:t>.”  Zechariah 4:6,7</a:t>
            </a:r>
          </a:p>
          <a:p>
            <a:r>
              <a:rPr lang="en-US" dirty="0" smtClean="0"/>
              <a:t>Luther- A Mighty Fortress</a:t>
            </a:r>
            <a:endParaRPr lang="en-US" dirty="0"/>
          </a:p>
          <a:p>
            <a:endParaRPr lang="en-US" dirty="0"/>
          </a:p>
          <a:p>
            <a:endParaRPr lang="en-US" dirty="0"/>
          </a:p>
        </p:txBody>
      </p:sp>
    </p:spTree>
    <p:extLst>
      <p:ext uri="{BB962C8B-B14F-4D97-AF65-F5344CB8AC3E}">
        <p14:creationId xmlns:p14="http://schemas.microsoft.com/office/powerpoint/2010/main" val="254354802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91000" cy="1143000"/>
          </a:xfrm>
        </p:spPr>
        <p:txBody>
          <a:bodyPr/>
          <a:lstStyle/>
          <a:p>
            <a:endParaRPr lang="en-US" dirty="0"/>
          </a:p>
        </p:txBody>
      </p:sp>
      <p:pic>
        <p:nvPicPr>
          <p:cNvPr id="7" name="Content Placeholder 6" descr="images.jpg"/>
          <p:cNvPicPr>
            <a:picLocks noGrp="1" noChangeAspect="1"/>
          </p:cNvPicPr>
          <p:nvPr>
            <p:ph sz="half" idx="1"/>
          </p:nvPr>
        </p:nvPicPr>
        <p:blipFill>
          <a:blip r:embed="rId2">
            <a:extLst>
              <a:ext uri="{28A0092B-C50C-407E-A947-70E740481C1C}">
                <a14:useLocalDpi xmlns:a14="http://schemas.microsoft.com/office/drawing/2010/main" val="0"/>
              </a:ext>
            </a:extLst>
          </a:blip>
          <a:srcRect t="15361" b="15361"/>
          <a:stretch>
            <a:fillRect/>
          </a:stretch>
        </p:blipFill>
        <p:spPr>
          <a:xfrm>
            <a:off x="0" y="0"/>
            <a:ext cx="4648200" cy="6684618"/>
          </a:xfrm>
        </p:spPr>
      </p:pic>
      <p:sp>
        <p:nvSpPr>
          <p:cNvPr id="6" name="Content Placeholder 5"/>
          <p:cNvSpPr>
            <a:spLocks noGrp="1"/>
          </p:cNvSpPr>
          <p:nvPr>
            <p:ph sz="half" idx="2"/>
          </p:nvPr>
        </p:nvSpPr>
        <p:spPr>
          <a:xfrm>
            <a:off x="4648200" y="0"/>
            <a:ext cx="4495800" cy="6858000"/>
          </a:xfrm>
        </p:spPr>
        <p:txBody>
          <a:bodyPr>
            <a:normAutofit/>
          </a:bodyPr>
          <a:lstStyle/>
          <a:p>
            <a:r>
              <a:rPr lang="en-US" sz="3600" dirty="0" smtClean="0"/>
              <a:t>“Cast </a:t>
            </a:r>
            <a:r>
              <a:rPr lang="en-US" sz="3600" dirty="0"/>
              <a:t>thy burden upon the LORD, and he shall sustain thee: he shall never suffer the righteous to be moved</a:t>
            </a:r>
            <a:r>
              <a:rPr lang="en-US" sz="3600" dirty="0" smtClean="0"/>
              <a:t>.”  Ps. 55:22</a:t>
            </a:r>
          </a:p>
          <a:p>
            <a:r>
              <a:rPr lang="en-US" sz="3600" dirty="0" smtClean="0"/>
              <a:t>“</a:t>
            </a:r>
            <a:r>
              <a:rPr lang="en-US" sz="3600" dirty="0"/>
              <a:t>Casting all your care upon him; for he </a:t>
            </a:r>
            <a:r>
              <a:rPr lang="en-US" sz="3600" dirty="0" err="1"/>
              <a:t>careth</a:t>
            </a:r>
            <a:r>
              <a:rPr lang="en-US" sz="3600" dirty="0"/>
              <a:t> for you</a:t>
            </a:r>
            <a:r>
              <a:rPr lang="en-US" sz="3600" dirty="0" smtClean="0"/>
              <a:t>.”  1 Peter 5:7</a:t>
            </a:r>
            <a:endParaRPr lang="en-US" sz="3600" dirty="0"/>
          </a:p>
          <a:p>
            <a:endParaRPr lang="en-US" sz="3600" dirty="0"/>
          </a:p>
          <a:p>
            <a:endParaRPr lang="en-US" sz="3600" dirty="0"/>
          </a:p>
        </p:txBody>
      </p:sp>
    </p:spTree>
    <p:extLst>
      <p:ext uri="{BB962C8B-B14F-4D97-AF65-F5344CB8AC3E}">
        <p14:creationId xmlns:p14="http://schemas.microsoft.com/office/powerpoint/2010/main" val="44663180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91000" cy="1143000"/>
          </a:xfrm>
        </p:spPr>
        <p:txBody>
          <a:bodyPr/>
          <a:lstStyle/>
          <a:p>
            <a:endParaRPr lang="en-US" dirty="0"/>
          </a:p>
        </p:txBody>
      </p:sp>
      <p:sp>
        <p:nvSpPr>
          <p:cNvPr id="6" name="Content Placeholder 5"/>
          <p:cNvSpPr>
            <a:spLocks noGrp="1"/>
          </p:cNvSpPr>
          <p:nvPr>
            <p:ph sz="half" idx="2"/>
          </p:nvPr>
        </p:nvSpPr>
        <p:spPr>
          <a:xfrm>
            <a:off x="4648200" y="0"/>
            <a:ext cx="4495800" cy="6858000"/>
          </a:xfrm>
        </p:spPr>
        <p:txBody>
          <a:bodyPr>
            <a:normAutofit/>
          </a:bodyPr>
          <a:lstStyle/>
          <a:p>
            <a:r>
              <a:rPr lang="en-US" sz="4000" dirty="0" smtClean="0"/>
              <a:t>In the toughest times; when it seems like everything is against us, then it is that there is only a single set of footprints in the sand for the Lord is carrying us thru!!</a:t>
            </a:r>
            <a:endParaRPr lang="en-US" sz="4000" dirty="0"/>
          </a:p>
        </p:txBody>
      </p:sp>
      <p:pic>
        <p:nvPicPr>
          <p:cNvPr id="9" name="Content Placeholder 8" descr="index.jpg"/>
          <p:cNvPicPr>
            <a:picLocks noGrp="1" noChangeAspect="1"/>
          </p:cNvPicPr>
          <p:nvPr>
            <p:ph sz="half" idx="1"/>
          </p:nvPr>
        </p:nvPicPr>
        <p:blipFill>
          <a:blip r:embed="rId2">
            <a:extLst>
              <a:ext uri="{28A0092B-C50C-407E-A947-70E740481C1C}">
                <a14:useLocalDpi xmlns:a14="http://schemas.microsoft.com/office/drawing/2010/main" val="0"/>
              </a:ext>
            </a:extLst>
          </a:blip>
          <a:srcRect t="9093" b="9093"/>
          <a:stretch>
            <a:fillRect/>
          </a:stretch>
        </p:blipFill>
        <p:spPr>
          <a:xfrm>
            <a:off x="0" y="0"/>
            <a:ext cx="4648200" cy="6858000"/>
          </a:xfrm>
        </p:spPr>
      </p:pic>
    </p:spTree>
    <p:extLst>
      <p:ext uri="{BB962C8B-B14F-4D97-AF65-F5344CB8AC3E}">
        <p14:creationId xmlns:p14="http://schemas.microsoft.com/office/powerpoint/2010/main" val="13063924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457200" y="0"/>
            <a:ext cx="8229600" cy="762000"/>
          </a:xfrm>
          <a:solidFill>
            <a:srgbClr val="FFCCFF"/>
          </a:solidFill>
          <a:ln w="38100">
            <a:solidFill>
              <a:srgbClr val="9900CC"/>
            </a:solidFill>
            <a:miter lim="800000"/>
            <a:headEnd/>
            <a:tailEnd/>
          </a:ln>
        </p:spPr>
        <p:txBody>
          <a:bodyPr>
            <a:normAutofit fontScale="90000"/>
          </a:bodyPr>
          <a:lstStyle/>
          <a:p>
            <a:pPr eaLnBrk="1" hangingPunct="1"/>
            <a:r>
              <a:rPr lang="en-US" sz="5400" dirty="0">
                <a:solidFill>
                  <a:srgbClr val="9900CC"/>
                </a:solidFill>
                <a:latin typeface="Allegro BT" charset="0"/>
              </a:rPr>
              <a:t>Heaven</a:t>
            </a:r>
            <a:r>
              <a:rPr lang="ja-JP" altLang="en-US" sz="5400" dirty="0">
                <a:solidFill>
                  <a:srgbClr val="9900CC"/>
                </a:solidFill>
                <a:latin typeface="Allegro BT" charset="0"/>
              </a:rPr>
              <a:t>’</a:t>
            </a:r>
            <a:r>
              <a:rPr lang="en-US" sz="5400" dirty="0">
                <a:solidFill>
                  <a:srgbClr val="9900CC"/>
                </a:solidFill>
                <a:latin typeface="Allegro BT" charset="0"/>
              </a:rPr>
              <a:t>s Limitless Power</a:t>
            </a:r>
          </a:p>
        </p:txBody>
      </p:sp>
      <p:grpSp>
        <p:nvGrpSpPr>
          <p:cNvPr id="2" name="Content Placeholder 2"/>
          <p:cNvGrpSpPr>
            <a:grpSpLocks noGrp="1"/>
          </p:cNvGrpSpPr>
          <p:nvPr/>
        </p:nvGrpSpPr>
        <p:grpSpPr bwMode="auto">
          <a:xfrm>
            <a:off x="0" y="762000"/>
            <a:ext cx="9144000" cy="6096000"/>
            <a:chOff x="-52" y="1006"/>
            <a:chExt cx="5760" cy="2940"/>
          </a:xfrm>
        </p:grpSpPr>
        <p:pic>
          <p:nvPicPr>
            <p:cNvPr id="35844" name="Content Placeholder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 y="1006"/>
              <a:ext cx="5192" cy="2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 Box 3"/>
            <p:cNvSpPr txBox="1">
              <a:spLocks noChangeArrowheads="1"/>
            </p:cNvSpPr>
            <p:nvPr/>
          </p:nvSpPr>
          <p:spPr bwMode="auto">
            <a:xfrm>
              <a:off x="-52" y="1008"/>
              <a:ext cx="5760" cy="2938"/>
            </a:xfrm>
            <a:prstGeom prst="rect">
              <a:avLst/>
            </a:prstGeom>
            <a:solidFill>
              <a:srgbClr val="FFCCFF"/>
            </a:solidFill>
            <a:ln w="38100">
              <a:solidFill>
                <a:srgbClr val="9900CC"/>
              </a:solidFill>
              <a:miter lim="800000"/>
              <a:headEnd/>
              <a:tailEnd/>
            </a:ln>
          </p:spPr>
          <p:txBody>
            <a:bodyPr/>
            <a:lstStyle>
              <a:lvl1pPr marL="342900" indent="-34290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lnSpc>
                  <a:spcPct val="80000"/>
                </a:lnSpc>
                <a:spcBef>
                  <a:spcPct val="20000"/>
                </a:spcBef>
                <a:buFont typeface="Arial" charset="0"/>
                <a:buChar char="•"/>
              </a:pPr>
              <a:r>
                <a:rPr lang="ja-JP" altLang="en-US" sz="3200" b="1" dirty="0">
                  <a:solidFill>
                    <a:srgbClr val="9900CC"/>
                  </a:solidFill>
                  <a:latin typeface="Baskerville Old Face" charset="0"/>
                </a:rPr>
                <a:t>“</a:t>
              </a:r>
              <a:r>
                <a:rPr lang="en-US" sz="3200" b="1" dirty="0">
                  <a:solidFill>
                    <a:srgbClr val="9900CC"/>
                  </a:solidFill>
                  <a:latin typeface="Baskerville Old Face" charset="0"/>
                </a:rPr>
                <a:t>I saw the latter rain is coming suddenly</a:t>
              </a:r>
              <a:r>
                <a:rPr lang="en-US" sz="3200" b="1" u="sng" dirty="0">
                  <a:solidFill>
                    <a:srgbClr val="9900CC"/>
                  </a:solidFill>
                  <a:latin typeface="Baskerville Old Face" charset="0"/>
                </a:rPr>
                <a:t>, as the midnight cry</a:t>
              </a:r>
              <a:r>
                <a:rPr lang="en-US" sz="3200" b="1" dirty="0">
                  <a:solidFill>
                    <a:srgbClr val="9900CC"/>
                  </a:solidFill>
                  <a:latin typeface="Baskerville Old Face" charset="0"/>
                </a:rPr>
                <a:t> and with ten times the power.</a:t>
              </a:r>
              <a:r>
                <a:rPr lang="ja-JP" altLang="en-US" sz="3200" b="1" dirty="0">
                  <a:solidFill>
                    <a:srgbClr val="9900CC"/>
                  </a:solidFill>
                  <a:latin typeface="Baskerville Old Face" charset="0"/>
                </a:rPr>
                <a:t>”</a:t>
              </a:r>
              <a:r>
                <a:rPr lang="en-US" sz="3200" b="1" dirty="0">
                  <a:solidFill>
                    <a:srgbClr val="9900CC"/>
                  </a:solidFill>
                  <a:latin typeface="Baskerville Old Face" charset="0"/>
                </a:rPr>
                <a:t>  Ellen White letter, Spalding-Megan Collection, pages 3,4</a:t>
              </a:r>
            </a:p>
            <a:p>
              <a:pPr algn="l" eaLnBrk="1" hangingPunct="1">
                <a:lnSpc>
                  <a:spcPct val="80000"/>
                </a:lnSpc>
                <a:spcBef>
                  <a:spcPct val="20000"/>
                </a:spcBef>
                <a:buFont typeface="Arial" charset="0"/>
                <a:buChar char="•"/>
              </a:pPr>
              <a:r>
                <a:rPr lang="en-US" sz="3200" b="1" dirty="0">
                  <a:solidFill>
                    <a:srgbClr val="9900CC"/>
                  </a:solidFill>
                  <a:latin typeface="Baskerville Old Face" charset="0"/>
                </a:rPr>
                <a:t>How powerful was the midnight cry?</a:t>
              </a:r>
            </a:p>
            <a:p>
              <a:pPr algn="l" eaLnBrk="1" hangingPunct="1">
                <a:lnSpc>
                  <a:spcPct val="80000"/>
                </a:lnSpc>
                <a:spcBef>
                  <a:spcPct val="20000"/>
                </a:spcBef>
                <a:buFont typeface="Arial" charset="0"/>
                <a:buChar char="•"/>
              </a:pPr>
              <a:r>
                <a:rPr lang="ja-JP" altLang="en-US" sz="3200" b="1" dirty="0">
                  <a:solidFill>
                    <a:srgbClr val="9900CC"/>
                  </a:solidFill>
                  <a:latin typeface="Baskerville Old Face" charset="0"/>
                </a:rPr>
                <a:t>“</a:t>
              </a:r>
              <a:r>
                <a:rPr lang="en-US" sz="3200" b="1" dirty="0">
                  <a:solidFill>
                    <a:srgbClr val="9900CC"/>
                  </a:solidFill>
                  <a:latin typeface="Baskerville Old Face" charset="0"/>
                </a:rPr>
                <a:t>In the parable of Matthew 25 the time of waiting and slumber is followed by the coming of the bridegroom. This was in accordance with the arguments just presented, both from prophecy and from the types. </a:t>
              </a:r>
              <a:r>
                <a:rPr lang="en-US" sz="3200" b="1" u="sng" dirty="0">
                  <a:solidFill>
                    <a:srgbClr val="9900CC"/>
                  </a:solidFill>
                  <a:latin typeface="Baskerville Old Face" charset="0"/>
                </a:rPr>
                <a:t>They carried strong conviction of their truthfulness; and the "midnight cry" was heralded by thousands of believers. </a:t>
              </a:r>
            </a:p>
            <a:p>
              <a:pPr algn="l" eaLnBrk="1" hangingPunct="1">
                <a:lnSpc>
                  <a:spcPct val="80000"/>
                </a:lnSpc>
                <a:spcBef>
                  <a:spcPct val="20000"/>
                </a:spcBef>
                <a:buFont typeface="Arial" charset="0"/>
                <a:buChar char="•"/>
              </a:pPr>
              <a:r>
                <a:rPr lang="en-US" sz="3200" b="1" u="sng" dirty="0">
                  <a:solidFill>
                    <a:srgbClr val="9900CC"/>
                  </a:solidFill>
                  <a:latin typeface="Baskerville Old Face" charset="0"/>
                </a:rPr>
                <a:t>Like a tidal wave the movement swept over the land. </a:t>
              </a:r>
              <a:r>
                <a:rPr lang="en-US" sz="3200" b="1" dirty="0">
                  <a:solidFill>
                    <a:srgbClr val="9900CC"/>
                  </a:solidFill>
                  <a:latin typeface="Baskerville Old Face" charset="0"/>
                </a:rPr>
                <a:t>From city to city, from village to village, and into remote country places it went, until the waiting people of God were fully aroused.</a:t>
              </a:r>
              <a:r>
                <a:rPr lang="ja-JP" altLang="en-US" sz="3200" b="1" dirty="0">
                  <a:solidFill>
                    <a:srgbClr val="9900CC"/>
                  </a:solidFill>
                  <a:latin typeface="Baskerville Old Face" charset="0"/>
                </a:rPr>
                <a:t>”</a:t>
              </a:r>
              <a:r>
                <a:rPr lang="en-US" sz="3200" b="1" dirty="0">
                  <a:solidFill>
                    <a:srgbClr val="9900CC"/>
                  </a:solidFill>
                  <a:latin typeface="Baskerville Old Face" charset="0"/>
                </a:rPr>
                <a:t>  GC, pg.  400</a:t>
              </a:r>
            </a:p>
            <a:p>
              <a:pPr algn="l" eaLnBrk="1" hangingPunct="1">
                <a:lnSpc>
                  <a:spcPct val="80000"/>
                </a:lnSpc>
                <a:spcBef>
                  <a:spcPct val="20000"/>
                </a:spcBef>
                <a:buFont typeface="Arial" charset="0"/>
                <a:buChar char="•"/>
              </a:pPr>
              <a:endParaRPr lang="en-US" sz="3200" b="1" dirty="0">
                <a:solidFill>
                  <a:srgbClr val="9900CC"/>
                </a:solidFill>
                <a:latin typeface="Calibri" charset="0"/>
              </a:endParaRPr>
            </a:p>
          </p:txBody>
        </p:sp>
      </p:grpSp>
    </p:spTree>
    <p:extLst>
      <p:ext uri="{BB962C8B-B14F-4D97-AF65-F5344CB8AC3E}">
        <p14:creationId xmlns:p14="http://schemas.microsoft.com/office/powerpoint/2010/main" val="2454823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descr="images.jpg"/>
          <p:cNvPicPr>
            <a:picLocks noGrp="1" noChangeAspect="1"/>
          </p:cNvPicPr>
          <p:nvPr>
            <p:ph idx="1"/>
          </p:nvPr>
        </p:nvPicPr>
        <p:blipFill>
          <a:blip r:embed="rId2">
            <a:extLst>
              <a:ext uri="{28A0092B-C50C-407E-A947-70E740481C1C}">
                <a14:useLocalDpi xmlns:a14="http://schemas.microsoft.com/office/drawing/2010/main" val="0"/>
              </a:ext>
            </a:extLst>
          </a:blip>
          <a:srcRect t="15352" b="15352"/>
          <a:stretch>
            <a:fillRect/>
          </a:stretch>
        </p:blipFill>
        <p:spPr>
          <a:xfrm>
            <a:off x="0" y="0"/>
            <a:ext cx="9144000" cy="6858000"/>
          </a:xfrm>
        </p:spPr>
      </p:pic>
    </p:spTree>
    <p:extLst>
      <p:ext uri="{BB962C8B-B14F-4D97-AF65-F5344CB8AC3E}">
        <p14:creationId xmlns:p14="http://schemas.microsoft.com/office/powerpoint/2010/main" val="38913894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85712"/>
          </a:xfrm>
        </p:spPr>
        <p:txBody>
          <a:bodyPr/>
          <a:lstStyle/>
          <a:p>
            <a:r>
              <a:rPr lang="en-US" b="1" i="1" u="sng" dirty="0" smtClean="0">
                <a:solidFill>
                  <a:srgbClr val="0000FF"/>
                </a:solidFill>
              </a:rPr>
              <a:t>Monstrous </a:t>
            </a:r>
            <a:endParaRPr lang="en-US" b="1" i="1" u="sng" dirty="0">
              <a:solidFill>
                <a:srgbClr val="0000FF"/>
              </a:solidFill>
            </a:endParaRPr>
          </a:p>
        </p:txBody>
      </p:sp>
      <p:sp>
        <p:nvSpPr>
          <p:cNvPr id="3" name="Content Placeholder 2"/>
          <p:cNvSpPr>
            <a:spLocks noGrp="1"/>
          </p:cNvSpPr>
          <p:nvPr>
            <p:ph idx="1"/>
          </p:nvPr>
        </p:nvSpPr>
        <p:spPr>
          <a:xfrm>
            <a:off x="0" y="735308"/>
            <a:ext cx="9144000" cy="6122692"/>
          </a:xfrm>
        </p:spPr>
        <p:txBody>
          <a:bodyPr>
            <a:normAutofit fontScale="92500" lnSpcReduction="20000"/>
          </a:bodyPr>
          <a:lstStyle/>
          <a:p>
            <a:r>
              <a:rPr lang="en-US" dirty="0" smtClean="0"/>
              <a:t>“And there went out a champion out of the camp of the Philistines, named Goliath, of Gath, whose height </a:t>
            </a:r>
            <a:r>
              <a:rPr lang="en-US" i="1" dirty="0" smtClean="0"/>
              <a:t>was</a:t>
            </a:r>
            <a:r>
              <a:rPr lang="en-US" dirty="0" smtClean="0"/>
              <a:t> six cubits and a span.</a:t>
            </a:r>
            <a:r>
              <a:rPr lang="en-US" dirty="0"/>
              <a:t> </a:t>
            </a:r>
            <a:r>
              <a:rPr lang="en-US" dirty="0" smtClean="0"/>
              <a:t>And </a:t>
            </a:r>
            <a:r>
              <a:rPr lang="en-US" i="1" dirty="0" smtClean="0"/>
              <a:t>he had</a:t>
            </a:r>
            <a:r>
              <a:rPr lang="en-US" dirty="0" smtClean="0"/>
              <a:t> an helmet of brass upon his head, and he </a:t>
            </a:r>
            <a:r>
              <a:rPr lang="en-US" i="1" dirty="0" smtClean="0"/>
              <a:t>was</a:t>
            </a:r>
            <a:r>
              <a:rPr lang="en-US" dirty="0" smtClean="0"/>
              <a:t> armed with a coat of mail; and the weight of the coat </a:t>
            </a:r>
            <a:r>
              <a:rPr lang="en-US" i="1" dirty="0" smtClean="0"/>
              <a:t>was</a:t>
            </a:r>
            <a:r>
              <a:rPr lang="en-US" dirty="0" smtClean="0"/>
              <a:t> five thousand shekels of brass.</a:t>
            </a:r>
            <a:r>
              <a:rPr lang="en-US" dirty="0"/>
              <a:t> </a:t>
            </a:r>
            <a:r>
              <a:rPr lang="en-US" dirty="0" smtClean="0"/>
              <a:t> And </a:t>
            </a:r>
            <a:r>
              <a:rPr lang="en-US" i="1" dirty="0" smtClean="0"/>
              <a:t>he had</a:t>
            </a:r>
            <a:r>
              <a:rPr lang="en-US" dirty="0" smtClean="0"/>
              <a:t> greaves of brass upon his legs, and a target of brass between his shoulders.</a:t>
            </a:r>
            <a:r>
              <a:rPr lang="en-US" dirty="0"/>
              <a:t> </a:t>
            </a:r>
            <a:r>
              <a:rPr lang="en-US" dirty="0" smtClean="0"/>
              <a:t>And the staff of his spear </a:t>
            </a:r>
            <a:r>
              <a:rPr lang="en-US" i="1" dirty="0" smtClean="0"/>
              <a:t>was</a:t>
            </a:r>
            <a:r>
              <a:rPr lang="en-US" dirty="0" smtClean="0"/>
              <a:t> like a weaver's beam; and his spear's head </a:t>
            </a:r>
            <a:r>
              <a:rPr lang="en-US" i="1" dirty="0" smtClean="0"/>
              <a:t>weighed</a:t>
            </a:r>
            <a:r>
              <a:rPr lang="en-US" dirty="0" smtClean="0"/>
              <a:t> six hundred shekels of iron: and one bearing a shield went before him.</a:t>
            </a:r>
            <a:r>
              <a:rPr lang="en-US" dirty="0"/>
              <a:t> </a:t>
            </a:r>
            <a:r>
              <a:rPr lang="en-US" dirty="0" smtClean="0"/>
              <a:t> And he stood and cried unto the armies of Israel, and said unto them, Why are ye come out to set </a:t>
            </a:r>
            <a:r>
              <a:rPr lang="en-US" i="1" dirty="0" smtClean="0"/>
              <a:t>your</a:t>
            </a:r>
            <a:r>
              <a:rPr lang="en-US" dirty="0" smtClean="0"/>
              <a:t> battle in array? </a:t>
            </a:r>
            <a:r>
              <a:rPr lang="en-US" i="1" dirty="0" smtClean="0"/>
              <a:t>am</a:t>
            </a:r>
            <a:r>
              <a:rPr lang="en-US" dirty="0" smtClean="0"/>
              <a:t> not I a Philistine, and ye servants to Saul? choose you a man for you, and let him come down to me.”  1 Sam. 17:4-8</a:t>
            </a:r>
          </a:p>
          <a:p>
            <a:endParaRPr lang="en-US" dirty="0"/>
          </a:p>
        </p:txBody>
      </p:sp>
    </p:spTree>
    <p:extLst>
      <p:ext uri="{BB962C8B-B14F-4D97-AF65-F5344CB8AC3E}">
        <p14:creationId xmlns:p14="http://schemas.microsoft.com/office/powerpoint/2010/main" val="25750921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85443"/>
          </a:xfrm>
        </p:spPr>
        <p:txBody>
          <a:bodyPr/>
          <a:lstStyle/>
          <a:p>
            <a:r>
              <a:rPr lang="en-US" b="1" i="1" u="sng" dirty="0" smtClean="0">
                <a:solidFill>
                  <a:srgbClr val="FF0000"/>
                </a:solidFill>
              </a:rPr>
              <a:t>He Let People Know It!</a:t>
            </a:r>
            <a:endParaRPr lang="en-US" b="1" i="1" u="sng" dirty="0">
              <a:solidFill>
                <a:srgbClr val="FF0000"/>
              </a:solidFill>
            </a:endParaRPr>
          </a:p>
        </p:txBody>
      </p:sp>
      <p:sp>
        <p:nvSpPr>
          <p:cNvPr id="3" name="Content Placeholder 2"/>
          <p:cNvSpPr>
            <a:spLocks noGrp="1"/>
          </p:cNvSpPr>
          <p:nvPr>
            <p:ph sz="half" idx="1"/>
          </p:nvPr>
        </p:nvSpPr>
        <p:spPr>
          <a:xfrm>
            <a:off x="0" y="785443"/>
            <a:ext cx="4495800" cy="6072557"/>
          </a:xfrm>
        </p:spPr>
        <p:txBody>
          <a:bodyPr/>
          <a:lstStyle/>
          <a:p>
            <a:r>
              <a:rPr lang="en-US" dirty="0" smtClean="0"/>
              <a:t>“Goliath, the champion of the Philistines, came forth, and with insulting language defied Israel and challenged them to provide a man from their ranks who would meet him in single combat.”  PP, pg. 645</a:t>
            </a:r>
          </a:p>
          <a:p>
            <a:r>
              <a:rPr lang="en-US" dirty="0" smtClean="0"/>
              <a:t>He taunted them and let them know he was powerful!</a:t>
            </a:r>
            <a:endParaRPr lang="en-US" dirty="0"/>
          </a:p>
        </p:txBody>
      </p:sp>
      <p:pic>
        <p:nvPicPr>
          <p:cNvPr id="5" name="Content Placeholder 4"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t="8029" b="8029"/>
          <a:stretch>
            <a:fillRect/>
          </a:stretch>
        </p:blipFill>
        <p:spPr>
          <a:xfrm>
            <a:off x="4495800" y="785443"/>
            <a:ext cx="4648200" cy="5915885"/>
          </a:xfrm>
        </p:spPr>
      </p:pic>
    </p:spTree>
    <p:extLst>
      <p:ext uri="{BB962C8B-B14F-4D97-AF65-F5344CB8AC3E}">
        <p14:creationId xmlns:p14="http://schemas.microsoft.com/office/powerpoint/2010/main" val="4285290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5981"/>
          </a:xfrm>
        </p:spPr>
        <p:txBody>
          <a:bodyPr/>
          <a:lstStyle/>
          <a:p>
            <a:r>
              <a:rPr lang="en-US" b="1" i="1" u="sng" dirty="0" smtClean="0">
                <a:solidFill>
                  <a:srgbClr val="FF6600"/>
                </a:solidFill>
              </a:rPr>
              <a:t>Running Scared!</a:t>
            </a:r>
            <a:endParaRPr lang="en-US" b="1" i="1" u="sng" dirty="0">
              <a:solidFill>
                <a:srgbClr val="FF6600"/>
              </a:solidFill>
            </a:endParaRPr>
          </a:p>
        </p:txBody>
      </p:sp>
      <p:sp>
        <p:nvSpPr>
          <p:cNvPr id="3" name="Content Placeholder 2"/>
          <p:cNvSpPr>
            <a:spLocks noGrp="1"/>
          </p:cNvSpPr>
          <p:nvPr>
            <p:ph idx="1"/>
          </p:nvPr>
        </p:nvSpPr>
        <p:spPr>
          <a:xfrm>
            <a:off x="0" y="768731"/>
            <a:ext cx="9144000" cy="6089269"/>
          </a:xfrm>
        </p:spPr>
        <p:txBody>
          <a:bodyPr>
            <a:normAutofit fontScale="92500"/>
          </a:bodyPr>
          <a:lstStyle/>
          <a:p>
            <a:r>
              <a:rPr lang="en-US" dirty="0" smtClean="0"/>
              <a:t>“And he stood and cried unto the armies of Israel, and said unto them, Why are ye come out to set </a:t>
            </a:r>
            <a:r>
              <a:rPr lang="en-US" i="1" dirty="0" smtClean="0"/>
              <a:t>your</a:t>
            </a:r>
            <a:r>
              <a:rPr lang="en-US" dirty="0" smtClean="0"/>
              <a:t> battle in array? </a:t>
            </a:r>
            <a:r>
              <a:rPr lang="en-US" i="1" dirty="0" smtClean="0"/>
              <a:t>am</a:t>
            </a:r>
            <a:r>
              <a:rPr lang="en-US" dirty="0" smtClean="0"/>
              <a:t> not I a Philistine, and ye servants to Saul? choose you a man for you, and let him come down to me. If he be able to fight with me, and to kill me, then will we be your servants: but if I prevail against him, and kill him, then shall ye be our servants, and serve us.</a:t>
            </a:r>
            <a:r>
              <a:rPr lang="en-US" dirty="0"/>
              <a:t> </a:t>
            </a:r>
            <a:r>
              <a:rPr lang="en-US" dirty="0" smtClean="0"/>
              <a:t> And the Philistine said, I defy the armies of Israel this day; give me a man, that we may fight together.</a:t>
            </a:r>
            <a:r>
              <a:rPr lang="en-US" dirty="0"/>
              <a:t> </a:t>
            </a:r>
            <a:r>
              <a:rPr lang="en-US" dirty="0" smtClean="0"/>
              <a:t> When Saul and all Israel heard those words of the Philistine, they were dismayed, and greatly afraid….</a:t>
            </a:r>
            <a:r>
              <a:rPr lang="en-US" dirty="0"/>
              <a:t> And the Philistine drew near morning and evening, and presented himself forty days</a:t>
            </a:r>
            <a:r>
              <a:rPr lang="en-US" dirty="0" smtClean="0"/>
              <a:t>.”  ! Sam. 17:8-11, 16</a:t>
            </a:r>
            <a:endParaRPr lang="en-US" dirty="0"/>
          </a:p>
          <a:p>
            <a:endParaRPr lang="en-US" dirty="0" smtClean="0"/>
          </a:p>
          <a:p>
            <a:endParaRPr lang="en-US" dirty="0"/>
          </a:p>
        </p:txBody>
      </p:sp>
    </p:spTree>
    <p:extLst>
      <p:ext uri="{BB962C8B-B14F-4D97-AF65-F5344CB8AC3E}">
        <p14:creationId xmlns:p14="http://schemas.microsoft.com/office/powerpoint/2010/main" val="18150472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52558"/>
          </a:xfrm>
        </p:spPr>
        <p:txBody>
          <a:bodyPr/>
          <a:lstStyle/>
          <a:p>
            <a:r>
              <a:rPr lang="en-US" b="1" i="1" u="sng" dirty="0" smtClean="0">
                <a:solidFill>
                  <a:srgbClr val="000090"/>
                </a:solidFill>
              </a:rPr>
              <a:t>No Giants in Israel!</a:t>
            </a:r>
            <a:endParaRPr lang="en-US" b="1" i="1" u="sng" dirty="0">
              <a:solidFill>
                <a:srgbClr val="000090"/>
              </a:solidFill>
            </a:endParaRPr>
          </a:p>
        </p:txBody>
      </p:sp>
      <p:sp>
        <p:nvSpPr>
          <p:cNvPr id="4" name="Content Placeholder 3"/>
          <p:cNvSpPr>
            <a:spLocks noGrp="1"/>
          </p:cNvSpPr>
          <p:nvPr>
            <p:ph sz="half" idx="2"/>
          </p:nvPr>
        </p:nvSpPr>
        <p:spPr>
          <a:xfrm>
            <a:off x="4495800" y="785443"/>
            <a:ext cx="4648200" cy="6072557"/>
          </a:xfrm>
        </p:spPr>
        <p:txBody>
          <a:bodyPr/>
          <a:lstStyle/>
          <a:p>
            <a:r>
              <a:rPr lang="en-US" dirty="0" smtClean="0"/>
              <a:t>“The armies of Israel were depressed. Their courage failed. They said one to another, "Have ye seen this man that is come up? surely to defy Israel is he come up.”  PP, pg. 645</a:t>
            </a:r>
          </a:p>
          <a:p>
            <a:r>
              <a:rPr lang="en-US" dirty="0" smtClean="0"/>
              <a:t>They were not trusting in the Lord, claiming His promises.  They were looking to themselves, depending on their own feebleness!</a:t>
            </a:r>
            <a:endParaRPr lang="en-US" dirty="0"/>
          </a:p>
        </p:txBody>
      </p:sp>
      <p:pic>
        <p:nvPicPr>
          <p:cNvPr id="9" name="Content Placeholder 8" descr="index.jpg"/>
          <p:cNvPicPr>
            <a:picLocks noGrp="1" noChangeAspect="1"/>
          </p:cNvPicPr>
          <p:nvPr>
            <p:ph sz="half" idx="1"/>
          </p:nvPr>
        </p:nvPicPr>
        <p:blipFill>
          <a:blip r:embed="rId2">
            <a:extLst>
              <a:ext uri="{28A0092B-C50C-407E-A947-70E740481C1C}">
                <a14:useLocalDpi xmlns:a14="http://schemas.microsoft.com/office/drawing/2010/main" val="0"/>
              </a:ext>
            </a:extLst>
          </a:blip>
          <a:srcRect l="22194" r="22194"/>
          <a:stretch>
            <a:fillRect/>
          </a:stretch>
        </p:blipFill>
        <p:spPr>
          <a:xfrm>
            <a:off x="1" y="952558"/>
            <a:ext cx="4728646" cy="5905442"/>
          </a:xfrm>
        </p:spPr>
      </p:pic>
    </p:spTree>
    <p:extLst>
      <p:ext uri="{BB962C8B-B14F-4D97-AF65-F5344CB8AC3E}">
        <p14:creationId xmlns:p14="http://schemas.microsoft.com/office/powerpoint/2010/main" val="8059742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153097"/>
          </a:xfrm>
        </p:spPr>
        <p:txBody>
          <a:bodyPr>
            <a:normAutofit/>
          </a:bodyPr>
          <a:lstStyle/>
          <a:p>
            <a:r>
              <a:rPr lang="en-US" b="1" i="1" u="sng" dirty="0">
                <a:solidFill>
                  <a:srgbClr val="FF6600"/>
                </a:solidFill>
              </a:rPr>
              <a:t>Along Came ANOTHER Giant!</a:t>
            </a:r>
            <a:endParaRPr lang="en-US" dirty="0"/>
          </a:p>
        </p:txBody>
      </p:sp>
      <p:sp>
        <p:nvSpPr>
          <p:cNvPr id="3" name="Content Placeholder 2"/>
          <p:cNvSpPr>
            <a:spLocks noGrp="1"/>
          </p:cNvSpPr>
          <p:nvPr>
            <p:ph idx="1"/>
          </p:nvPr>
        </p:nvSpPr>
        <p:spPr>
          <a:xfrm>
            <a:off x="0" y="885712"/>
            <a:ext cx="9144000" cy="5972288"/>
          </a:xfrm>
        </p:spPr>
        <p:txBody>
          <a:bodyPr>
            <a:normAutofit fontScale="92500" lnSpcReduction="20000"/>
          </a:bodyPr>
          <a:lstStyle/>
          <a:p>
            <a:r>
              <a:rPr lang="en-US" dirty="0" smtClean="0"/>
              <a:t>“And </a:t>
            </a:r>
            <a:r>
              <a:rPr lang="en-US" dirty="0"/>
              <a:t>Jesse said unto David his son, Take now for thy brethren an ephah of this parched </a:t>
            </a:r>
            <a:r>
              <a:rPr lang="en-US" i="1" dirty="0"/>
              <a:t>corn</a:t>
            </a:r>
            <a:r>
              <a:rPr lang="en-US" dirty="0"/>
              <a:t>, and these ten loaves, and run to the camp to thy brethren</a:t>
            </a:r>
            <a:r>
              <a:rPr lang="en-US" dirty="0" smtClean="0"/>
              <a:t>;  </a:t>
            </a:r>
            <a:r>
              <a:rPr lang="en-US" dirty="0"/>
              <a:t>And carry these ten cheeses unto the captain of </a:t>
            </a:r>
            <a:r>
              <a:rPr lang="en-US" i="1" dirty="0"/>
              <a:t>their</a:t>
            </a:r>
            <a:r>
              <a:rPr lang="en-US" dirty="0"/>
              <a:t> thousand, and look how thy brethren fare, and take their pledge</a:t>
            </a:r>
            <a:r>
              <a:rPr lang="en-US" dirty="0" smtClean="0"/>
              <a:t>.  </a:t>
            </a:r>
            <a:r>
              <a:rPr lang="en-US" dirty="0"/>
              <a:t>Now Saul, and they, and all the men of Israel, </a:t>
            </a:r>
            <a:r>
              <a:rPr lang="en-US" i="1" dirty="0"/>
              <a:t>were</a:t>
            </a:r>
            <a:r>
              <a:rPr lang="en-US" dirty="0"/>
              <a:t> in the valley of Elah, fighting with the Philistines</a:t>
            </a:r>
            <a:r>
              <a:rPr lang="en-US" dirty="0" smtClean="0"/>
              <a:t>.  </a:t>
            </a:r>
            <a:r>
              <a:rPr lang="en-US" dirty="0"/>
              <a:t>And David rose up early in the morning, and left the sheep with a keeper, and took, and went, as Jesse had commanded him; and he came to the trench, as the host was going forth to the fight, and shouted for the battle</a:t>
            </a:r>
            <a:r>
              <a:rPr lang="en-US" dirty="0" smtClean="0"/>
              <a:t>. </a:t>
            </a:r>
            <a:r>
              <a:rPr lang="en-US" dirty="0"/>
              <a:t>For Israel and the Philistines had put the battle in array, army against army</a:t>
            </a:r>
            <a:r>
              <a:rPr lang="en-US" dirty="0" smtClean="0"/>
              <a:t>.  </a:t>
            </a:r>
            <a:r>
              <a:rPr lang="en-US" dirty="0"/>
              <a:t>And David left his carriage in the hand of the keeper of the carriage, and ran into the army, and came and saluted his brethren</a:t>
            </a:r>
            <a:r>
              <a:rPr lang="en-US" dirty="0" smtClean="0"/>
              <a:t>.”  1 Samuel 17:17-22</a:t>
            </a:r>
            <a:endParaRPr lang="en-US" dirty="0"/>
          </a:p>
          <a:p>
            <a:endParaRPr lang="en-US" dirty="0"/>
          </a:p>
        </p:txBody>
      </p:sp>
    </p:spTree>
    <p:extLst>
      <p:ext uri="{BB962C8B-B14F-4D97-AF65-F5344CB8AC3E}">
        <p14:creationId xmlns:p14="http://schemas.microsoft.com/office/powerpoint/2010/main" val="5130815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524130" cy="802154"/>
          </a:xfrm>
        </p:spPr>
        <p:txBody>
          <a:bodyPr>
            <a:normAutofit/>
          </a:bodyPr>
          <a:lstStyle/>
          <a:p>
            <a:r>
              <a:rPr lang="en-US" b="1" i="1" u="sng" dirty="0" smtClean="0">
                <a:solidFill>
                  <a:srgbClr val="FF6600"/>
                </a:solidFill>
              </a:rPr>
              <a:t>A Powerful Young Man!</a:t>
            </a:r>
            <a:endParaRPr lang="en-US" b="1" i="1" u="sng" dirty="0">
              <a:solidFill>
                <a:srgbClr val="FF6600"/>
              </a:solidFill>
            </a:endParaRPr>
          </a:p>
        </p:txBody>
      </p:sp>
      <p:sp>
        <p:nvSpPr>
          <p:cNvPr id="3" name="Content Placeholder 2"/>
          <p:cNvSpPr>
            <a:spLocks noGrp="1"/>
          </p:cNvSpPr>
          <p:nvPr>
            <p:ph sz="half" idx="1"/>
          </p:nvPr>
        </p:nvSpPr>
        <p:spPr>
          <a:xfrm>
            <a:off x="0" y="802155"/>
            <a:ext cx="4648200" cy="6055845"/>
          </a:xfrm>
        </p:spPr>
        <p:txBody>
          <a:bodyPr>
            <a:noAutofit/>
          </a:bodyPr>
          <a:lstStyle/>
          <a:p>
            <a:pPr marL="0" indent="0">
              <a:buNone/>
            </a:pPr>
            <a:r>
              <a:rPr lang="en-US" dirty="0" smtClean="0"/>
              <a:t>“  </a:t>
            </a:r>
            <a:r>
              <a:rPr lang="en-US" dirty="0"/>
              <a:t>I will lift up mine eyes unto the hills, from whence cometh my help</a:t>
            </a:r>
            <a:r>
              <a:rPr lang="en-US" dirty="0" smtClean="0"/>
              <a:t>. </a:t>
            </a:r>
            <a:r>
              <a:rPr lang="en-US" dirty="0"/>
              <a:t>My help </a:t>
            </a:r>
            <a:r>
              <a:rPr lang="en-US" i="1" dirty="0"/>
              <a:t>cometh</a:t>
            </a:r>
            <a:r>
              <a:rPr lang="en-US" dirty="0"/>
              <a:t> from the LORD, which made heaven and earth</a:t>
            </a:r>
            <a:r>
              <a:rPr lang="en-US" dirty="0" smtClean="0"/>
              <a:t>. </a:t>
            </a:r>
            <a:r>
              <a:rPr lang="en-US" dirty="0"/>
              <a:t>He will not suffer thy foot to be moved: he that keepeth thee will not slumber</a:t>
            </a:r>
            <a:r>
              <a:rPr lang="en-US" dirty="0" smtClean="0"/>
              <a:t>.  </a:t>
            </a:r>
            <a:r>
              <a:rPr lang="en-US" dirty="0"/>
              <a:t>Behold, he that keepeth Israel shall neither slumber nor sleep</a:t>
            </a:r>
            <a:r>
              <a:rPr lang="en-US" dirty="0" smtClean="0"/>
              <a:t>. The </a:t>
            </a:r>
            <a:r>
              <a:rPr lang="en-US" dirty="0"/>
              <a:t>LORD </a:t>
            </a:r>
            <a:r>
              <a:rPr lang="en-US" i="1" dirty="0"/>
              <a:t>is</a:t>
            </a:r>
            <a:r>
              <a:rPr lang="en-US" dirty="0"/>
              <a:t> thy keeper: the LORD </a:t>
            </a:r>
            <a:r>
              <a:rPr lang="en-US" i="1" dirty="0"/>
              <a:t>is</a:t>
            </a:r>
            <a:r>
              <a:rPr lang="en-US" dirty="0"/>
              <a:t> thy shade upon thy right hand</a:t>
            </a:r>
            <a:r>
              <a:rPr lang="en-US" dirty="0" smtClean="0"/>
              <a:t>.”  Ps. 121:1-4</a:t>
            </a:r>
            <a:endParaRPr lang="en-US" dirty="0"/>
          </a:p>
          <a:p>
            <a:endParaRPr lang="en-US" dirty="0"/>
          </a:p>
        </p:txBody>
      </p:sp>
      <p:pic>
        <p:nvPicPr>
          <p:cNvPr id="5" name="Content Placeholder 4"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l="16581" r="16581"/>
          <a:stretch>
            <a:fillRect/>
          </a:stretch>
        </p:blipFill>
        <p:spPr>
          <a:xfrm>
            <a:off x="4648200" y="802155"/>
            <a:ext cx="4495800" cy="6055845"/>
          </a:xfrm>
        </p:spPr>
      </p:pic>
    </p:spTree>
    <p:extLst>
      <p:ext uri="{BB962C8B-B14F-4D97-AF65-F5344CB8AC3E}">
        <p14:creationId xmlns:p14="http://schemas.microsoft.com/office/powerpoint/2010/main" val="9221595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5981"/>
          </a:xfrm>
        </p:spPr>
        <p:txBody>
          <a:bodyPr/>
          <a:lstStyle/>
          <a:p>
            <a:r>
              <a:rPr lang="en-US" b="1" i="1" u="sng" dirty="0" smtClean="0">
                <a:solidFill>
                  <a:srgbClr val="FF0000"/>
                </a:solidFill>
              </a:rPr>
              <a:t>Gaining Strength Each Day!</a:t>
            </a:r>
            <a:endParaRPr lang="en-US" b="1" i="1" u="sng" dirty="0">
              <a:solidFill>
                <a:srgbClr val="FF0000"/>
              </a:solidFill>
            </a:endParaRPr>
          </a:p>
        </p:txBody>
      </p:sp>
      <p:sp>
        <p:nvSpPr>
          <p:cNvPr id="3" name="Content Placeholder 2"/>
          <p:cNvSpPr>
            <a:spLocks noGrp="1"/>
          </p:cNvSpPr>
          <p:nvPr>
            <p:ph idx="1"/>
          </p:nvPr>
        </p:nvSpPr>
        <p:spPr>
          <a:xfrm>
            <a:off x="0" y="852289"/>
            <a:ext cx="9144000" cy="6005711"/>
          </a:xfrm>
        </p:spPr>
        <p:txBody>
          <a:bodyPr>
            <a:normAutofit fontScale="92500" lnSpcReduction="20000"/>
          </a:bodyPr>
          <a:lstStyle/>
          <a:p>
            <a:r>
              <a:rPr lang="en-US" dirty="0"/>
              <a:t>“God was teaching David lessons of trust. As Moses was trained for his work, </a:t>
            </a:r>
            <a:r>
              <a:rPr lang="en-US" dirty="0" smtClean="0"/>
              <a:t>so the </a:t>
            </a:r>
            <a:r>
              <a:rPr lang="en-US" dirty="0"/>
              <a:t>Lord was fitting the son of Jesse to become the guide of His chosen people. In his </a:t>
            </a:r>
            <a:r>
              <a:rPr lang="en-US" dirty="0" err="1"/>
              <a:t>watchcare</a:t>
            </a:r>
            <a:r>
              <a:rPr lang="en-US" dirty="0"/>
              <a:t> for his flocks, he was gaining an appreciation of the care that the Great Shepherd has for the sheep of His pasture. </a:t>
            </a:r>
          </a:p>
          <a:p>
            <a:r>
              <a:rPr lang="en-US" dirty="0"/>
              <a:t>The lonely hills and the wild ravines where David wandered with his flocks were the lurking place of beasts of prey. Not infrequently the lion from the thickets by the Jordan, or the bear from his lair among the hills, came, fierce with hunger, to attack the flocks. According to the custom of his time, David was armed only with his sling and shepherd's staff; yet he early gave proof of his strength and courage in protecting his charge.”  PP, pg. 644</a:t>
            </a:r>
          </a:p>
          <a:p>
            <a:endParaRPr lang="en-US" dirty="0"/>
          </a:p>
          <a:p>
            <a:endParaRPr lang="en-US" dirty="0"/>
          </a:p>
        </p:txBody>
      </p:sp>
    </p:spTree>
    <p:extLst>
      <p:ext uri="{BB962C8B-B14F-4D97-AF65-F5344CB8AC3E}">
        <p14:creationId xmlns:p14="http://schemas.microsoft.com/office/powerpoint/2010/main" val="13049941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186</TotalTime>
  <Words>1856</Words>
  <Application>Microsoft Macintosh PowerPoint</Application>
  <PresentationFormat>On-screen Show (4:3)</PresentationFormat>
  <Paragraphs>38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They Did Not Know Yet!</vt:lpstr>
      <vt:lpstr>PowerPoint Presentation</vt:lpstr>
      <vt:lpstr>Monstrous </vt:lpstr>
      <vt:lpstr>He Let People Know It!</vt:lpstr>
      <vt:lpstr>Running Scared!</vt:lpstr>
      <vt:lpstr>No Giants in Israel!</vt:lpstr>
      <vt:lpstr>Along Came ANOTHER Giant!</vt:lpstr>
      <vt:lpstr>A Powerful Young Man!</vt:lpstr>
      <vt:lpstr>Gaining Strength Each Day!</vt:lpstr>
      <vt:lpstr>Afraid, but Not Fearful!</vt:lpstr>
      <vt:lpstr>PowerPoint Presentation</vt:lpstr>
      <vt:lpstr>PowerPoint Presentation</vt:lpstr>
      <vt:lpstr>The Confrontation</vt:lpstr>
      <vt:lpstr>PowerPoint Presentation</vt:lpstr>
      <vt:lpstr>The Lord of Hosts</vt:lpstr>
      <vt:lpstr>PowerPoint Presentation</vt:lpstr>
      <vt:lpstr>PowerPoint Presentation</vt:lpstr>
      <vt:lpstr>Heaven’s Limitless Power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They Did Not Know Yet!</dc:title>
  <dc:creator>Erica Hughes</dc:creator>
  <cp:lastModifiedBy>Erica Hughes</cp:lastModifiedBy>
  <cp:revision>25</cp:revision>
  <dcterms:created xsi:type="dcterms:W3CDTF">2015-02-18T01:57:14Z</dcterms:created>
  <dcterms:modified xsi:type="dcterms:W3CDTF">2015-03-13T11:26:31Z</dcterms:modified>
</cp:coreProperties>
</file>