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0" r:id="rId5"/>
    <p:sldId id="258" r:id="rId6"/>
    <p:sldId id="261" r:id="rId7"/>
    <p:sldId id="269" r:id="rId8"/>
    <p:sldId id="264" r:id="rId9"/>
    <p:sldId id="265" r:id="rId10"/>
    <p:sldId id="266" r:id="rId11"/>
    <p:sldId id="267" r:id="rId12"/>
    <p:sldId id="268" r:id="rId13"/>
    <p:sldId id="270" r:id="rId14"/>
    <p:sldId id="271" r:id="rId15"/>
    <p:sldId id="262" r:id="rId16"/>
    <p:sldId id="263" r:id="rId17"/>
    <p:sldId id="273" r:id="rId18"/>
    <p:sldId id="274" r:id="rId19"/>
    <p:sldId id="272"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3/16/2022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3/16/2022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176980" y="-470464"/>
            <a:ext cx="11838039" cy="2387600"/>
          </a:xfrm>
        </p:spPr>
        <p:txBody>
          <a:bodyPr>
            <a:normAutofit/>
          </a:bodyPr>
          <a:lstStyle/>
          <a:p>
            <a:r>
              <a:rPr lang="en-US" b="1" dirty="0">
                <a:solidFill>
                  <a:srgbClr val="002060"/>
                </a:solidFill>
              </a:rPr>
              <a:t>The Sanctuary </a:t>
            </a:r>
            <a:r>
              <a:rPr lang="en-US" b="1" dirty="0" err="1">
                <a:solidFill>
                  <a:srgbClr val="002060"/>
                </a:solidFill>
              </a:rPr>
              <a:t>pt</a:t>
            </a:r>
            <a:r>
              <a:rPr lang="en-US" b="1" dirty="0">
                <a:solidFill>
                  <a:srgbClr val="002060"/>
                </a:solidFill>
              </a:rPr>
              <a:t> 47: The Feast of Unleavened Bread and the Wave Sheaf</a:t>
            </a:r>
          </a:p>
        </p:txBody>
      </p:sp>
      <p:pic>
        <p:nvPicPr>
          <p:cNvPr id="4" name="Picture 3">
            <a:extLst>
              <a:ext uri="{FF2B5EF4-FFF2-40B4-BE49-F238E27FC236}">
                <a16:creationId xmlns:a16="http://schemas.microsoft.com/office/drawing/2014/main" id="{B527604D-D766-47AB-AEF8-5FB66A3D7323}"/>
              </a:ext>
            </a:extLst>
          </p:cNvPr>
          <p:cNvPicPr>
            <a:picLocks noChangeAspect="1"/>
          </p:cNvPicPr>
          <p:nvPr/>
        </p:nvPicPr>
        <p:blipFill>
          <a:blip r:embed="rId2"/>
          <a:stretch>
            <a:fillRect/>
          </a:stretch>
        </p:blipFill>
        <p:spPr>
          <a:xfrm>
            <a:off x="93306" y="1917136"/>
            <a:ext cx="5889523" cy="4732652"/>
          </a:xfrm>
          <a:prstGeom prst="rect">
            <a:avLst/>
          </a:prstGeom>
        </p:spPr>
      </p:pic>
      <p:pic>
        <p:nvPicPr>
          <p:cNvPr id="5" name="Picture 4">
            <a:extLst>
              <a:ext uri="{FF2B5EF4-FFF2-40B4-BE49-F238E27FC236}">
                <a16:creationId xmlns:a16="http://schemas.microsoft.com/office/drawing/2014/main" id="{1D5EF698-4A2A-490E-9E22-D40F61C397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6158" r="94017"/>
                    </a14:imgEffect>
                  </a14:imgLayer>
                </a14:imgProps>
              </a:ext>
            </a:extLst>
          </a:blip>
          <a:srcRect l="40176"/>
          <a:stretch/>
        </p:blipFill>
        <p:spPr>
          <a:xfrm>
            <a:off x="6570657" y="1884911"/>
            <a:ext cx="5101939" cy="4797101"/>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252C-FFCD-41E4-A389-75917F50D871}"/>
              </a:ext>
            </a:extLst>
          </p:cNvPr>
          <p:cNvSpPr>
            <a:spLocks noGrp="1"/>
          </p:cNvSpPr>
          <p:nvPr>
            <p:ph type="title"/>
          </p:nvPr>
        </p:nvSpPr>
        <p:spPr>
          <a:xfrm>
            <a:off x="147735" y="-278687"/>
            <a:ext cx="10515600" cy="1325563"/>
          </a:xfrm>
        </p:spPr>
        <p:txBody>
          <a:bodyPr/>
          <a:lstStyle/>
          <a:p>
            <a:r>
              <a:rPr lang="en-US" dirty="0"/>
              <a:t>Leaven of Hypocrisy</a:t>
            </a:r>
          </a:p>
        </p:txBody>
      </p:sp>
      <p:sp>
        <p:nvSpPr>
          <p:cNvPr id="3" name="TextBox 2">
            <a:extLst>
              <a:ext uri="{FF2B5EF4-FFF2-40B4-BE49-F238E27FC236}">
                <a16:creationId xmlns:a16="http://schemas.microsoft.com/office/drawing/2014/main" id="{F8898801-8502-4B74-A675-B697C6E30E8F}"/>
              </a:ext>
            </a:extLst>
          </p:cNvPr>
          <p:cNvSpPr txBox="1"/>
          <p:nvPr/>
        </p:nvSpPr>
        <p:spPr>
          <a:xfrm>
            <a:off x="147735" y="802433"/>
            <a:ext cx="6700934" cy="5693866"/>
          </a:xfrm>
          <a:prstGeom prst="rect">
            <a:avLst/>
          </a:prstGeom>
          <a:noFill/>
        </p:spPr>
        <p:txBody>
          <a:bodyPr wrap="square" rtlCol="0">
            <a:spAutoFit/>
          </a:bodyPr>
          <a:lstStyle/>
          <a:p>
            <a:r>
              <a:rPr lang="en-US" sz="2800" dirty="0"/>
              <a:t>“</a:t>
            </a:r>
            <a:r>
              <a:rPr lang="en-US" sz="2800" b="1" u="sng" dirty="0"/>
              <a:t>Hypocrisy is like leaven or yeast. Leaven may be hidden in the flour, and its presence is not known until it produces its effect. By insinuating itself, it soon pervades the whole mass. Hypocrisy works secretly, and if indulged, it will fill the mind with pride and vanity. There are deceptions practiced now similar to those practiced by the Pharisees. When the </a:t>
            </a:r>
            <a:r>
              <a:rPr lang="en-US" sz="2800" b="1" u="sng" dirty="0" err="1"/>
              <a:t>Saviour</a:t>
            </a:r>
            <a:r>
              <a:rPr lang="en-US" sz="2800" b="1" u="sng" dirty="0"/>
              <a:t> gave this caution, it was to warn all who believe in Him to be on guard. Watch against imbibing this spirit, and becoming like those who tried to ensnare the </a:t>
            </a:r>
            <a:r>
              <a:rPr lang="en-US" sz="2800" b="1" u="sng" dirty="0" err="1"/>
              <a:t>Saviour</a:t>
            </a:r>
            <a:r>
              <a:rPr lang="en-US" sz="2800" dirty="0"/>
              <a:t>.” MS 43, 1896</a:t>
            </a:r>
          </a:p>
        </p:txBody>
      </p:sp>
      <p:pic>
        <p:nvPicPr>
          <p:cNvPr id="4" name="Picture 3">
            <a:extLst>
              <a:ext uri="{FF2B5EF4-FFF2-40B4-BE49-F238E27FC236}">
                <a16:creationId xmlns:a16="http://schemas.microsoft.com/office/drawing/2014/main" id="{F1BE4465-8B0B-4F6C-94BA-A67B8CF5CC43}"/>
              </a:ext>
            </a:extLst>
          </p:cNvPr>
          <p:cNvPicPr>
            <a:picLocks noChangeAspect="1"/>
          </p:cNvPicPr>
          <p:nvPr/>
        </p:nvPicPr>
        <p:blipFill rotWithShape="1">
          <a:blip r:embed="rId2"/>
          <a:srcRect r="46343"/>
          <a:stretch/>
        </p:blipFill>
        <p:spPr>
          <a:xfrm>
            <a:off x="7027118" y="789603"/>
            <a:ext cx="4720749" cy="5278794"/>
          </a:xfrm>
          <a:prstGeom prst="rect">
            <a:avLst/>
          </a:prstGeom>
        </p:spPr>
      </p:pic>
    </p:spTree>
    <p:extLst>
      <p:ext uri="{BB962C8B-B14F-4D97-AF65-F5344CB8AC3E}">
        <p14:creationId xmlns:p14="http://schemas.microsoft.com/office/powerpoint/2010/main" val="83177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58DD-8931-41E7-B58F-0AD8C910C528}"/>
              </a:ext>
            </a:extLst>
          </p:cNvPr>
          <p:cNvSpPr>
            <a:spLocks noGrp="1"/>
          </p:cNvSpPr>
          <p:nvPr>
            <p:ph type="title"/>
          </p:nvPr>
        </p:nvSpPr>
        <p:spPr>
          <a:xfrm>
            <a:off x="838200" y="-325340"/>
            <a:ext cx="10515600" cy="1325563"/>
          </a:xfrm>
        </p:spPr>
        <p:txBody>
          <a:bodyPr/>
          <a:lstStyle/>
          <a:p>
            <a:r>
              <a:rPr lang="en-US" b="1" u="sng" dirty="0">
                <a:solidFill>
                  <a:srgbClr val="002060"/>
                </a:solidFill>
                <a:effectLst>
                  <a:outerShdw blurRad="38100" dist="38100" dir="2700000" algn="tl">
                    <a:srgbClr val="000000">
                      <a:alpha val="43137"/>
                    </a:srgbClr>
                  </a:outerShdw>
                </a:effectLst>
              </a:rPr>
              <a:t>Leaven of Apostasy</a:t>
            </a:r>
          </a:p>
        </p:txBody>
      </p:sp>
      <p:sp>
        <p:nvSpPr>
          <p:cNvPr id="3" name="TextBox 2">
            <a:extLst>
              <a:ext uri="{FF2B5EF4-FFF2-40B4-BE49-F238E27FC236}">
                <a16:creationId xmlns:a16="http://schemas.microsoft.com/office/drawing/2014/main" id="{91782F06-B1B4-4022-AC20-B1EEAF9FC844}"/>
              </a:ext>
            </a:extLst>
          </p:cNvPr>
          <p:cNvSpPr txBox="1"/>
          <p:nvPr/>
        </p:nvSpPr>
        <p:spPr>
          <a:xfrm>
            <a:off x="5738326" y="559836"/>
            <a:ext cx="6382139" cy="6186309"/>
          </a:xfrm>
          <a:prstGeom prst="rect">
            <a:avLst/>
          </a:prstGeom>
          <a:noFill/>
        </p:spPr>
        <p:txBody>
          <a:bodyPr wrap="square" rtlCol="0">
            <a:spAutoFit/>
          </a:bodyPr>
          <a:lstStyle/>
          <a:p>
            <a:r>
              <a:rPr lang="en-US" sz="3600" dirty="0"/>
              <a:t>“The man of sin was to arise, and do his work of exaltation and blasphemy, before the brethren could look for the coming of Christ. </a:t>
            </a:r>
            <a:r>
              <a:rPr lang="en-US" sz="3600" b="1" u="sng" dirty="0"/>
              <a:t>That great event was to be preceded by a falling away. There would be revealed a form of Antichrist, and the leaven of apostasy was to work with increasing power to the end of time</a:t>
            </a:r>
            <a:r>
              <a:rPr lang="en-US" sz="3600" dirty="0"/>
              <a:t>.” RH July 31, 1888</a:t>
            </a:r>
          </a:p>
        </p:txBody>
      </p:sp>
      <p:pic>
        <p:nvPicPr>
          <p:cNvPr id="4" name="Picture 3">
            <a:extLst>
              <a:ext uri="{FF2B5EF4-FFF2-40B4-BE49-F238E27FC236}">
                <a16:creationId xmlns:a16="http://schemas.microsoft.com/office/drawing/2014/main" id="{3E419724-4FD6-4D7F-A318-A8E2DDB6C9D3}"/>
              </a:ext>
            </a:extLst>
          </p:cNvPr>
          <p:cNvPicPr>
            <a:picLocks noChangeAspect="1"/>
          </p:cNvPicPr>
          <p:nvPr/>
        </p:nvPicPr>
        <p:blipFill>
          <a:blip r:embed="rId2"/>
          <a:stretch>
            <a:fillRect/>
          </a:stretch>
        </p:blipFill>
        <p:spPr>
          <a:xfrm>
            <a:off x="531651" y="1000223"/>
            <a:ext cx="4852111" cy="5176642"/>
          </a:xfrm>
          <a:prstGeom prst="rect">
            <a:avLst/>
          </a:prstGeom>
        </p:spPr>
      </p:pic>
    </p:spTree>
    <p:extLst>
      <p:ext uri="{BB962C8B-B14F-4D97-AF65-F5344CB8AC3E}">
        <p14:creationId xmlns:p14="http://schemas.microsoft.com/office/powerpoint/2010/main" val="904229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508E-F07F-45F6-953E-8BD1388319A2}"/>
              </a:ext>
            </a:extLst>
          </p:cNvPr>
          <p:cNvSpPr>
            <a:spLocks noGrp="1"/>
          </p:cNvSpPr>
          <p:nvPr>
            <p:ph type="title"/>
          </p:nvPr>
        </p:nvSpPr>
        <p:spPr>
          <a:xfrm>
            <a:off x="772886" y="-297348"/>
            <a:ext cx="10515600" cy="1325563"/>
          </a:xfrm>
        </p:spPr>
        <p:txBody>
          <a:bodyPr/>
          <a:lstStyle/>
          <a:p>
            <a:r>
              <a:rPr lang="en-US" dirty="0"/>
              <a:t>The Holy Convocation</a:t>
            </a:r>
          </a:p>
        </p:txBody>
      </p:sp>
      <p:sp>
        <p:nvSpPr>
          <p:cNvPr id="3" name="TextBox 2">
            <a:extLst>
              <a:ext uri="{FF2B5EF4-FFF2-40B4-BE49-F238E27FC236}">
                <a16:creationId xmlns:a16="http://schemas.microsoft.com/office/drawing/2014/main" id="{13AD3135-566B-466F-B985-612151E476D8}"/>
              </a:ext>
            </a:extLst>
          </p:cNvPr>
          <p:cNvSpPr txBox="1"/>
          <p:nvPr/>
        </p:nvSpPr>
        <p:spPr>
          <a:xfrm>
            <a:off x="195943" y="606490"/>
            <a:ext cx="8098971" cy="6124754"/>
          </a:xfrm>
          <a:prstGeom prst="rect">
            <a:avLst/>
          </a:prstGeom>
          <a:noFill/>
        </p:spPr>
        <p:txBody>
          <a:bodyPr wrap="square" rtlCol="0">
            <a:spAutoFit/>
          </a:bodyPr>
          <a:lstStyle/>
          <a:p>
            <a:r>
              <a:rPr lang="en-US" sz="2800" dirty="0"/>
              <a:t>The Feast of Unleavened Bread began with a holy convocation or sabbath. Why? Let’s look at the fulfillment:</a:t>
            </a:r>
          </a:p>
          <a:p>
            <a:endParaRPr lang="en-US" sz="2800" dirty="0"/>
          </a:p>
          <a:p>
            <a:r>
              <a:rPr lang="en-US" sz="2800" dirty="0"/>
              <a:t>Luke 23:52-56 “This man went unto Pilate, and begged the body of Jesus.</a:t>
            </a:r>
            <a:r>
              <a:rPr lang="en-US" sz="2800" baseline="30000" dirty="0"/>
              <a:t> </a:t>
            </a:r>
            <a:r>
              <a:rPr lang="en-US" sz="2800" dirty="0"/>
              <a:t>And he took it down, and wrapped it in linen, and laid it in a </a:t>
            </a:r>
            <a:r>
              <a:rPr lang="en-US" sz="2800" dirty="0" err="1"/>
              <a:t>sepulchre</a:t>
            </a:r>
            <a:r>
              <a:rPr lang="en-US" sz="2800" dirty="0"/>
              <a:t> that was hewn in stone, wherein never man before was laid.</a:t>
            </a:r>
            <a:r>
              <a:rPr lang="en-US" sz="2800" baseline="30000" dirty="0"/>
              <a:t> </a:t>
            </a:r>
            <a:r>
              <a:rPr lang="en-US" sz="2800" b="1" u="sng" dirty="0"/>
              <a:t>And that day was the preparation, and the sabbath drew on.</a:t>
            </a:r>
            <a:r>
              <a:rPr lang="en-US" sz="2800" baseline="30000" dirty="0"/>
              <a:t> </a:t>
            </a:r>
            <a:r>
              <a:rPr lang="en-US" sz="2800" dirty="0"/>
              <a:t>And the women also, which came with him from Galilee, followed after, and beheld the </a:t>
            </a:r>
            <a:r>
              <a:rPr lang="en-US" sz="2800" dirty="0" err="1"/>
              <a:t>sepulchre</a:t>
            </a:r>
            <a:r>
              <a:rPr lang="en-US" sz="2800" dirty="0"/>
              <a:t>, and how his body was laid.</a:t>
            </a:r>
            <a:r>
              <a:rPr lang="en-US" sz="2800" baseline="30000" dirty="0"/>
              <a:t> </a:t>
            </a:r>
            <a:r>
              <a:rPr lang="en-US" sz="2800" dirty="0"/>
              <a:t>And they returned, and prepared spices and ointments; </a:t>
            </a:r>
            <a:r>
              <a:rPr lang="en-US" sz="2800" b="1" u="sng" dirty="0"/>
              <a:t>and rested the sabbath day according to the commandment</a:t>
            </a:r>
            <a:r>
              <a:rPr lang="en-US" sz="2800" dirty="0"/>
              <a:t>.”</a:t>
            </a:r>
          </a:p>
        </p:txBody>
      </p:sp>
      <p:pic>
        <p:nvPicPr>
          <p:cNvPr id="4" name="Picture 3">
            <a:extLst>
              <a:ext uri="{FF2B5EF4-FFF2-40B4-BE49-F238E27FC236}">
                <a16:creationId xmlns:a16="http://schemas.microsoft.com/office/drawing/2014/main" id="{A0222185-0520-4E09-A875-20991100A07B}"/>
              </a:ext>
            </a:extLst>
          </p:cNvPr>
          <p:cNvPicPr>
            <a:picLocks noChangeAspect="1"/>
          </p:cNvPicPr>
          <p:nvPr/>
        </p:nvPicPr>
        <p:blipFill>
          <a:blip r:embed="rId2"/>
          <a:stretch>
            <a:fillRect/>
          </a:stretch>
        </p:blipFill>
        <p:spPr>
          <a:xfrm>
            <a:off x="8429235" y="1028215"/>
            <a:ext cx="3691077" cy="4663458"/>
          </a:xfrm>
          <a:prstGeom prst="rect">
            <a:avLst/>
          </a:prstGeom>
        </p:spPr>
      </p:pic>
    </p:spTree>
    <p:extLst>
      <p:ext uri="{BB962C8B-B14F-4D97-AF65-F5344CB8AC3E}">
        <p14:creationId xmlns:p14="http://schemas.microsoft.com/office/powerpoint/2010/main" val="813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194-C271-4881-B485-1733D2B1BEE6}"/>
              </a:ext>
            </a:extLst>
          </p:cNvPr>
          <p:cNvSpPr>
            <a:spLocks noGrp="1"/>
          </p:cNvSpPr>
          <p:nvPr>
            <p:ph type="title"/>
          </p:nvPr>
        </p:nvSpPr>
        <p:spPr>
          <a:xfrm>
            <a:off x="614265" y="-362662"/>
            <a:ext cx="10515600" cy="1325563"/>
          </a:xfrm>
        </p:spPr>
        <p:txBody>
          <a:bodyPr/>
          <a:lstStyle/>
          <a:p>
            <a:r>
              <a:rPr lang="en-US" dirty="0"/>
              <a:t>Why 7 Days?</a:t>
            </a:r>
          </a:p>
        </p:txBody>
      </p:sp>
      <p:sp>
        <p:nvSpPr>
          <p:cNvPr id="3" name="TextBox 2">
            <a:extLst>
              <a:ext uri="{FF2B5EF4-FFF2-40B4-BE49-F238E27FC236}">
                <a16:creationId xmlns:a16="http://schemas.microsoft.com/office/drawing/2014/main" id="{EB43DD7E-B576-4C27-9397-131A2A8BD804}"/>
              </a:ext>
            </a:extLst>
          </p:cNvPr>
          <p:cNvSpPr txBox="1"/>
          <p:nvPr/>
        </p:nvSpPr>
        <p:spPr>
          <a:xfrm>
            <a:off x="0" y="643812"/>
            <a:ext cx="7109927" cy="5693866"/>
          </a:xfrm>
          <a:prstGeom prst="rect">
            <a:avLst/>
          </a:prstGeom>
          <a:noFill/>
        </p:spPr>
        <p:txBody>
          <a:bodyPr wrap="square" rtlCol="0">
            <a:spAutoFit/>
          </a:bodyPr>
          <a:lstStyle/>
          <a:p>
            <a:r>
              <a:rPr lang="en-US" sz="2800" dirty="0"/>
              <a:t>In the Scriptures, the number 7 is much more than just a period or number. It is symbolic of perfection. In Revelation alone there are 7 Church Time Period segments (Rev. 2-3), 7 Spirits of God representing the Holy Spirit (Rev. 1:4), 7 horns and 7 eyes upon the Lamb: </a:t>
            </a:r>
          </a:p>
          <a:p>
            <a:endParaRPr lang="en-US" sz="2800" dirty="0"/>
          </a:p>
          <a:p>
            <a:r>
              <a:rPr lang="en-US" sz="2800" dirty="0"/>
              <a:t>Rev. 5:6 “And I beheld, and, lo, in the midst of the throne and of the four beasts, and in the midst of the elders, </a:t>
            </a:r>
            <a:r>
              <a:rPr lang="en-US" sz="2800" b="1" u="sng" dirty="0"/>
              <a:t>stood a Lamb as it had been slain</a:t>
            </a:r>
            <a:r>
              <a:rPr lang="en-US" sz="2800" dirty="0"/>
              <a:t>, </a:t>
            </a:r>
            <a:r>
              <a:rPr lang="en-US" sz="2800" b="1" u="sng" dirty="0"/>
              <a:t>having seven horns and seven eyes, which are the seven Spirits of God sent forth into all the earth</a:t>
            </a:r>
            <a:r>
              <a:rPr lang="en-US" sz="2800" dirty="0"/>
              <a:t>.”</a:t>
            </a:r>
          </a:p>
        </p:txBody>
      </p:sp>
      <p:pic>
        <p:nvPicPr>
          <p:cNvPr id="4" name="Picture 3">
            <a:extLst>
              <a:ext uri="{FF2B5EF4-FFF2-40B4-BE49-F238E27FC236}">
                <a16:creationId xmlns:a16="http://schemas.microsoft.com/office/drawing/2014/main" id="{BCA8579D-3F30-4F7F-9CF0-E0909E35D7FB}"/>
              </a:ext>
            </a:extLst>
          </p:cNvPr>
          <p:cNvPicPr>
            <a:picLocks noChangeAspect="1"/>
          </p:cNvPicPr>
          <p:nvPr/>
        </p:nvPicPr>
        <p:blipFill>
          <a:blip r:embed="rId2"/>
          <a:stretch>
            <a:fillRect/>
          </a:stretch>
        </p:blipFill>
        <p:spPr>
          <a:xfrm>
            <a:off x="7483150" y="300119"/>
            <a:ext cx="3755788" cy="2967072"/>
          </a:xfrm>
          <a:prstGeom prst="rect">
            <a:avLst/>
          </a:prstGeom>
        </p:spPr>
      </p:pic>
      <p:pic>
        <p:nvPicPr>
          <p:cNvPr id="5" name="Picture 4">
            <a:extLst>
              <a:ext uri="{FF2B5EF4-FFF2-40B4-BE49-F238E27FC236}">
                <a16:creationId xmlns:a16="http://schemas.microsoft.com/office/drawing/2014/main" id="{2A88607E-DE18-4E4F-B908-435275FC6AE4}"/>
              </a:ext>
            </a:extLst>
          </p:cNvPr>
          <p:cNvPicPr>
            <a:picLocks noChangeAspect="1"/>
          </p:cNvPicPr>
          <p:nvPr/>
        </p:nvPicPr>
        <p:blipFill>
          <a:blip r:embed="rId3"/>
          <a:stretch>
            <a:fillRect/>
          </a:stretch>
        </p:blipFill>
        <p:spPr>
          <a:xfrm>
            <a:off x="7221894" y="3799471"/>
            <a:ext cx="4970106" cy="2758409"/>
          </a:xfrm>
          <a:prstGeom prst="rect">
            <a:avLst/>
          </a:prstGeom>
        </p:spPr>
      </p:pic>
    </p:spTree>
    <p:extLst>
      <p:ext uri="{BB962C8B-B14F-4D97-AF65-F5344CB8AC3E}">
        <p14:creationId xmlns:p14="http://schemas.microsoft.com/office/powerpoint/2010/main" val="84815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06EB-3010-48FC-9206-60750E03102F}"/>
              </a:ext>
            </a:extLst>
          </p:cNvPr>
          <p:cNvSpPr>
            <a:spLocks noGrp="1"/>
          </p:cNvSpPr>
          <p:nvPr>
            <p:ph type="title"/>
          </p:nvPr>
        </p:nvSpPr>
        <p:spPr>
          <a:xfrm>
            <a:off x="838200" y="-344002"/>
            <a:ext cx="10515600" cy="1325563"/>
          </a:xfrm>
        </p:spPr>
        <p:txBody>
          <a:bodyPr/>
          <a:lstStyle/>
          <a:p>
            <a:pPr algn="ctr"/>
            <a:r>
              <a:rPr lang="en-US" dirty="0">
                <a:solidFill>
                  <a:srgbClr val="002060"/>
                </a:solidFill>
              </a:rPr>
              <a:t>7 Days 7 Years?</a:t>
            </a:r>
          </a:p>
        </p:txBody>
      </p:sp>
      <p:sp>
        <p:nvSpPr>
          <p:cNvPr id="4" name="TextBox 3">
            <a:extLst>
              <a:ext uri="{FF2B5EF4-FFF2-40B4-BE49-F238E27FC236}">
                <a16:creationId xmlns:a16="http://schemas.microsoft.com/office/drawing/2014/main" id="{4C7C1758-B31E-437C-9A3F-DF48E7FF3A59}"/>
              </a:ext>
            </a:extLst>
          </p:cNvPr>
          <p:cNvSpPr txBox="1"/>
          <p:nvPr/>
        </p:nvSpPr>
        <p:spPr>
          <a:xfrm>
            <a:off x="5066521" y="661243"/>
            <a:ext cx="7044613" cy="6001643"/>
          </a:xfrm>
          <a:prstGeom prst="rect">
            <a:avLst/>
          </a:prstGeom>
          <a:noFill/>
        </p:spPr>
        <p:txBody>
          <a:bodyPr wrap="square">
            <a:spAutoFit/>
          </a:bodyPr>
          <a:lstStyle/>
          <a:p>
            <a:r>
              <a:rPr lang="en-US" sz="2400" dirty="0"/>
              <a:t>Daniel 9:25-27 “Know therefore and understand, that from the going forth of the commandment to restore and to build Jerusalem unto the Messiah the Prince shall be seven weeks, and threescore and two weeks: the street shall be built again, and the wall, even in troublous times. And after threescore and two weeks </a:t>
            </a:r>
            <a:r>
              <a:rPr lang="en-US" sz="2400" b="1" u="sng" dirty="0"/>
              <a:t>shall Messiah be cut off, but not for himself</a:t>
            </a:r>
            <a:r>
              <a:rPr lang="en-US" sz="2400" dirty="0"/>
              <a:t>: and the people of the prince that shall come shall destroy the city and the sanctuary; and the end thereof shall be with a flood, and unto the end of the war desolations are determined. </a:t>
            </a:r>
            <a:r>
              <a:rPr lang="en-US" sz="2400" b="1" u="sng" dirty="0"/>
              <a:t>And he shall confirm the covenant with many for one week</a:t>
            </a:r>
            <a:r>
              <a:rPr lang="en-US" sz="2400" dirty="0"/>
              <a:t>: and </a:t>
            </a:r>
            <a:r>
              <a:rPr lang="en-US" sz="2400" b="1" u="sng" dirty="0"/>
              <a:t>in the midst of the week he shall cause the sacrifice and the oblation to cease</a:t>
            </a:r>
            <a:r>
              <a:rPr lang="en-US" sz="2400" dirty="0"/>
              <a:t>, and for the overspreading of abominations he shall make it desolate, even until the consummation, and that determined shall be poured upon the desolate.”</a:t>
            </a:r>
          </a:p>
        </p:txBody>
      </p:sp>
      <p:pic>
        <p:nvPicPr>
          <p:cNvPr id="5" name="Picture 4">
            <a:extLst>
              <a:ext uri="{FF2B5EF4-FFF2-40B4-BE49-F238E27FC236}">
                <a16:creationId xmlns:a16="http://schemas.microsoft.com/office/drawing/2014/main" id="{EA768AAF-1F11-4C1C-93FC-56717A652D5B}"/>
              </a:ext>
            </a:extLst>
          </p:cNvPr>
          <p:cNvPicPr>
            <a:picLocks noChangeAspect="1"/>
          </p:cNvPicPr>
          <p:nvPr/>
        </p:nvPicPr>
        <p:blipFill>
          <a:blip r:embed="rId2"/>
          <a:stretch>
            <a:fillRect/>
          </a:stretch>
        </p:blipFill>
        <p:spPr>
          <a:xfrm>
            <a:off x="167562" y="473684"/>
            <a:ext cx="2855555" cy="2284444"/>
          </a:xfrm>
          <a:prstGeom prst="rect">
            <a:avLst/>
          </a:prstGeom>
        </p:spPr>
      </p:pic>
      <p:pic>
        <p:nvPicPr>
          <p:cNvPr id="6" name="Picture 5">
            <a:extLst>
              <a:ext uri="{FF2B5EF4-FFF2-40B4-BE49-F238E27FC236}">
                <a16:creationId xmlns:a16="http://schemas.microsoft.com/office/drawing/2014/main" id="{6A5CF45F-5125-405B-AAD5-4B5567D1833D}"/>
              </a:ext>
            </a:extLst>
          </p:cNvPr>
          <p:cNvPicPr>
            <a:picLocks noChangeAspect="1"/>
          </p:cNvPicPr>
          <p:nvPr/>
        </p:nvPicPr>
        <p:blipFill>
          <a:blip r:embed="rId3"/>
          <a:stretch>
            <a:fillRect/>
          </a:stretch>
        </p:blipFill>
        <p:spPr>
          <a:xfrm>
            <a:off x="1996508" y="2645027"/>
            <a:ext cx="2957621" cy="2034073"/>
          </a:xfrm>
          <a:prstGeom prst="rect">
            <a:avLst/>
          </a:prstGeom>
        </p:spPr>
      </p:pic>
      <p:pic>
        <p:nvPicPr>
          <p:cNvPr id="7" name="Picture 6">
            <a:extLst>
              <a:ext uri="{FF2B5EF4-FFF2-40B4-BE49-F238E27FC236}">
                <a16:creationId xmlns:a16="http://schemas.microsoft.com/office/drawing/2014/main" id="{8648D7D6-B3E6-46EE-B60B-B8A96F7001BB}"/>
              </a:ext>
            </a:extLst>
          </p:cNvPr>
          <p:cNvPicPr>
            <a:picLocks noChangeAspect="1"/>
          </p:cNvPicPr>
          <p:nvPr/>
        </p:nvPicPr>
        <p:blipFill>
          <a:blip r:embed="rId4"/>
          <a:stretch>
            <a:fillRect/>
          </a:stretch>
        </p:blipFill>
        <p:spPr>
          <a:xfrm>
            <a:off x="167562" y="3835135"/>
            <a:ext cx="2314381" cy="3022865"/>
          </a:xfrm>
          <a:prstGeom prst="rect">
            <a:avLst/>
          </a:prstGeom>
        </p:spPr>
      </p:pic>
      <p:sp>
        <p:nvSpPr>
          <p:cNvPr id="8" name="TextBox 7">
            <a:extLst>
              <a:ext uri="{FF2B5EF4-FFF2-40B4-BE49-F238E27FC236}">
                <a16:creationId xmlns:a16="http://schemas.microsoft.com/office/drawing/2014/main" id="{65DF2BEF-539C-477D-B816-B099133C6A54}"/>
              </a:ext>
            </a:extLst>
          </p:cNvPr>
          <p:cNvSpPr txBox="1"/>
          <p:nvPr/>
        </p:nvSpPr>
        <p:spPr>
          <a:xfrm>
            <a:off x="3087300" y="1009182"/>
            <a:ext cx="1520890"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27 AD</a:t>
            </a:r>
          </a:p>
        </p:txBody>
      </p:sp>
      <p:sp>
        <p:nvSpPr>
          <p:cNvPr id="9" name="TextBox 8">
            <a:extLst>
              <a:ext uri="{FF2B5EF4-FFF2-40B4-BE49-F238E27FC236}">
                <a16:creationId xmlns:a16="http://schemas.microsoft.com/office/drawing/2014/main" id="{03C1E6CD-A25D-4214-B362-B6DB633D96B6}"/>
              </a:ext>
            </a:extLst>
          </p:cNvPr>
          <p:cNvSpPr txBox="1"/>
          <p:nvPr/>
        </p:nvSpPr>
        <p:spPr>
          <a:xfrm>
            <a:off x="321590" y="2867928"/>
            <a:ext cx="1520890"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31 AD</a:t>
            </a:r>
          </a:p>
        </p:txBody>
      </p:sp>
      <p:sp>
        <p:nvSpPr>
          <p:cNvPr id="10" name="TextBox 9">
            <a:extLst>
              <a:ext uri="{FF2B5EF4-FFF2-40B4-BE49-F238E27FC236}">
                <a16:creationId xmlns:a16="http://schemas.microsoft.com/office/drawing/2014/main" id="{3EA5F268-E8E9-4438-BEE6-6A2E2E116E5C}"/>
              </a:ext>
            </a:extLst>
          </p:cNvPr>
          <p:cNvSpPr txBox="1"/>
          <p:nvPr/>
        </p:nvSpPr>
        <p:spPr>
          <a:xfrm>
            <a:off x="2834635" y="5253116"/>
            <a:ext cx="1520890"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34 AD</a:t>
            </a:r>
          </a:p>
        </p:txBody>
      </p:sp>
    </p:spTree>
    <p:extLst>
      <p:ext uri="{BB962C8B-B14F-4D97-AF65-F5344CB8AC3E}">
        <p14:creationId xmlns:p14="http://schemas.microsoft.com/office/powerpoint/2010/main" val="213528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7176-D0F6-4DD0-B6AB-E73758BE8887}"/>
              </a:ext>
            </a:extLst>
          </p:cNvPr>
          <p:cNvSpPr>
            <a:spLocks noGrp="1"/>
          </p:cNvSpPr>
          <p:nvPr>
            <p:ph type="title"/>
          </p:nvPr>
        </p:nvSpPr>
        <p:spPr>
          <a:xfrm>
            <a:off x="838200" y="-362662"/>
            <a:ext cx="10515600" cy="1325563"/>
          </a:xfrm>
        </p:spPr>
        <p:txBody>
          <a:bodyPr/>
          <a:lstStyle/>
          <a:p>
            <a:pPr algn="ctr"/>
            <a:r>
              <a:rPr lang="en-US" b="1" u="sng" dirty="0">
                <a:solidFill>
                  <a:srgbClr val="002060"/>
                </a:solidFill>
              </a:rPr>
              <a:t>Comparison</a:t>
            </a:r>
          </a:p>
        </p:txBody>
      </p:sp>
      <p:sp>
        <p:nvSpPr>
          <p:cNvPr id="3" name="TextBox 2">
            <a:extLst>
              <a:ext uri="{FF2B5EF4-FFF2-40B4-BE49-F238E27FC236}">
                <a16:creationId xmlns:a16="http://schemas.microsoft.com/office/drawing/2014/main" id="{6DCAD4C7-449C-422A-ADA6-AB1142B54184}"/>
              </a:ext>
            </a:extLst>
          </p:cNvPr>
          <p:cNvSpPr txBox="1"/>
          <p:nvPr/>
        </p:nvSpPr>
        <p:spPr>
          <a:xfrm>
            <a:off x="242597" y="1203649"/>
            <a:ext cx="5495730" cy="3970318"/>
          </a:xfrm>
          <a:prstGeom prst="rect">
            <a:avLst/>
          </a:prstGeom>
          <a:noFill/>
        </p:spPr>
        <p:txBody>
          <a:bodyPr wrap="square" rtlCol="0">
            <a:spAutoFit/>
          </a:bodyPr>
          <a:lstStyle/>
          <a:p>
            <a:r>
              <a:rPr lang="en-US" sz="2800" b="1" u="sng" dirty="0">
                <a:solidFill>
                  <a:srgbClr val="0070C0"/>
                </a:solidFill>
              </a:rPr>
              <a:t>Feast Day:</a:t>
            </a:r>
          </a:p>
          <a:p>
            <a:pPr marL="342900" indent="-342900">
              <a:buAutoNum type="arabicPeriod"/>
            </a:pPr>
            <a:r>
              <a:rPr lang="en-US" sz="2800" dirty="0">
                <a:solidFill>
                  <a:srgbClr val="0070C0"/>
                </a:solidFill>
              </a:rPr>
              <a:t>Pointed to the Deliverance and Exodus out of Egypt (Deliverance)</a:t>
            </a: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It began with a sabbath</a:t>
            </a: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Unleavened Bread only</a:t>
            </a: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Was 7 days long</a:t>
            </a:r>
          </a:p>
        </p:txBody>
      </p:sp>
      <p:sp>
        <p:nvSpPr>
          <p:cNvPr id="5" name="TextBox 4">
            <a:extLst>
              <a:ext uri="{FF2B5EF4-FFF2-40B4-BE49-F238E27FC236}">
                <a16:creationId xmlns:a16="http://schemas.microsoft.com/office/drawing/2014/main" id="{F14F4355-F283-4FD7-BB70-CD66FE365A22}"/>
              </a:ext>
            </a:extLst>
          </p:cNvPr>
          <p:cNvSpPr txBox="1"/>
          <p:nvPr/>
        </p:nvSpPr>
        <p:spPr>
          <a:xfrm>
            <a:off x="6055568" y="1122783"/>
            <a:ext cx="6136432" cy="5262979"/>
          </a:xfrm>
          <a:prstGeom prst="rect">
            <a:avLst/>
          </a:prstGeom>
          <a:noFill/>
        </p:spPr>
        <p:txBody>
          <a:bodyPr wrap="square" rtlCol="0">
            <a:spAutoFit/>
          </a:bodyPr>
          <a:lstStyle/>
          <a:p>
            <a:r>
              <a:rPr lang="en-US" sz="2800" b="1" u="sng" dirty="0">
                <a:solidFill>
                  <a:srgbClr val="FFC000"/>
                </a:solidFill>
                <a:effectLst>
                  <a:outerShdw blurRad="38100" dist="38100" dir="2700000" algn="tl">
                    <a:srgbClr val="000000">
                      <a:alpha val="43137"/>
                    </a:srgbClr>
                  </a:outerShdw>
                </a:effectLst>
              </a:rPr>
              <a:t>Christ’s Day:</a:t>
            </a:r>
          </a:p>
          <a:p>
            <a:pPr marL="342900" indent="-342900">
              <a:buAutoNum type="arabicPeriod"/>
            </a:pPr>
            <a:r>
              <a:rPr lang="en-US" sz="2800" dirty="0">
                <a:solidFill>
                  <a:srgbClr val="FFC000"/>
                </a:solidFill>
                <a:effectLst>
                  <a:outerShdw blurRad="38100" dist="38100" dir="2700000" algn="tl">
                    <a:srgbClr val="000000">
                      <a:alpha val="43137"/>
                    </a:srgbClr>
                  </a:outerShdw>
                </a:effectLst>
              </a:rPr>
              <a:t>Pointed to the Deliverance and Exodus out of Bondage of Sin</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It began with the Sabbath</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Jesus is the Unleavened Bread</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7 days was coupled by two Sabbaths, and the True Unleavened Bread Confirmed the Covenant for a total of 7 years</a:t>
            </a:r>
          </a:p>
        </p:txBody>
      </p:sp>
    </p:spTree>
    <p:extLst>
      <p:ext uri="{BB962C8B-B14F-4D97-AF65-F5344CB8AC3E}">
        <p14:creationId xmlns:p14="http://schemas.microsoft.com/office/powerpoint/2010/main" val="2543124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ADD0-1D2E-4237-B52D-C0D0FB568DE2}"/>
              </a:ext>
            </a:extLst>
          </p:cNvPr>
          <p:cNvSpPr>
            <a:spLocks noGrp="1"/>
          </p:cNvSpPr>
          <p:nvPr>
            <p:ph type="title"/>
          </p:nvPr>
        </p:nvSpPr>
        <p:spPr>
          <a:xfrm>
            <a:off x="247261" y="-306680"/>
            <a:ext cx="11944739" cy="1325563"/>
          </a:xfrm>
        </p:spPr>
        <p:txBody>
          <a:bodyPr/>
          <a:lstStyle/>
          <a:p>
            <a:r>
              <a:rPr lang="en-US" b="1" u="sng" dirty="0">
                <a:solidFill>
                  <a:srgbClr val="7030A0"/>
                </a:solidFill>
              </a:rPr>
              <a:t>Feast of Unleavened Bread and </a:t>
            </a:r>
            <a:r>
              <a:rPr lang="en-US" b="1" u="sng" dirty="0" err="1">
                <a:solidFill>
                  <a:srgbClr val="7030A0"/>
                </a:solidFill>
              </a:rPr>
              <a:t>Firstfruits</a:t>
            </a:r>
            <a:r>
              <a:rPr lang="en-US" b="1" u="sng" dirty="0">
                <a:solidFill>
                  <a:srgbClr val="7030A0"/>
                </a:solidFill>
              </a:rPr>
              <a:t> in Leviticus</a:t>
            </a:r>
          </a:p>
        </p:txBody>
      </p:sp>
      <p:sp>
        <p:nvSpPr>
          <p:cNvPr id="4" name="TextBox 3">
            <a:extLst>
              <a:ext uri="{FF2B5EF4-FFF2-40B4-BE49-F238E27FC236}">
                <a16:creationId xmlns:a16="http://schemas.microsoft.com/office/drawing/2014/main" id="{1E411747-CB6A-4A03-9B63-40E59D2AE336}"/>
              </a:ext>
            </a:extLst>
          </p:cNvPr>
          <p:cNvSpPr txBox="1"/>
          <p:nvPr/>
        </p:nvSpPr>
        <p:spPr>
          <a:xfrm>
            <a:off x="0" y="909707"/>
            <a:ext cx="12192000" cy="5632311"/>
          </a:xfrm>
          <a:prstGeom prst="rect">
            <a:avLst/>
          </a:prstGeom>
          <a:noFill/>
        </p:spPr>
        <p:txBody>
          <a:bodyPr wrap="square">
            <a:spAutoFit/>
          </a:bodyPr>
          <a:lstStyle/>
          <a:p>
            <a:r>
              <a:rPr lang="en-US" sz="2400" dirty="0"/>
              <a:t>Lev. 23:5-14 “In the fourteenth day of the first month at even is the Lord's </a:t>
            </a:r>
            <a:r>
              <a:rPr lang="en-US" sz="2400" dirty="0" err="1"/>
              <a:t>passover</a:t>
            </a:r>
            <a:r>
              <a:rPr lang="en-US" sz="2400" dirty="0"/>
              <a:t>. </a:t>
            </a:r>
            <a:r>
              <a:rPr lang="en-US" sz="2400" b="1" dirty="0"/>
              <a:t>And on the fifteenth day of the same month is the feast of unleavened bread unto the Lord: seven days ye must eat unleavened bread</a:t>
            </a:r>
            <a:r>
              <a:rPr lang="en-US" sz="2400" dirty="0"/>
              <a:t>. In the </a:t>
            </a:r>
            <a:r>
              <a:rPr lang="en-US" sz="2400" b="1" u="sng" dirty="0"/>
              <a:t>first day ye shall have an holy convocation</a:t>
            </a:r>
            <a:r>
              <a:rPr lang="en-US" sz="2400" dirty="0"/>
              <a:t>: ye shall do no servile work therein. But </a:t>
            </a:r>
            <a:r>
              <a:rPr lang="en-US" sz="2400" b="1" u="sng" dirty="0"/>
              <a:t>ye shall offer an offering made by fire unto the Lord seven days</a:t>
            </a:r>
            <a:r>
              <a:rPr lang="en-US" sz="2400" dirty="0"/>
              <a:t>: in the </a:t>
            </a:r>
            <a:r>
              <a:rPr lang="en-US" sz="2400" b="1" u="sng" dirty="0"/>
              <a:t>seventh day is an holy convocation: ye shall do no servile work therein</a:t>
            </a:r>
            <a:r>
              <a:rPr lang="en-US" sz="2400" dirty="0"/>
              <a:t>. And the Lord </a:t>
            </a:r>
            <a:r>
              <a:rPr lang="en-US" sz="2400" dirty="0" err="1"/>
              <a:t>spake</a:t>
            </a:r>
            <a:r>
              <a:rPr lang="en-US" sz="2400" dirty="0"/>
              <a:t> unto Moses, saying, Speak unto the children of Israel, and say unto them, </a:t>
            </a:r>
            <a:r>
              <a:rPr lang="en-US" sz="2400" b="1" dirty="0"/>
              <a:t>When ye be come into the land which I give unto you, and shall reap the harvest thereof, then ye shall bring a sheaf of the </a:t>
            </a:r>
            <a:r>
              <a:rPr lang="en-US" sz="2400" b="1" dirty="0" err="1"/>
              <a:t>firstfruits</a:t>
            </a:r>
            <a:r>
              <a:rPr lang="en-US" sz="2400" b="1" dirty="0"/>
              <a:t> of your harvest unto the priest</a:t>
            </a:r>
            <a:r>
              <a:rPr lang="en-US" sz="2400" dirty="0"/>
              <a:t>: </a:t>
            </a:r>
            <a:r>
              <a:rPr lang="en-US" sz="2400" b="1" u="sng" dirty="0"/>
              <a:t>And he shall wave the sheaf before the Lord, to be accepted for you: on the morrow after the sabbath the priest shall wave it</a:t>
            </a:r>
            <a:r>
              <a:rPr lang="en-US" sz="2400" dirty="0"/>
              <a:t>. And ye shall offer that day when ye wave the sheaf an he lamb without blemish of the first year for a burnt offering unto the Lord. And the meat offering thereof shall be two tenth deals of fine flour mingled with oil, an offering made by fire unto the Lord for a sweet </a:t>
            </a:r>
            <a:r>
              <a:rPr lang="en-US" sz="2400" dirty="0" err="1"/>
              <a:t>savour</a:t>
            </a:r>
            <a:r>
              <a:rPr lang="en-US" sz="2400" dirty="0"/>
              <a:t>: and the drink offering thereof shall be of wine, the fourth part of an </a:t>
            </a:r>
            <a:r>
              <a:rPr lang="en-US" sz="2400" dirty="0" err="1"/>
              <a:t>hin</a:t>
            </a:r>
            <a:r>
              <a:rPr lang="en-US" sz="2400" dirty="0"/>
              <a:t>. </a:t>
            </a:r>
            <a:r>
              <a:rPr lang="en-US" sz="2400" b="1" u="sng" dirty="0"/>
              <a:t>And ye shall eat neither bread, nor parched corn, nor green ears, until the selfsame day that ye have brought an offering unto your God</a:t>
            </a:r>
            <a:r>
              <a:rPr lang="en-US" sz="2400" dirty="0"/>
              <a:t>: it shall be a statute for ever throughout your generations in all your dwellings.</a:t>
            </a:r>
          </a:p>
        </p:txBody>
      </p:sp>
    </p:spTree>
    <p:extLst>
      <p:ext uri="{BB962C8B-B14F-4D97-AF65-F5344CB8AC3E}">
        <p14:creationId xmlns:p14="http://schemas.microsoft.com/office/powerpoint/2010/main" val="282222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E2F7-8D60-424B-AFFE-7EED3441ECAF}"/>
              </a:ext>
            </a:extLst>
          </p:cNvPr>
          <p:cNvSpPr>
            <a:spLocks noGrp="1"/>
          </p:cNvSpPr>
          <p:nvPr>
            <p:ph type="title"/>
          </p:nvPr>
        </p:nvSpPr>
        <p:spPr>
          <a:xfrm>
            <a:off x="838200" y="-306679"/>
            <a:ext cx="10515600" cy="1325563"/>
          </a:xfrm>
        </p:spPr>
        <p:txBody>
          <a:bodyPr/>
          <a:lstStyle/>
          <a:p>
            <a:r>
              <a:rPr lang="en-US" dirty="0"/>
              <a:t>Ellen White Explains the Wave Sheaf</a:t>
            </a:r>
          </a:p>
        </p:txBody>
      </p:sp>
      <p:sp>
        <p:nvSpPr>
          <p:cNvPr id="5" name="TextBox 4">
            <a:extLst>
              <a:ext uri="{FF2B5EF4-FFF2-40B4-BE49-F238E27FC236}">
                <a16:creationId xmlns:a16="http://schemas.microsoft.com/office/drawing/2014/main" id="{A7E06DEF-9B1D-44F3-9B26-EDF090218DBD}"/>
              </a:ext>
            </a:extLst>
          </p:cNvPr>
          <p:cNvSpPr txBox="1"/>
          <p:nvPr/>
        </p:nvSpPr>
        <p:spPr>
          <a:xfrm>
            <a:off x="230933" y="730621"/>
            <a:ext cx="6097554" cy="5693866"/>
          </a:xfrm>
          <a:prstGeom prst="rect">
            <a:avLst/>
          </a:prstGeom>
          <a:noFill/>
        </p:spPr>
        <p:txBody>
          <a:bodyPr wrap="square">
            <a:spAutoFit/>
          </a:bodyPr>
          <a:lstStyle/>
          <a:p>
            <a:r>
              <a:rPr lang="en-US" sz="2800" dirty="0"/>
              <a:t>“The Passover was followed by the seven days' feast of unleavened bread. </a:t>
            </a:r>
            <a:r>
              <a:rPr lang="en-US" sz="2800" b="1" dirty="0"/>
              <a:t>On the second day of the feast, the first fruits of the year's harvest, a sheaf of barley, was presented before the Lord. All the ceremonies of the feast were types of the work of Christ. The deliverance of Israel from Egypt was an object lesson of redemption, which the Passover was intended to keep in memory. The slain lamb, the unleavened bread, the sheaf of first fruits, represented the </a:t>
            </a:r>
            <a:r>
              <a:rPr lang="en-US" sz="2800" b="1" dirty="0" err="1"/>
              <a:t>Saviour</a:t>
            </a:r>
            <a:r>
              <a:rPr lang="en-US" sz="2800" dirty="0"/>
              <a:t>.” DA, 77</a:t>
            </a:r>
          </a:p>
        </p:txBody>
      </p:sp>
      <p:pic>
        <p:nvPicPr>
          <p:cNvPr id="6" name="Picture 5">
            <a:extLst>
              <a:ext uri="{FF2B5EF4-FFF2-40B4-BE49-F238E27FC236}">
                <a16:creationId xmlns:a16="http://schemas.microsoft.com/office/drawing/2014/main" id="{91F8FFE4-FC9A-47FF-BCFB-A46F7EF988B4}"/>
              </a:ext>
            </a:extLst>
          </p:cNvPr>
          <p:cNvPicPr>
            <a:picLocks noChangeAspect="1"/>
          </p:cNvPicPr>
          <p:nvPr/>
        </p:nvPicPr>
        <p:blipFill>
          <a:blip r:embed="rId2"/>
          <a:stretch>
            <a:fillRect/>
          </a:stretch>
        </p:blipFill>
        <p:spPr>
          <a:xfrm>
            <a:off x="6655836" y="1212980"/>
            <a:ext cx="5153607" cy="3865205"/>
          </a:xfrm>
          <a:prstGeom prst="rect">
            <a:avLst/>
          </a:prstGeom>
        </p:spPr>
      </p:pic>
    </p:spTree>
    <p:extLst>
      <p:ext uri="{BB962C8B-B14F-4D97-AF65-F5344CB8AC3E}">
        <p14:creationId xmlns:p14="http://schemas.microsoft.com/office/powerpoint/2010/main" val="195738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F790-2C5F-4B12-83AC-028773926199}"/>
              </a:ext>
            </a:extLst>
          </p:cNvPr>
          <p:cNvSpPr>
            <a:spLocks noGrp="1"/>
          </p:cNvSpPr>
          <p:nvPr>
            <p:ph type="title"/>
          </p:nvPr>
        </p:nvSpPr>
        <p:spPr>
          <a:xfrm>
            <a:off x="838200" y="-325340"/>
            <a:ext cx="10515600" cy="1325563"/>
          </a:xfrm>
        </p:spPr>
        <p:txBody>
          <a:bodyPr/>
          <a:lstStyle/>
          <a:p>
            <a:r>
              <a:rPr lang="en-US" b="1" dirty="0">
                <a:solidFill>
                  <a:srgbClr val="002060"/>
                </a:solidFill>
                <a:effectLst>
                  <a:outerShdw blurRad="38100" dist="38100" dir="2700000" algn="tl">
                    <a:srgbClr val="000000">
                      <a:alpha val="43137"/>
                    </a:srgbClr>
                  </a:outerShdw>
                </a:effectLst>
              </a:rPr>
              <a:t>Who Are/Is the </a:t>
            </a:r>
            <a:r>
              <a:rPr lang="en-US" b="1" dirty="0" err="1">
                <a:solidFill>
                  <a:srgbClr val="002060"/>
                </a:solidFill>
                <a:effectLst>
                  <a:outerShdw blurRad="38100" dist="38100" dir="2700000" algn="tl">
                    <a:srgbClr val="000000">
                      <a:alpha val="43137"/>
                    </a:srgbClr>
                  </a:outerShdw>
                </a:effectLst>
              </a:rPr>
              <a:t>FirstFruits</a:t>
            </a:r>
            <a:r>
              <a:rPr lang="en-US" b="1" dirty="0">
                <a:solidFill>
                  <a:srgbClr val="002060"/>
                </a:solidFill>
                <a:effectLst>
                  <a:outerShdw blurRad="38100" dist="38100" dir="2700000" algn="tl">
                    <a:srgbClr val="000000">
                      <a:alpha val="43137"/>
                    </a:srgbClr>
                  </a:outerShdw>
                </a:effectLst>
              </a:rPr>
              <a:t>???</a:t>
            </a:r>
          </a:p>
        </p:txBody>
      </p:sp>
      <p:sp>
        <p:nvSpPr>
          <p:cNvPr id="4" name="TextBox 3">
            <a:extLst>
              <a:ext uri="{FF2B5EF4-FFF2-40B4-BE49-F238E27FC236}">
                <a16:creationId xmlns:a16="http://schemas.microsoft.com/office/drawing/2014/main" id="{1BCA7FB4-662B-44AD-B4EF-6F8E9F497FE4}"/>
              </a:ext>
            </a:extLst>
          </p:cNvPr>
          <p:cNvSpPr txBox="1"/>
          <p:nvPr/>
        </p:nvSpPr>
        <p:spPr>
          <a:xfrm>
            <a:off x="277586" y="1207055"/>
            <a:ext cx="5818414" cy="5262979"/>
          </a:xfrm>
          <a:prstGeom prst="rect">
            <a:avLst/>
          </a:prstGeom>
          <a:noFill/>
        </p:spPr>
        <p:txBody>
          <a:bodyPr wrap="square">
            <a:spAutoFit/>
          </a:bodyPr>
          <a:lstStyle/>
          <a:p>
            <a:r>
              <a:rPr lang="en-US" sz="2800" dirty="0"/>
              <a:t>1 Cor. 15:20-23 “But now is Christ risen from the dead, and become the </a:t>
            </a:r>
            <a:r>
              <a:rPr lang="en-US" sz="2800" dirty="0" err="1"/>
              <a:t>firstfruits</a:t>
            </a:r>
            <a:r>
              <a:rPr lang="en-US" sz="2800" dirty="0"/>
              <a:t> of them that slept.</a:t>
            </a:r>
            <a:r>
              <a:rPr lang="en-US" sz="2800" baseline="30000" dirty="0"/>
              <a:t> </a:t>
            </a:r>
            <a:r>
              <a:rPr lang="en-US" sz="2800" dirty="0"/>
              <a:t>For since by man came death, by man came </a:t>
            </a:r>
            <a:r>
              <a:rPr lang="en-US" sz="2800" b="1" u="sng" dirty="0"/>
              <a:t>also the resurrection of the dead</a:t>
            </a:r>
            <a:r>
              <a:rPr lang="en-US" sz="2800" dirty="0"/>
              <a:t>.</a:t>
            </a:r>
            <a:r>
              <a:rPr lang="en-US" sz="2800" baseline="30000" dirty="0"/>
              <a:t> </a:t>
            </a:r>
            <a:r>
              <a:rPr lang="en-US" sz="2800" dirty="0"/>
              <a:t>For as in Adam all die, even so in Christ shall all be made alive.</a:t>
            </a:r>
            <a:r>
              <a:rPr lang="en-US" sz="2800" baseline="30000" dirty="0"/>
              <a:t> </a:t>
            </a:r>
            <a:r>
              <a:rPr lang="en-US" sz="2800" dirty="0"/>
              <a:t>But every man in his own order: </a:t>
            </a:r>
            <a:r>
              <a:rPr lang="en-US" sz="2800" b="1" u="sng" dirty="0"/>
              <a:t>Christ the </a:t>
            </a:r>
            <a:r>
              <a:rPr lang="en-US" sz="2800" b="1" u="sng" dirty="0" err="1"/>
              <a:t>firstfruits</a:t>
            </a:r>
            <a:r>
              <a:rPr lang="en-US" sz="2800" b="1" u="sng" dirty="0"/>
              <a:t>; afterward they that are Christ's at his coming</a:t>
            </a:r>
            <a:r>
              <a:rPr lang="en-US" sz="2800" dirty="0"/>
              <a:t>.”</a:t>
            </a:r>
          </a:p>
          <a:p>
            <a:endParaRPr lang="en-US" sz="2800" dirty="0"/>
          </a:p>
          <a:p>
            <a:endParaRPr lang="en-US" sz="2800" dirty="0"/>
          </a:p>
        </p:txBody>
      </p:sp>
      <p:pic>
        <p:nvPicPr>
          <p:cNvPr id="5" name="Picture 4">
            <a:extLst>
              <a:ext uri="{FF2B5EF4-FFF2-40B4-BE49-F238E27FC236}">
                <a16:creationId xmlns:a16="http://schemas.microsoft.com/office/drawing/2014/main" id="{E7883949-D7E6-4971-B6AA-E9AEBD3F8F0A}"/>
              </a:ext>
            </a:extLst>
          </p:cNvPr>
          <p:cNvPicPr>
            <a:picLocks noChangeAspect="1"/>
          </p:cNvPicPr>
          <p:nvPr/>
        </p:nvPicPr>
        <p:blipFill>
          <a:blip r:embed="rId2"/>
          <a:stretch>
            <a:fillRect/>
          </a:stretch>
        </p:blipFill>
        <p:spPr>
          <a:xfrm>
            <a:off x="7012150" y="3838544"/>
            <a:ext cx="4632455" cy="2802830"/>
          </a:xfrm>
          <a:prstGeom prst="rect">
            <a:avLst/>
          </a:prstGeom>
        </p:spPr>
      </p:pic>
      <p:pic>
        <p:nvPicPr>
          <p:cNvPr id="6" name="Picture 5">
            <a:extLst>
              <a:ext uri="{FF2B5EF4-FFF2-40B4-BE49-F238E27FC236}">
                <a16:creationId xmlns:a16="http://schemas.microsoft.com/office/drawing/2014/main" id="{4337D270-88D9-44BC-A6A8-28D7BD39A04D}"/>
              </a:ext>
            </a:extLst>
          </p:cNvPr>
          <p:cNvPicPr>
            <a:picLocks noChangeAspect="1"/>
          </p:cNvPicPr>
          <p:nvPr/>
        </p:nvPicPr>
        <p:blipFill>
          <a:blip r:embed="rId3"/>
          <a:stretch>
            <a:fillRect/>
          </a:stretch>
        </p:blipFill>
        <p:spPr>
          <a:xfrm>
            <a:off x="7992055" y="209939"/>
            <a:ext cx="2663504" cy="3549188"/>
          </a:xfrm>
          <a:prstGeom prst="rect">
            <a:avLst/>
          </a:prstGeom>
        </p:spPr>
      </p:pic>
    </p:spTree>
    <p:extLst>
      <p:ext uri="{BB962C8B-B14F-4D97-AF65-F5344CB8AC3E}">
        <p14:creationId xmlns:p14="http://schemas.microsoft.com/office/powerpoint/2010/main" val="1834655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900A-7B2C-4B8F-B403-EA30CF51A55B}"/>
              </a:ext>
            </a:extLst>
          </p:cNvPr>
          <p:cNvSpPr>
            <a:spLocks noGrp="1"/>
          </p:cNvSpPr>
          <p:nvPr>
            <p:ph type="title"/>
          </p:nvPr>
        </p:nvSpPr>
        <p:spPr>
          <a:xfrm>
            <a:off x="838200" y="-269357"/>
            <a:ext cx="10515600" cy="1325563"/>
          </a:xfrm>
        </p:spPr>
        <p:txBody>
          <a:bodyPr/>
          <a:lstStyle/>
          <a:p>
            <a:r>
              <a:rPr lang="en-US" b="1" u="sng" dirty="0">
                <a:solidFill>
                  <a:srgbClr val="7030A0"/>
                </a:solidFill>
                <a:effectLst>
                  <a:outerShdw blurRad="38100" dist="38100" dir="2700000" algn="tl">
                    <a:srgbClr val="000000">
                      <a:alpha val="43137"/>
                    </a:srgbClr>
                  </a:outerShdw>
                </a:effectLst>
              </a:rPr>
              <a:t>Other “</a:t>
            </a:r>
            <a:r>
              <a:rPr lang="en-US" b="1" u="sng" dirty="0" err="1">
                <a:solidFill>
                  <a:srgbClr val="7030A0"/>
                </a:solidFill>
                <a:effectLst>
                  <a:outerShdw blurRad="38100" dist="38100" dir="2700000" algn="tl">
                    <a:srgbClr val="000000">
                      <a:alpha val="43137"/>
                    </a:srgbClr>
                  </a:outerShdw>
                </a:effectLst>
              </a:rPr>
              <a:t>Firstfruits</a:t>
            </a:r>
            <a:r>
              <a:rPr lang="en-US" b="1" u="sng" dirty="0">
                <a:solidFill>
                  <a:srgbClr val="7030A0"/>
                </a:solidFill>
                <a:effectLst>
                  <a:outerShdw blurRad="38100" dist="38100" dir="2700000" algn="tl">
                    <a:srgbClr val="000000">
                      <a:alpha val="43137"/>
                    </a:srgbClr>
                  </a:outerShdw>
                </a:effectLst>
              </a:rPr>
              <a:t>” Accepted by the Lord!</a:t>
            </a:r>
          </a:p>
        </p:txBody>
      </p:sp>
      <p:pic>
        <p:nvPicPr>
          <p:cNvPr id="3" name="Picture 2">
            <a:extLst>
              <a:ext uri="{FF2B5EF4-FFF2-40B4-BE49-F238E27FC236}">
                <a16:creationId xmlns:a16="http://schemas.microsoft.com/office/drawing/2014/main" id="{98D0B715-2D8C-4297-AD15-5F3D74F39024}"/>
              </a:ext>
            </a:extLst>
          </p:cNvPr>
          <p:cNvPicPr>
            <a:picLocks noChangeAspect="1"/>
          </p:cNvPicPr>
          <p:nvPr/>
        </p:nvPicPr>
        <p:blipFill>
          <a:blip r:embed="rId2"/>
          <a:stretch>
            <a:fillRect/>
          </a:stretch>
        </p:blipFill>
        <p:spPr>
          <a:xfrm>
            <a:off x="7251609" y="683678"/>
            <a:ext cx="4418046" cy="2924767"/>
          </a:xfrm>
          <a:prstGeom prst="rect">
            <a:avLst/>
          </a:prstGeom>
        </p:spPr>
      </p:pic>
      <p:sp>
        <p:nvSpPr>
          <p:cNvPr id="5" name="TextBox 4">
            <a:extLst>
              <a:ext uri="{FF2B5EF4-FFF2-40B4-BE49-F238E27FC236}">
                <a16:creationId xmlns:a16="http://schemas.microsoft.com/office/drawing/2014/main" id="{4535FC5F-31B3-4EDF-9A6B-FDD25ACC9A31}"/>
              </a:ext>
            </a:extLst>
          </p:cNvPr>
          <p:cNvSpPr txBox="1"/>
          <p:nvPr/>
        </p:nvSpPr>
        <p:spPr>
          <a:xfrm>
            <a:off x="221602" y="1042273"/>
            <a:ext cx="6599075" cy="5262979"/>
          </a:xfrm>
          <a:prstGeom prst="rect">
            <a:avLst/>
          </a:prstGeom>
          <a:noFill/>
        </p:spPr>
        <p:txBody>
          <a:bodyPr wrap="square">
            <a:spAutoFit/>
          </a:bodyPr>
          <a:lstStyle/>
          <a:p>
            <a:r>
              <a:rPr lang="en-US" sz="2800" dirty="0"/>
              <a:t>John 20:17 “Jesus saith unto her, </a:t>
            </a:r>
            <a:r>
              <a:rPr lang="en-US" sz="2800" b="1" u="sng" dirty="0"/>
              <a:t>Touch me not; for I am not yet ascended to my Father: but go to my brethren, and say unto them, I ascend unto my Father, and your Father; and to my God, and your God</a:t>
            </a:r>
            <a:r>
              <a:rPr lang="en-US" sz="2800" dirty="0"/>
              <a:t>.”</a:t>
            </a:r>
          </a:p>
          <a:p>
            <a:endParaRPr lang="en-US" sz="2800" dirty="0"/>
          </a:p>
          <a:p>
            <a:r>
              <a:rPr lang="en-US" sz="2800" dirty="0"/>
              <a:t>Matt. 27:52-53 “And the graves were opened; and many bodies of the saints which slept arose,</a:t>
            </a:r>
            <a:r>
              <a:rPr lang="en-US" sz="2800" baseline="30000" dirty="0"/>
              <a:t> </a:t>
            </a:r>
            <a:r>
              <a:rPr lang="en-US" sz="2800" b="1" u="sng" dirty="0"/>
              <a:t>And came out of the graves after his resurrection, and went into the holy city, and appeared unto many</a:t>
            </a:r>
            <a:r>
              <a:rPr lang="en-US" sz="2800" dirty="0"/>
              <a:t>.”</a:t>
            </a:r>
          </a:p>
        </p:txBody>
      </p:sp>
      <p:pic>
        <p:nvPicPr>
          <p:cNvPr id="6" name="Picture 5">
            <a:extLst>
              <a:ext uri="{FF2B5EF4-FFF2-40B4-BE49-F238E27FC236}">
                <a16:creationId xmlns:a16="http://schemas.microsoft.com/office/drawing/2014/main" id="{AAC87D5E-12A8-4D5C-90AD-FABD28A0386A}"/>
              </a:ext>
            </a:extLst>
          </p:cNvPr>
          <p:cNvPicPr>
            <a:picLocks noChangeAspect="1"/>
          </p:cNvPicPr>
          <p:nvPr/>
        </p:nvPicPr>
        <p:blipFill>
          <a:blip r:embed="rId3"/>
          <a:stretch>
            <a:fillRect/>
          </a:stretch>
        </p:blipFill>
        <p:spPr>
          <a:xfrm>
            <a:off x="7257996" y="3527617"/>
            <a:ext cx="4411659" cy="3312367"/>
          </a:xfrm>
          <a:prstGeom prst="rect">
            <a:avLst/>
          </a:prstGeom>
        </p:spPr>
      </p:pic>
    </p:spTree>
    <p:extLst>
      <p:ext uri="{BB962C8B-B14F-4D97-AF65-F5344CB8AC3E}">
        <p14:creationId xmlns:p14="http://schemas.microsoft.com/office/powerpoint/2010/main" val="1173580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4174-B3C2-40E7-90EE-52C8EF474A29}"/>
              </a:ext>
            </a:extLst>
          </p:cNvPr>
          <p:cNvSpPr>
            <a:spLocks noGrp="1"/>
          </p:cNvSpPr>
          <p:nvPr>
            <p:ph type="title"/>
          </p:nvPr>
        </p:nvSpPr>
        <p:spPr>
          <a:xfrm>
            <a:off x="838200" y="-502631"/>
            <a:ext cx="10515600" cy="1325563"/>
          </a:xfrm>
        </p:spPr>
        <p:txBody>
          <a:bodyPr/>
          <a:lstStyle/>
          <a:p>
            <a:r>
              <a:rPr lang="en-US" b="1" dirty="0">
                <a:solidFill>
                  <a:srgbClr val="7030A0"/>
                </a:solidFill>
                <a:effectLst>
                  <a:outerShdw blurRad="38100" dist="38100" dir="2700000" algn="tl">
                    <a:srgbClr val="000000">
                      <a:alpha val="43137"/>
                    </a:srgbClr>
                  </a:outerShdw>
                </a:effectLst>
              </a:rPr>
              <a:t>Recap of the Passover</a:t>
            </a:r>
          </a:p>
        </p:txBody>
      </p:sp>
      <p:sp>
        <p:nvSpPr>
          <p:cNvPr id="3" name="TextBox 2">
            <a:extLst>
              <a:ext uri="{FF2B5EF4-FFF2-40B4-BE49-F238E27FC236}">
                <a16:creationId xmlns:a16="http://schemas.microsoft.com/office/drawing/2014/main" id="{47418208-1320-48BB-995E-44B5148D44B8}"/>
              </a:ext>
            </a:extLst>
          </p:cNvPr>
          <p:cNvSpPr txBox="1"/>
          <p:nvPr/>
        </p:nvSpPr>
        <p:spPr>
          <a:xfrm>
            <a:off x="0" y="214593"/>
            <a:ext cx="12192000" cy="6740307"/>
          </a:xfrm>
          <a:prstGeom prst="rect">
            <a:avLst/>
          </a:prstGeom>
          <a:noFill/>
        </p:spPr>
        <p:txBody>
          <a:bodyPr wrap="square" rtlCol="0">
            <a:spAutoFit/>
          </a:bodyPr>
          <a:lstStyle/>
          <a:p>
            <a:r>
              <a:rPr lang="en-US" sz="2400" dirty="0"/>
              <a:t>In the last 3 part series on Passover, we learned what took place on the Passover, what it meant to the ancient Israelites, what it means for us today, and it’s prophetic fulfillment in earth’s </a:t>
            </a:r>
            <a:r>
              <a:rPr lang="en-US" sz="2400" dirty="0" err="1"/>
              <a:t>historythese</a:t>
            </a:r>
            <a:r>
              <a:rPr lang="en-US" sz="2400" dirty="0"/>
              <a:t> were some of the highlights:</a:t>
            </a:r>
          </a:p>
          <a:p>
            <a:endParaRPr lang="en-US" sz="2400" dirty="0"/>
          </a:p>
          <a:p>
            <a:pPr marL="342900" indent="-342900">
              <a:buAutoNum type="arabicPeriod"/>
            </a:pPr>
            <a:r>
              <a:rPr lang="en-US" sz="2400" b="1" dirty="0"/>
              <a:t>Passover represented God’s deliverance of His people from Egyptian Bondage</a:t>
            </a:r>
            <a:r>
              <a:rPr lang="en-US" sz="2400" dirty="0"/>
              <a:t>, the sacrificial blood of the Lamb was the identifying characteristic between the saved and the condemned. The same truth is spiritually applied today—Christ is the Passover Lamb, the Deliverer from the bondage of sin and unbelief</a:t>
            </a:r>
          </a:p>
          <a:p>
            <a:pPr marL="342900" indent="-342900">
              <a:buAutoNum type="arabicPeriod"/>
            </a:pPr>
            <a:r>
              <a:rPr lang="en-US" sz="2400" b="1" dirty="0"/>
              <a:t>The Passover Lamb was selected about 3-1/2 days before the Passover</a:t>
            </a:r>
            <a:r>
              <a:rPr lang="en-US" sz="2400" dirty="0"/>
              <a:t>, just as Christ was selected as the Lamb, when He was baptized 3-1/2 years (day-year principle) before Calvary</a:t>
            </a:r>
          </a:p>
          <a:p>
            <a:pPr marL="342900" indent="-342900">
              <a:buAutoNum type="arabicPeriod"/>
            </a:pPr>
            <a:r>
              <a:rPr lang="en-US" sz="2400" b="1" dirty="0"/>
              <a:t>None of the Passover Lambs limbs were broken, He was cooked whole, head to hoof, and spread open over an open fire in a cross like position</a:t>
            </a:r>
            <a:r>
              <a:rPr lang="en-US" sz="2400" dirty="0"/>
              <a:t>, just as was Jesus: no bones were broken and His arms were spread wide to take the spiritual fires of Judgment on behalf of us</a:t>
            </a:r>
          </a:p>
          <a:p>
            <a:pPr marL="342900" indent="-342900">
              <a:buAutoNum type="arabicPeriod"/>
            </a:pPr>
            <a:r>
              <a:rPr lang="en-US" sz="2400" b="1" dirty="0"/>
              <a:t>Passover and the other feasts are not necessary to be physically kept anymore</a:t>
            </a:r>
            <a:r>
              <a:rPr lang="en-US" sz="2400" dirty="0"/>
              <a:t>. We now study their spiritual meanings, apply their fruitful lessons and decipher their prophetic fulfillments</a:t>
            </a:r>
          </a:p>
          <a:p>
            <a:pPr marL="342900" indent="-342900">
              <a:buAutoNum type="arabicPeriod"/>
            </a:pPr>
            <a:r>
              <a:rPr lang="en-US" sz="2400" b="1" dirty="0"/>
              <a:t>Passover was literally replaced with the Communion service</a:t>
            </a:r>
            <a:r>
              <a:rPr lang="en-US" sz="2400" dirty="0"/>
              <a:t>—both point to the death of the sacrificial Lamb and Deliverance/Redemption brought on by that act.</a:t>
            </a:r>
          </a:p>
        </p:txBody>
      </p:sp>
    </p:spTree>
    <p:extLst>
      <p:ext uri="{BB962C8B-B14F-4D97-AF65-F5344CB8AC3E}">
        <p14:creationId xmlns:p14="http://schemas.microsoft.com/office/powerpoint/2010/main" val="40190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6C6C-70DD-40D2-882B-0D39152EEA09}"/>
              </a:ext>
            </a:extLst>
          </p:cNvPr>
          <p:cNvSpPr>
            <a:spLocks noGrp="1"/>
          </p:cNvSpPr>
          <p:nvPr>
            <p:ph type="title"/>
          </p:nvPr>
        </p:nvSpPr>
        <p:spPr>
          <a:xfrm>
            <a:off x="838200" y="-288018"/>
            <a:ext cx="10515600" cy="1325563"/>
          </a:xfrm>
        </p:spPr>
        <p:txBody>
          <a:bodyPr/>
          <a:lstStyle/>
          <a:p>
            <a:r>
              <a:rPr lang="en-US" dirty="0">
                <a:solidFill>
                  <a:srgbClr val="0070C0"/>
                </a:solidFill>
                <a:effectLst>
                  <a:outerShdw blurRad="38100" dist="38100" dir="2700000" algn="tl">
                    <a:srgbClr val="000000">
                      <a:alpha val="43137"/>
                    </a:srgbClr>
                  </a:outerShdw>
                </a:effectLst>
              </a:rPr>
              <a:t>Ellen White Further Explains</a:t>
            </a:r>
          </a:p>
        </p:txBody>
      </p:sp>
      <p:sp>
        <p:nvSpPr>
          <p:cNvPr id="4" name="TextBox 3">
            <a:extLst>
              <a:ext uri="{FF2B5EF4-FFF2-40B4-BE49-F238E27FC236}">
                <a16:creationId xmlns:a16="http://schemas.microsoft.com/office/drawing/2014/main" id="{DA069D28-FE05-412B-B8E9-2AADC60575F0}"/>
              </a:ext>
            </a:extLst>
          </p:cNvPr>
          <p:cNvSpPr txBox="1"/>
          <p:nvPr/>
        </p:nvSpPr>
        <p:spPr>
          <a:xfrm>
            <a:off x="4933562" y="730049"/>
            <a:ext cx="7168242" cy="6001643"/>
          </a:xfrm>
          <a:prstGeom prst="rect">
            <a:avLst/>
          </a:prstGeom>
          <a:noFill/>
        </p:spPr>
        <p:txBody>
          <a:bodyPr wrap="square">
            <a:spAutoFit/>
          </a:bodyPr>
          <a:lstStyle/>
          <a:p>
            <a:r>
              <a:rPr lang="en-US" sz="2400" dirty="0"/>
              <a:t>“Christ arose from the dead as the first fruits of those that slept. </a:t>
            </a:r>
            <a:r>
              <a:rPr lang="en-US" sz="2400" b="1" u="sng" dirty="0"/>
              <a:t>He was the antitype of the wave sheaf, and His resurrection took place on the very day when the wave sheaf was to be presented before the Lord</a:t>
            </a:r>
            <a:r>
              <a:rPr lang="en-US" sz="2400" dirty="0"/>
              <a:t>. For more than a thousand years this symbolic ceremony had been performed. From the harvest fields the first heads of ripened grain were gathered, and when the people went up to Jerusalem to the </a:t>
            </a:r>
            <a:r>
              <a:rPr lang="en-US" sz="2400" b="1" u="sng" dirty="0"/>
              <a:t>Passover, the sheaf of first fruits was waved as a thank offering before the Lord. Not until this was presented could the sickle be put to the grain, and it be gathered into sheaves. The sheaf dedicated to God represented the harvest. So Christ the first fruits represented the great spiritual harvest to be gathered for the kingdom of God. His resurrection is the type and pledge of the resurrection of all the righteous dead</a:t>
            </a:r>
            <a:r>
              <a:rPr lang="en-US" sz="2400" dirty="0"/>
              <a:t>.” DA 785-786</a:t>
            </a:r>
          </a:p>
        </p:txBody>
      </p:sp>
      <p:pic>
        <p:nvPicPr>
          <p:cNvPr id="5" name="Picture 4">
            <a:extLst>
              <a:ext uri="{FF2B5EF4-FFF2-40B4-BE49-F238E27FC236}">
                <a16:creationId xmlns:a16="http://schemas.microsoft.com/office/drawing/2014/main" id="{CB69A732-00CC-4738-81FC-036AB1917878}"/>
              </a:ext>
            </a:extLst>
          </p:cNvPr>
          <p:cNvPicPr>
            <a:picLocks noChangeAspect="1"/>
          </p:cNvPicPr>
          <p:nvPr/>
        </p:nvPicPr>
        <p:blipFill>
          <a:blip r:embed="rId2"/>
          <a:stretch>
            <a:fillRect/>
          </a:stretch>
        </p:blipFill>
        <p:spPr>
          <a:xfrm>
            <a:off x="90196" y="2112009"/>
            <a:ext cx="4758470" cy="3237722"/>
          </a:xfrm>
          <a:prstGeom prst="rect">
            <a:avLst/>
          </a:prstGeom>
        </p:spPr>
      </p:pic>
    </p:spTree>
    <p:extLst>
      <p:ext uri="{BB962C8B-B14F-4D97-AF65-F5344CB8AC3E}">
        <p14:creationId xmlns:p14="http://schemas.microsoft.com/office/powerpoint/2010/main" val="2786465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CBB242-04A5-473D-9211-E229E81A3302}"/>
              </a:ext>
            </a:extLst>
          </p:cNvPr>
          <p:cNvSpPr txBox="1"/>
          <p:nvPr/>
        </p:nvSpPr>
        <p:spPr>
          <a:xfrm>
            <a:off x="186613" y="350127"/>
            <a:ext cx="7931020" cy="6370975"/>
          </a:xfrm>
          <a:prstGeom prst="rect">
            <a:avLst/>
          </a:prstGeom>
          <a:noFill/>
        </p:spPr>
        <p:txBody>
          <a:bodyPr wrap="square">
            <a:spAutoFit/>
          </a:bodyPr>
          <a:lstStyle/>
          <a:p>
            <a:r>
              <a:rPr lang="en-US" sz="2400" dirty="0"/>
              <a:t>“As Christ arose, He brought from the grave a multitude of captives. </a:t>
            </a:r>
            <a:r>
              <a:rPr lang="en-US" sz="2400" b="1" u="sng" dirty="0"/>
              <a:t>The earthquake at His death had rent open their graves, and when He arose, they came forth with Him. They were those who had been co-laborers with God, and who at the cost of their lives had borne testimony to the truth</a:t>
            </a:r>
            <a:r>
              <a:rPr lang="en-US" sz="2400" dirty="0"/>
              <a:t>. Now they were to be witnesses for Him who had raised them from the dead. During His ministry, Jesus had raised the dead to life. He had raised the son of the widow of Nain, and the ruler's daughter and Lazarus. But these were not clothed with immortality. </a:t>
            </a:r>
            <a:r>
              <a:rPr lang="en-US" sz="2400" b="1" u="sng" dirty="0"/>
              <a:t>After they were raised, they were still subject to death. But those who came forth from the grave at Christ's resurrection were raised to everlasting life. They ascended with Him as trophies of His victory over death and the grave.</a:t>
            </a:r>
            <a:r>
              <a:rPr lang="en-US" sz="2400" dirty="0"/>
              <a:t> These, said Christ, are no longer the captives of Satan; I have redeemed them. I have brought them from the grave as the first fruits of My power, to be with Me where I am, nevermore to see death or experience sorrow.” DA, 786</a:t>
            </a:r>
          </a:p>
        </p:txBody>
      </p:sp>
      <p:pic>
        <p:nvPicPr>
          <p:cNvPr id="5" name="Picture 4">
            <a:extLst>
              <a:ext uri="{FF2B5EF4-FFF2-40B4-BE49-F238E27FC236}">
                <a16:creationId xmlns:a16="http://schemas.microsoft.com/office/drawing/2014/main" id="{C8552397-DB0D-47CA-927C-8ECE0B08D9B8}"/>
              </a:ext>
            </a:extLst>
          </p:cNvPr>
          <p:cNvPicPr>
            <a:picLocks noChangeAspect="1"/>
          </p:cNvPicPr>
          <p:nvPr/>
        </p:nvPicPr>
        <p:blipFill>
          <a:blip r:embed="rId2"/>
          <a:stretch>
            <a:fillRect/>
          </a:stretch>
        </p:blipFill>
        <p:spPr>
          <a:xfrm>
            <a:off x="7949680" y="350127"/>
            <a:ext cx="4055707" cy="3041780"/>
          </a:xfrm>
          <a:prstGeom prst="rect">
            <a:avLst/>
          </a:prstGeom>
        </p:spPr>
      </p:pic>
      <p:pic>
        <p:nvPicPr>
          <p:cNvPr id="6" name="Picture 5">
            <a:extLst>
              <a:ext uri="{FF2B5EF4-FFF2-40B4-BE49-F238E27FC236}">
                <a16:creationId xmlns:a16="http://schemas.microsoft.com/office/drawing/2014/main" id="{115E2645-9A50-4F93-9CF5-B87DBD781AD3}"/>
              </a:ext>
            </a:extLst>
          </p:cNvPr>
          <p:cNvPicPr>
            <a:picLocks noChangeAspect="1"/>
          </p:cNvPicPr>
          <p:nvPr/>
        </p:nvPicPr>
        <p:blipFill rotWithShape="1">
          <a:blip r:embed="rId3"/>
          <a:srcRect l="53776"/>
          <a:stretch/>
        </p:blipFill>
        <p:spPr>
          <a:xfrm>
            <a:off x="8117633" y="3424106"/>
            <a:ext cx="3887754" cy="3686175"/>
          </a:xfrm>
          <a:prstGeom prst="rect">
            <a:avLst/>
          </a:prstGeom>
        </p:spPr>
      </p:pic>
    </p:spTree>
    <p:extLst>
      <p:ext uri="{BB962C8B-B14F-4D97-AF65-F5344CB8AC3E}">
        <p14:creationId xmlns:p14="http://schemas.microsoft.com/office/powerpoint/2010/main" val="2273703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2F64-2E97-4FDD-91CE-0470F89B2558}"/>
              </a:ext>
            </a:extLst>
          </p:cNvPr>
          <p:cNvSpPr>
            <a:spLocks noGrp="1"/>
          </p:cNvSpPr>
          <p:nvPr>
            <p:ph type="title"/>
          </p:nvPr>
        </p:nvSpPr>
        <p:spPr>
          <a:xfrm>
            <a:off x="838200" y="-269357"/>
            <a:ext cx="10515600" cy="1325563"/>
          </a:xfrm>
        </p:spPr>
        <p:txBody>
          <a:bodyPr/>
          <a:lstStyle/>
          <a:p>
            <a:r>
              <a:rPr lang="en-US" u="sng" dirty="0">
                <a:solidFill>
                  <a:srgbClr val="7030A0"/>
                </a:solidFill>
                <a:effectLst>
                  <a:outerShdw blurRad="38100" dist="38100" dir="2700000" algn="tl">
                    <a:srgbClr val="000000">
                      <a:alpha val="43137"/>
                    </a:srgbClr>
                  </a:outerShdw>
                </a:effectLst>
              </a:rPr>
              <a:t>Fulfilled Exactly On Time!</a:t>
            </a:r>
          </a:p>
        </p:txBody>
      </p:sp>
      <p:sp>
        <p:nvSpPr>
          <p:cNvPr id="4" name="TextBox 3">
            <a:extLst>
              <a:ext uri="{FF2B5EF4-FFF2-40B4-BE49-F238E27FC236}">
                <a16:creationId xmlns:a16="http://schemas.microsoft.com/office/drawing/2014/main" id="{8E5AB2E3-275F-4288-B3F2-98B314B5988F}"/>
              </a:ext>
            </a:extLst>
          </p:cNvPr>
          <p:cNvSpPr txBox="1"/>
          <p:nvPr/>
        </p:nvSpPr>
        <p:spPr>
          <a:xfrm>
            <a:off x="5719665" y="737920"/>
            <a:ext cx="6296608" cy="6001643"/>
          </a:xfrm>
          <a:prstGeom prst="rect">
            <a:avLst/>
          </a:prstGeom>
          <a:noFill/>
        </p:spPr>
        <p:txBody>
          <a:bodyPr wrap="square">
            <a:spAutoFit/>
          </a:bodyPr>
          <a:lstStyle/>
          <a:p>
            <a:r>
              <a:rPr lang="en-US" sz="2400" dirty="0"/>
              <a:t>“</a:t>
            </a:r>
            <a:r>
              <a:rPr lang="en-US" sz="2400" b="1" u="sng" dirty="0"/>
              <a:t>These types were fulfilled, not only as to the event, but as to the time</a:t>
            </a:r>
            <a:r>
              <a:rPr lang="en-US" sz="2400" dirty="0"/>
              <a:t>. On the fourteenth day of the first Jewish month, the very day and month on which for fifteen long centuries the Passover lamb had been slain, Christ, having eaten the Passover with His disciples, instituted that feast which was to commemorate His own death as "the Lamb of God, which taketh away the sin of the world." </a:t>
            </a:r>
            <a:r>
              <a:rPr lang="en-US" sz="2400" b="1" u="sng" dirty="0"/>
              <a:t>That same night He was taken by wicked hands to be crucified and slain. And as the antitype of the wave sheaf our Lord was raised from the dead on the third day, "the first fruits of them that slept,"</a:t>
            </a:r>
            <a:r>
              <a:rPr lang="en-US" sz="2400" dirty="0"/>
              <a:t> a sample of all the resurrected just, whose "vile body" shall be changed, and "fashioned like unto His glorious body." Verse 20; Philippians 3:21.” GC, 399</a:t>
            </a:r>
          </a:p>
        </p:txBody>
      </p:sp>
      <p:pic>
        <p:nvPicPr>
          <p:cNvPr id="5" name="Picture 4">
            <a:extLst>
              <a:ext uri="{FF2B5EF4-FFF2-40B4-BE49-F238E27FC236}">
                <a16:creationId xmlns:a16="http://schemas.microsoft.com/office/drawing/2014/main" id="{AE1EEBFF-2097-47A0-A265-2216B7939EFB}"/>
              </a:ext>
            </a:extLst>
          </p:cNvPr>
          <p:cNvPicPr>
            <a:picLocks noChangeAspect="1"/>
          </p:cNvPicPr>
          <p:nvPr/>
        </p:nvPicPr>
        <p:blipFill rotWithShape="1">
          <a:blip r:embed="rId2"/>
          <a:srcRect l="38026"/>
          <a:stretch/>
        </p:blipFill>
        <p:spPr>
          <a:xfrm>
            <a:off x="1035698" y="1789004"/>
            <a:ext cx="3573624" cy="3899473"/>
          </a:xfrm>
          <a:prstGeom prst="rect">
            <a:avLst/>
          </a:prstGeom>
        </p:spPr>
      </p:pic>
    </p:spTree>
    <p:extLst>
      <p:ext uri="{BB962C8B-B14F-4D97-AF65-F5344CB8AC3E}">
        <p14:creationId xmlns:p14="http://schemas.microsoft.com/office/powerpoint/2010/main" val="1247115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779AA-1844-4F1C-8C35-E6D48D87BE55}"/>
              </a:ext>
            </a:extLst>
          </p:cNvPr>
          <p:cNvSpPr>
            <a:spLocks noGrp="1"/>
          </p:cNvSpPr>
          <p:nvPr>
            <p:ph type="title"/>
          </p:nvPr>
        </p:nvSpPr>
        <p:spPr>
          <a:xfrm>
            <a:off x="978159" y="-260026"/>
            <a:ext cx="10515600" cy="1325563"/>
          </a:xfrm>
        </p:spPr>
        <p:txBody>
          <a:bodyPr/>
          <a:lstStyle/>
          <a:p>
            <a:r>
              <a:rPr lang="en-US" dirty="0"/>
              <a:t>What Replaced This Ceremony?</a:t>
            </a:r>
          </a:p>
        </p:txBody>
      </p:sp>
      <p:sp>
        <p:nvSpPr>
          <p:cNvPr id="4" name="TextBox 3">
            <a:extLst>
              <a:ext uri="{FF2B5EF4-FFF2-40B4-BE49-F238E27FC236}">
                <a16:creationId xmlns:a16="http://schemas.microsoft.com/office/drawing/2014/main" id="{D51FF0E9-945A-4A46-87FE-E400BB677980}"/>
              </a:ext>
            </a:extLst>
          </p:cNvPr>
          <p:cNvSpPr txBox="1"/>
          <p:nvPr/>
        </p:nvSpPr>
        <p:spPr>
          <a:xfrm>
            <a:off x="0" y="733246"/>
            <a:ext cx="8276253" cy="6124754"/>
          </a:xfrm>
          <a:prstGeom prst="rect">
            <a:avLst/>
          </a:prstGeom>
          <a:noFill/>
        </p:spPr>
        <p:txBody>
          <a:bodyPr wrap="square">
            <a:spAutoFit/>
          </a:bodyPr>
          <a:lstStyle/>
          <a:p>
            <a:r>
              <a:rPr lang="en-US" sz="2800" dirty="0"/>
              <a:t>Rom. 6:4-10 “</a:t>
            </a:r>
            <a:r>
              <a:rPr lang="en-US" sz="2800" b="1" u="sng" dirty="0"/>
              <a:t>Therefore we are buried with him by baptism into death: that like as Christ was raised up from the dead by the glory of the Father, even so we also should walk in newness of life</a:t>
            </a:r>
            <a:r>
              <a:rPr lang="en-US" sz="2800" dirty="0"/>
              <a:t>. For if we have been planted together in the likeness of his death, </a:t>
            </a:r>
            <a:r>
              <a:rPr lang="en-US" sz="2800" b="1" u="sng" dirty="0"/>
              <a:t>we shall be also in the likeness of his resurrection</a:t>
            </a:r>
            <a:r>
              <a:rPr lang="en-US" sz="2800" dirty="0"/>
              <a:t>: Knowing this, that our old man is crucified with him, that the body of sin might be destroyed, that henceforth we should not serve sin. For he that is dead is freed from sin. </a:t>
            </a:r>
            <a:r>
              <a:rPr lang="en-US" sz="2800" b="1" u="sng" dirty="0"/>
              <a:t>Now if we be dead with Christ, we believe that we shall also live with him</a:t>
            </a:r>
            <a:r>
              <a:rPr lang="en-US" sz="2800" dirty="0"/>
              <a:t>: Knowing that Christ being raised from the dead </a:t>
            </a:r>
            <a:r>
              <a:rPr lang="en-US" sz="2800" dirty="0" err="1"/>
              <a:t>dieth</a:t>
            </a:r>
            <a:r>
              <a:rPr lang="en-US" sz="2800" dirty="0"/>
              <a:t> no more; death hath no more dominion over him. For in that he died, he died unto sin once: but in that he </a:t>
            </a:r>
            <a:r>
              <a:rPr lang="en-US" sz="2800" dirty="0" err="1"/>
              <a:t>liveth</a:t>
            </a:r>
            <a:r>
              <a:rPr lang="en-US" sz="2800" dirty="0"/>
              <a:t>, he </a:t>
            </a:r>
            <a:r>
              <a:rPr lang="en-US" sz="2800" dirty="0" err="1"/>
              <a:t>liveth</a:t>
            </a:r>
            <a:r>
              <a:rPr lang="en-US" sz="2800" dirty="0"/>
              <a:t> unto God.”</a:t>
            </a:r>
          </a:p>
        </p:txBody>
      </p:sp>
      <p:pic>
        <p:nvPicPr>
          <p:cNvPr id="5" name="Picture 4">
            <a:extLst>
              <a:ext uri="{FF2B5EF4-FFF2-40B4-BE49-F238E27FC236}">
                <a16:creationId xmlns:a16="http://schemas.microsoft.com/office/drawing/2014/main" id="{0B96A05C-8B63-450B-9B3E-DF50C50FA4E2}"/>
              </a:ext>
            </a:extLst>
          </p:cNvPr>
          <p:cNvPicPr>
            <a:picLocks noChangeAspect="1"/>
          </p:cNvPicPr>
          <p:nvPr/>
        </p:nvPicPr>
        <p:blipFill>
          <a:blip r:embed="rId2"/>
          <a:stretch>
            <a:fillRect/>
          </a:stretch>
        </p:blipFill>
        <p:spPr>
          <a:xfrm>
            <a:off x="8276253" y="873691"/>
            <a:ext cx="3841102" cy="2555309"/>
          </a:xfrm>
          <a:prstGeom prst="rect">
            <a:avLst/>
          </a:prstGeom>
        </p:spPr>
      </p:pic>
      <p:pic>
        <p:nvPicPr>
          <p:cNvPr id="6" name="Picture 5">
            <a:extLst>
              <a:ext uri="{FF2B5EF4-FFF2-40B4-BE49-F238E27FC236}">
                <a16:creationId xmlns:a16="http://schemas.microsoft.com/office/drawing/2014/main" id="{D08864C0-619E-41B2-8898-5A8331087EFE}"/>
              </a:ext>
            </a:extLst>
          </p:cNvPr>
          <p:cNvPicPr>
            <a:picLocks noChangeAspect="1"/>
          </p:cNvPicPr>
          <p:nvPr/>
        </p:nvPicPr>
        <p:blipFill>
          <a:blip r:embed="rId3"/>
          <a:stretch>
            <a:fillRect/>
          </a:stretch>
        </p:blipFill>
        <p:spPr>
          <a:xfrm>
            <a:off x="8276251" y="4211993"/>
            <a:ext cx="3841103" cy="2400689"/>
          </a:xfrm>
          <a:prstGeom prst="rect">
            <a:avLst/>
          </a:prstGeom>
        </p:spPr>
      </p:pic>
    </p:spTree>
    <p:extLst>
      <p:ext uri="{BB962C8B-B14F-4D97-AF65-F5344CB8AC3E}">
        <p14:creationId xmlns:p14="http://schemas.microsoft.com/office/powerpoint/2010/main" val="17429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7176-D0F6-4DD0-B6AB-E73758BE8887}"/>
              </a:ext>
            </a:extLst>
          </p:cNvPr>
          <p:cNvSpPr>
            <a:spLocks noGrp="1"/>
          </p:cNvSpPr>
          <p:nvPr>
            <p:ph type="title"/>
          </p:nvPr>
        </p:nvSpPr>
        <p:spPr>
          <a:xfrm>
            <a:off x="838200" y="-362662"/>
            <a:ext cx="10515600" cy="1325563"/>
          </a:xfrm>
        </p:spPr>
        <p:txBody>
          <a:bodyPr/>
          <a:lstStyle/>
          <a:p>
            <a:pPr algn="ctr"/>
            <a:r>
              <a:rPr lang="en-US" b="1" u="sng" dirty="0">
                <a:solidFill>
                  <a:srgbClr val="002060"/>
                </a:solidFill>
              </a:rPr>
              <a:t>Comparison</a:t>
            </a:r>
          </a:p>
        </p:txBody>
      </p:sp>
      <p:sp>
        <p:nvSpPr>
          <p:cNvPr id="3" name="TextBox 2">
            <a:extLst>
              <a:ext uri="{FF2B5EF4-FFF2-40B4-BE49-F238E27FC236}">
                <a16:creationId xmlns:a16="http://schemas.microsoft.com/office/drawing/2014/main" id="{6DCAD4C7-449C-422A-ADA6-AB1142B54184}"/>
              </a:ext>
            </a:extLst>
          </p:cNvPr>
          <p:cNvSpPr txBox="1"/>
          <p:nvPr/>
        </p:nvSpPr>
        <p:spPr>
          <a:xfrm>
            <a:off x="0" y="557318"/>
            <a:ext cx="6204857" cy="6124754"/>
          </a:xfrm>
          <a:prstGeom prst="rect">
            <a:avLst/>
          </a:prstGeom>
          <a:noFill/>
        </p:spPr>
        <p:txBody>
          <a:bodyPr wrap="square" rtlCol="0">
            <a:spAutoFit/>
          </a:bodyPr>
          <a:lstStyle/>
          <a:p>
            <a:r>
              <a:rPr lang="en-US" sz="2800" b="1" u="sng" dirty="0">
                <a:solidFill>
                  <a:srgbClr val="0070C0"/>
                </a:solidFill>
              </a:rPr>
              <a:t>Feast Day:</a:t>
            </a:r>
          </a:p>
          <a:p>
            <a:pPr marL="342900" indent="-342900">
              <a:buAutoNum type="arabicPeriod"/>
            </a:pPr>
            <a:r>
              <a:rPr lang="en-US" sz="2800" dirty="0">
                <a:solidFill>
                  <a:srgbClr val="0070C0"/>
                </a:solidFill>
              </a:rPr>
              <a:t>Pointed to total dependence on God for everything</a:t>
            </a: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It was an offering to be “accepted by the Lord”</a:t>
            </a:r>
          </a:p>
          <a:p>
            <a:pPr marL="342900" indent="-342900">
              <a:buAutoNum type="arabicPeriod"/>
            </a:pPr>
            <a:endParaRPr lang="en-US" sz="2800" dirty="0">
              <a:solidFill>
                <a:srgbClr val="0070C0"/>
              </a:solidFill>
            </a:endParaRP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Is called and represents the “</a:t>
            </a:r>
            <a:r>
              <a:rPr lang="en-US" sz="2800" dirty="0" err="1">
                <a:solidFill>
                  <a:srgbClr val="0070C0"/>
                </a:solidFill>
              </a:rPr>
              <a:t>firstfruits</a:t>
            </a:r>
            <a:r>
              <a:rPr lang="en-US" sz="2800" dirty="0">
                <a:solidFill>
                  <a:srgbClr val="0070C0"/>
                </a:solidFill>
              </a:rPr>
              <a:t>”</a:t>
            </a:r>
          </a:p>
          <a:p>
            <a:pPr marL="342900" indent="-342900">
              <a:buAutoNum type="arabicPeriod"/>
            </a:pPr>
            <a:endParaRPr lang="en-US" sz="2800" dirty="0">
              <a:solidFill>
                <a:srgbClr val="0070C0"/>
              </a:solidFill>
            </a:endParaRPr>
          </a:p>
          <a:p>
            <a:pPr marL="342900" indent="-342900">
              <a:buAutoNum type="arabicPeriod"/>
            </a:pPr>
            <a:endParaRPr lang="en-US" sz="2800" dirty="0">
              <a:solidFill>
                <a:srgbClr val="0070C0"/>
              </a:solidFill>
            </a:endParaRPr>
          </a:p>
          <a:p>
            <a:pPr marL="342900" indent="-342900">
              <a:buAutoNum type="arabicPeriod"/>
            </a:pPr>
            <a:r>
              <a:rPr lang="en-US" sz="2800" dirty="0">
                <a:solidFill>
                  <a:srgbClr val="0070C0"/>
                </a:solidFill>
              </a:rPr>
              <a:t>It happened the day after the holy convocation of the Feast of Unleavened Bread</a:t>
            </a:r>
          </a:p>
        </p:txBody>
      </p:sp>
      <p:sp>
        <p:nvSpPr>
          <p:cNvPr id="5" name="TextBox 4">
            <a:extLst>
              <a:ext uri="{FF2B5EF4-FFF2-40B4-BE49-F238E27FC236}">
                <a16:creationId xmlns:a16="http://schemas.microsoft.com/office/drawing/2014/main" id="{F14F4355-F283-4FD7-BB70-CD66FE365A22}"/>
              </a:ext>
            </a:extLst>
          </p:cNvPr>
          <p:cNvSpPr txBox="1"/>
          <p:nvPr/>
        </p:nvSpPr>
        <p:spPr>
          <a:xfrm>
            <a:off x="6055568" y="557318"/>
            <a:ext cx="6136432" cy="6124754"/>
          </a:xfrm>
          <a:prstGeom prst="rect">
            <a:avLst/>
          </a:prstGeom>
          <a:noFill/>
        </p:spPr>
        <p:txBody>
          <a:bodyPr wrap="square" rtlCol="0">
            <a:spAutoFit/>
          </a:bodyPr>
          <a:lstStyle/>
          <a:p>
            <a:r>
              <a:rPr lang="en-US" sz="2800" b="1" u="sng" dirty="0">
                <a:solidFill>
                  <a:srgbClr val="FFC000"/>
                </a:solidFill>
                <a:effectLst>
                  <a:outerShdw blurRad="38100" dist="38100" dir="2700000" algn="tl">
                    <a:srgbClr val="000000">
                      <a:alpha val="43137"/>
                    </a:srgbClr>
                  </a:outerShdw>
                </a:effectLst>
              </a:rPr>
              <a:t>Christ’s Day:</a:t>
            </a:r>
          </a:p>
          <a:p>
            <a:pPr marL="342900" indent="-342900">
              <a:buAutoNum type="arabicPeriod"/>
            </a:pPr>
            <a:r>
              <a:rPr lang="en-US" sz="2800" dirty="0">
                <a:solidFill>
                  <a:srgbClr val="FFC000"/>
                </a:solidFill>
                <a:effectLst>
                  <a:outerShdw blurRad="38100" dist="38100" dir="2700000" algn="tl">
                    <a:srgbClr val="000000">
                      <a:alpha val="43137"/>
                    </a:srgbClr>
                  </a:outerShdw>
                </a:effectLst>
              </a:rPr>
              <a:t>The Wave Sheaf is Christ—total dependence on God for everything!</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Jesus was the offering that was accepted by the Father on behalf of man</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Jesus is the </a:t>
            </a:r>
            <a:r>
              <a:rPr lang="en-US" sz="2800" dirty="0" err="1">
                <a:solidFill>
                  <a:srgbClr val="FFC000"/>
                </a:solidFill>
                <a:effectLst>
                  <a:outerShdw blurRad="38100" dist="38100" dir="2700000" algn="tl">
                    <a:srgbClr val="000000">
                      <a:alpha val="43137"/>
                    </a:srgbClr>
                  </a:outerShdw>
                </a:effectLst>
              </a:rPr>
              <a:t>firstfruits</a:t>
            </a:r>
            <a:r>
              <a:rPr lang="en-US" sz="2800" dirty="0">
                <a:solidFill>
                  <a:srgbClr val="FFC000"/>
                </a:solidFill>
                <a:effectLst>
                  <a:outerShdw blurRad="38100" dist="38100" dir="2700000" algn="tl">
                    <a:srgbClr val="000000">
                      <a:alpha val="43137"/>
                    </a:srgbClr>
                  </a:outerShdw>
                </a:effectLst>
              </a:rPr>
              <a:t>, as well as the 144,000 and the resurrected in Christ’s day</a:t>
            </a:r>
          </a:p>
          <a:p>
            <a:pPr marL="342900" indent="-342900">
              <a:buAutoNum type="arabicPeriod"/>
            </a:pPr>
            <a:endParaRPr lang="en-US" sz="2800" dirty="0">
              <a:solidFill>
                <a:srgbClr val="FFC000"/>
              </a:solidFill>
              <a:effectLst>
                <a:outerShdw blurRad="38100" dist="38100" dir="2700000" algn="tl">
                  <a:srgbClr val="000000">
                    <a:alpha val="43137"/>
                  </a:srgbClr>
                </a:outerShdw>
              </a:effectLst>
            </a:endParaRPr>
          </a:p>
          <a:p>
            <a:pPr marL="342900" indent="-342900">
              <a:buAutoNum type="arabicPeriod"/>
            </a:pPr>
            <a:r>
              <a:rPr lang="en-US" sz="2800" dirty="0">
                <a:solidFill>
                  <a:srgbClr val="FFC000"/>
                </a:solidFill>
                <a:effectLst>
                  <a:outerShdw blurRad="38100" dist="38100" dir="2700000" algn="tl">
                    <a:srgbClr val="000000">
                      <a:alpha val="43137"/>
                    </a:srgbClr>
                  </a:outerShdw>
                </a:effectLst>
              </a:rPr>
              <a:t>Christ Resurrected on exactly the same day as this Wave Sheaf Offering!</a:t>
            </a:r>
          </a:p>
        </p:txBody>
      </p:sp>
    </p:spTree>
    <p:extLst>
      <p:ext uri="{BB962C8B-B14F-4D97-AF65-F5344CB8AC3E}">
        <p14:creationId xmlns:p14="http://schemas.microsoft.com/office/powerpoint/2010/main" val="393638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F57E-1B56-4B88-A97C-E41BE54ED53A}"/>
              </a:ext>
            </a:extLst>
          </p:cNvPr>
          <p:cNvSpPr>
            <a:spLocks noGrp="1"/>
          </p:cNvSpPr>
          <p:nvPr>
            <p:ph type="title"/>
          </p:nvPr>
        </p:nvSpPr>
        <p:spPr>
          <a:xfrm>
            <a:off x="838200" y="-288018"/>
            <a:ext cx="10515600" cy="1325563"/>
          </a:xfrm>
        </p:spPr>
        <p:txBody>
          <a:bodyPr/>
          <a:lstStyle/>
          <a:p>
            <a:r>
              <a:rPr lang="en-US" dirty="0"/>
              <a:t>A Follow-up to Passover</a:t>
            </a:r>
          </a:p>
        </p:txBody>
      </p:sp>
      <p:sp>
        <p:nvSpPr>
          <p:cNvPr id="3" name="TextBox 2">
            <a:extLst>
              <a:ext uri="{FF2B5EF4-FFF2-40B4-BE49-F238E27FC236}">
                <a16:creationId xmlns:a16="http://schemas.microsoft.com/office/drawing/2014/main" id="{576FD689-9367-4DAB-8EDD-3EA87BC7CF99}"/>
              </a:ext>
            </a:extLst>
          </p:cNvPr>
          <p:cNvSpPr txBox="1"/>
          <p:nvPr/>
        </p:nvSpPr>
        <p:spPr>
          <a:xfrm>
            <a:off x="158620" y="681135"/>
            <a:ext cx="8705462" cy="6001643"/>
          </a:xfrm>
          <a:prstGeom prst="rect">
            <a:avLst/>
          </a:prstGeom>
          <a:noFill/>
        </p:spPr>
        <p:txBody>
          <a:bodyPr wrap="square" rtlCol="0">
            <a:spAutoFit/>
          </a:bodyPr>
          <a:lstStyle/>
          <a:p>
            <a:r>
              <a:rPr lang="en-US" sz="2400" dirty="0"/>
              <a:t>The Feast of Unleavened Bread was really a continuation of Passover, and many times the two separate feasts could be identified interchangeably. Example:</a:t>
            </a:r>
          </a:p>
          <a:p>
            <a:endParaRPr lang="en-US" sz="2400" dirty="0"/>
          </a:p>
          <a:p>
            <a:r>
              <a:rPr lang="en-US" sz="2400" dirty="0"/>
              <a:t>Matt. 26:17-19 “</a:t>
            </a:r>
            <a:r>
              <a:rPr lang="en-US" sz="2400" b="1" u="sng" dirty="0"/>
              <a:t>Now the first day of the feast of unleavened bread the disciples came to Jesus, saying unto him, Where wilt thou that we prepare for thee to eat the </a:t>
            </a:r>
            <a:r>
              <a:rPr lang="en-US" sz="2400" b="1" u="sng" dirty="0" err="1"/>
              <a:t>passover</a:t>
            </a:r>
            <a:r>
              <a:rPr lang="en-US" sz="2400" dirty="0"/>
              <a:t>?</a:t>
            </a:r>
            <a:r>
              <a:rPr lang="en-US" sz="2400" baseline="30000" dirty="0"/>
              <a:t> </a:t>
            </a:r>
            <a:r>
              <a:rPr lang="en-US" sz="2400" dirty="0"/>
              <a:t>And he said, Go into the city to such a man, and say unto him, The Master saith, My time is at hand; I will keep the </a:t>
            </a:r>
            <a:r>
              <a:rPr lang="en-US" sz="2400" dirty="0" err="1"/>
              <a:t>passover</a:t>
            </a:r>
            <a:r>
              <a:rPr lang="en-US" sz="2400" dirty="0"/>
              <a:t> at thy house with my disciples.</a:t>
            </a:r>
            <a:r>
              <a:rPr lang="en-US" sz="2400" baseline="30000" dirty="0"/>
              <a:t> </a:t>
            </a:r>
            <a:r>
              <a:rPr lang="en-US" sz="2400" dirty="0"/>
              <a:t>And the disciples did as Jesus had appointed them; and </a:t>
            </a:r>
            <a:r>
              <a:rPr lang="en-US" sz="2400" b="1" u="sng" dirty="0"/>
              <a:t>they made ready the </a:t>
            </a:r>
            <a:r>
              <a:rPr lang="en-US" sz="2400" b="1" u="sng" dirty="0" err="1"/>
              <a:t>passover</a:t>
            </a:r>
            <a:r>
              <a:rPr lang="en-US" sz="2400" b="1" u="sng" dirty="0"/>
              <a:t>.</a:t>
            </a:r>
            <a:r>
              <a:rPr lang="en-US" sz="2400" dirty="0"/>
              <a:t>”</a:t>
            </a:r>
          </a:p>
          <a:p>
            <a:endParaRPr lang="en-US" sz="2400" dirty="0"/>
          </a:p>
          <a:p>
            <a:r>
              <a:rPr lang="en-US" sz="2400" dirty="0"/>
              <a:t>The Feast of Unleavened Bread was a week long feast, where all Israel would only eat of unleavened bread, the 1</a:t>
            </a:r>
            <a:r>
              <a:rPr lang="en-US" sz="2400" baseline="30000" dirty="0"/>
              <a:t>st</a:t>
            </a:r>
            <a:r>
              <a:rPr lang="en-US" sz="2400" dirty="0"/>
              <a:t> day was a holy convocation, or sabbath, while the second day marked the beginning of the spring harvest with the “Wave Sheaf” offering or </a:t>
            </a:r>
            <a:r>
              <a:rPr lang="en-US" sz="2400" dirty="0" err="1"/>
              <a:t>Firstfruits</a:t>
            </a:r>
            <a:endParaRPr lang="en-US" sz="2400" dirty="0"/>
          </a:p>
        </p:txBody>
      </p:sp>
      <p:pic>
        <p:nvPicPr>
          <p:cNvPr id="4" name="Picture 3">
            <a:extLst>
              <a:ext uri="{FF2B5EF4-FFF2-40B4-BE49-F238E27FC236}">
                <a16:creationId xmlns:a16="http://schemas.microsoft.com/office/drawing/2014/main" id="{7A461EB9-49CC-4D7E-AF7B-0A4C9474EA2A}"/>
              </a:ext>
            </a:extLst>
          </p:cNvPr>
          <p:cNvPicPr>
            <a:picLocks noChangeAspect="1"/>
          </p:cNvPicPr>
          <p:nvPr/>
        </p:nvPicPr>
        <p:blipFill>
          <a:blip r:embed="rId2"/>
          <a:stretch>
            <a:fillRect/>
          </a:stretch>
        </p:blipFill>
        <p:spPr>
          <a:xfrm>
            <a:off x="9116008" y="3584511"/>
            <a:ext cx="2982686" cy="2982686"/>
          </a:xfrm>
          <a:prstGeom prst="rect">
            <a:avLst/>
          </a:prstGeom>
        </p:spPr>
      </p:pic>
      <p:pic>
        <p:nvPicPr>
          <p:cNvPr id="5" name="Picture 4">
            <a:extLst>
              <a:ext uri="{FF2B5EF4-FFF2-40B4-BE49-F238E27FC236}">
                <a16:creationId xmlns:a16="http://schemas.microsoft.com/office/drawing/2014/main" id="{B110DE16-6FEB-493B-810B-A0716A5EB3DE}"/>
              </a:ext>
            </a:extLst>
          </p:cNvPr>
          <p:cNvPicPr>
            <a:picLocks noChangeAspect="1"/>
          </p:cNvPicPr>
          <p:nvPr/>
        </p:nvPicPr>
        <p:blipFill>
          <a:blip r:embed="rId3"/>
          <a:stretch>
            <a:fillRect/>
          </a:stretch>
        </p:blipFill>
        <p:spPr>
          <a:xfrm>
            <a:off x="9041457" y="1037545"/>
            <a:ext cx="3103890" cy="2062389"/>
          </a:xfrm>
          <a:prstGeom prst="rect">
            <a:avLst/>
          </a:prstGeom>
        </p:spPr>
      </p:pic>
    </p:spTree>
    <p:extLst>
      <p:ext uri="{BB962C8B-B14F-4D97-AF65-F5344CB8AC3E}">
        <p14:creationId xmlns:p14="http://schemas.microsoft.com/office/powerpoint/2010/main" val="199604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406D-D5EF-4F77-AC2D-2B5DB57C293A}"/>
              </a:ext>
            </a:extLst>
          </p:cNvPr>
          <p:cNvSpPr>
            <a:spLocks noGrp="1"/>
          </p:cNvSpPr>
          <p:nvPr>
            <p:ph type="title"/>
          </p:nvPr>
        </p:nvSpPr>
        <p:spPr>
          <a:xfrm>
            <a:off x="838200" y="-362663"/>
            <a:ext cx="10515600" cy="1325563"/>
          </a:xfrm>
        </p:spPr>
        <p:txBody>
          <a:bodyPr/>
          <a:lstStyle/>
          <a:p>
            <a:pPr algn="ctr"/>
            <a:r>
              <a:rPr lang="en-US" b="1" dirty="0"/>
              <a:t>What We Aim to Learn</a:t>
            </a:r>
          </a:p>
        </p:txBody>
      </p:sp>
      <p:sp>
        <p:nvSpPr>
          <p:cNvPr id="3" name="TextBox 2">
            <a:extLst>
              <a:ext uri="{FF2B5EF4-FFF2-40B4-BE49-F238E27FC236}">
                <a16:creationId xmlns:a16="http://schemas.microsoft.com/office/drawing/2014/main" id="{39EF84A7-7061-4E26-945B-55E11A39C27D}"/>
              </a:ext>
            </a:extLst>
          </p:cNvPr>
          <p:cNvSpPr txBox="1"/>
          <p:nvPr/>
        </p:nvSpPr>
        <p:spPr>
          <a:xfrm>
            <a:off x="5760876" y="1166842"/>
            <a:ext cx="5928049" cy="4524315"/>
          </a:xfrm>
          <a:prstGeom prst="rect">
            <a:avLst/>
          </a:prstGeom>
          <a:noFill/>
        </p:spPr>
        <p:txBody>
          <a:bodyPr wrap="square" rtlCol="0">
            <a:spAutoFit/>
          </a:bodyPr>
          <a:lstStyle/>
          <a:p>
            <a:pPr marL="342900" indent="-342900">
              <a:buAutoNum type="arabicPeriod"/>
            </a:pPr>
            <a:r>
              <a:rPr lang="en-US" sz="3200" dirty="0"/>
              <a:t>What Actually Happened During the Feast of Unleavened Bread and </a:t>
            </a:r>
            <a:r>
              <a:rPr lang="en-US" sz="3200" dirty="0" err="1"/>
              <a:t>Firstfruits</a:t>
            </a:r>
            <a:endParaRPr lang="en-US" sz="3200" dirty="0"/>
          </a:p>
          <a:p>
            <a:pPr marL="342900" indent="-342900">
              <a:buAutoNum type="arabicPeriod"/>
            </a:pPr>
            <a:r>
              <a:rPr lang="en-US" sz="3200" dirty="0"/>
              <a:t>What it meant to the ancient Israelites-literally and spiritually—and what it means for us today</a:t>
            </a:r>
          </a:p>
          <a:p>
            <a:pPr marL="342900" indent="-342900">
              <a:buAutoNum type="arabicPeriod"/>
            </a:pPr>
            <a:r>
              <a:rPr lang="en-US" sz="3200" dirty="0"/>
              <a:t>What is the prophetic fulfillment of these feasts</a:t>
            </a:r>
          </a:p>
        </p:txBody>
      </p:sp>
      <p:pic>
        <p:nvPicPr>
          <p:cNvPr id="4" name="Picture 3">
            <a:extLst>
              <a:ext uri="{FF2B5EF4-FFF2-40B4-BE49-F238E27FC236}">
                <a16:creationId xmlns:a16="http://schemas.microsoft.com/office/drawing/2014/main" id="{52B4C120-0BF6-4CD2-AAA2-C210CE72C4EE}"/>
              </a:ext>
            </a:extLst>
          </p:cNvPr>
          <p:cNvPicPr>
            <a:picLocks noChangeAspect="1"/>
          </p:cNvPicPr>
          <p:nvPr/>
        </p:nvPicPr>
        <p:blipFill>
          <a:blip r:embed="rId2"/>
          <a:stretch>
            <a:fillRect/>
          </a:stretch>
        </p:blipFill>
        <p:spPr>
          <a:xfrm>
            <a:off x="252358" y="727787"/>
            <a:ext cx="2473159" cy="3088433"/>
          </a:xfrm>
          <a:prstGeom prst="rect">
            <a:avLst/>
          </a:prstGeom>
        </p:spPr>
      </p:pic>
      <p:pic>
        <p:nvPicPr>
          <p:cNvPr id="5" name="Picture 4">
            <a:extLst>
              <a:ext uri="{FF2B5EF4-FFF2-40B4-BE49-F238E27FC236}">
                <a16:creationId xmlns:a16="http://schemas.microsoft.com/office/drawing/2014/main" id="{B1296E12-2C5A-40D6-93DC-D68274E03591}"/>
              </a:ext>
            </a:extLst>
          </p:cNvPr>
          <p:cNvPicPr>
            <a:picLocks noChangeAspect="1"/>
          </p:cNvPicPr>
          <p:nvPr/>
        </p:nvPicPr>
        <p:blipFill>
          <a:blip r:embed="rId3"/>
          <a:stretch>
            <a:fillRect/>
          </a:stretch>
        </p:blipFill>
        <p:spPr>
          <a:xfrm>
            <a:off x="969606" y="3157666"/>
            <a:ext cx="4526633" cy="3193791"/>
          </a:xfrm>
          <a:prstGeom prst="rect">
            <a:avLst/>
          </a:prstGeom>
        </p:spPr>
      </p:pic>
    </p:spTree>
    <p:extLst>
      <p:ext uri="{BB962C8B-B14F-4D97-AF65-F5344CB8AC3E}">
        <p14:creationId xmlns:p14="http://schemas.microsoft.com/office/powerpoint/2010/main" val="3314743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86B6-DA45-4C02-80A5-03B5C9E8D9D0}"/>
              </a:ext>
            </a:extLst>
          </p:cNvPr>
          <p:cNvSpPr>
            <a:spLocks noGrp="1"/>
          </p:cNvSpPr>
          <p:nvPr>
            <p:ph type="title"/>
          </p:nvPr>
        </p:nvSpPr>
        <p:spPr>
          <a:xfrm>
            <a:off x="838200" y="-344002"/>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Mrs. White Sets the Stage</a:t>
            </a:r>
          </a:p>
        </p:txBody>
      </p:sp>
      <p:sp>
        <p:nvSpPr>
          <p:cNvPr id="4" name="TextBox 3">
            <a:extLst>
              <a:ext uri="{FF2B5EF4-FFF2-40B4-BE49-F238E27FC236}">
                <a16:creationId xmlns:a16="http://schemas.microsoft.com/office/drawing/2014/main" id="{8244D103-86D0-4AC7-8D01-D062FE548A35}"/>
              </a:ext>
            </a:extLst>
          </p:cNvPr>
          <p:cNvSpPr txBox="1"/>
          <p:nvPr/>
        </p:nvSpPr>
        <p:spPr>
          <a:xfrm>
            <a:off x="5131836" y="775529"/>
            <a:ext cx="6925646" cy="6124754"/>
          </a:xfrm>
          <a:prstGeom prst="rect">
            <a:avLst/>
          </a:prstGeom>
          <a:noFill/>
        </p:spPr>
        <p:txBody>
          <a:bodyPr wrap="square">
            <a:spAutoFit/>
          </a:bodyPr>
          <a:lstStyle/>
          <a:p>
            <a:r>
              <a:rPr lang="en-US" sz="2800" dirty="0"/>
              <a:t>“</a:t>
            </a:r>
            <a:r>
              <a:rPr lang="en-US" sz="2800" b="1" u="sng" dirty="0"/>
              <a:t>The Passover was followed by the seven day's feast of unleavened bread</a:t>
            </a:r>
            <a:r>
              <a:rPr lang="en-US" sz="2800" dirty="0"/>
              <a:t>. The first and the seventh day were days of holy convocation, when no servile work was to be performed. On the second day of the feast, the first fruits of the year's harvest were presented before God. Barley was the earliest grain in Palestine, and at the opening of the feast it was beginning to ripen. </a:t>
            </a:r>
            <a:r>
              <a:rPr lang="en-US" sz="2800" b="1" dirty="0"/>
              <a:t>A sheaf of this grain was waved by the priest before the altar of God, as an acknowledgment that all was His. Not until this ceremony had been performed was the harvest to be gathered</a:t>
            </a:r>
            <a:r>
              <a:rPr lang="en-US" sz="2800" dirty="0"/>
              <a:t>.” PP, 539</a:t>
            </a:r>
          </a:p>
        </p:txBody>
      </p:sp>
      <p:pic>
        <p:nvPicPr>
          <p:cNvPr id="5" name="Picture 4">
            <a:extLst>
              <a:ext uri="{FF2B5EF4-FFF2-40B4-BE49-F238E27FC236}">
                <a16:creationId xmlns:a16="http://schemas.microsoft.com/office/drawing/2014/main" id="{362948A9-BC31-4C39-8777-2BD4D0980FB9}"/>
              </a:ext>
            </a:extLst>
          </p:cNvPr>
          <p:cNvPicPr>
            <a:picLocks noChangeAspect="1"/>
          </p:cNvPicPr>
          <p:nvPr/>
        </p:nvPicPr>
        <p:blipFill>
          <a:blip r:embed="rId2"/>
          <a:stretch>
            <a:fillRect/>
          </a:stretch>
        </p:blipFill>
        <p:spPr>
          <a:xfrm>
            <a:off x="477208" y="775529"/>
            <a:ext cx="4132114" cy="5786767"/>
          </a:xfrm>
          <a:prstGeom prst="rect">
            <a:avLst/>
          </a:prstGeom>
        </p:spPr>
      </p:pic>
    </p:spTree>
    <p:extLst>
      <p:ext uri="{BB962C8B-B14F-4D97-AF65-F5344CB8AC3E}">
        <p14:creationId xmlns:p14="http://schemas.microsoft.com/office/powerpoint/2010/main" val="425184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6311-1C44-43AB-9397-1DB6D8000A67}"/>
              </a:ext>
            </a:extLst>
          </p:cNvPr>
          <p:cNvSpPr>
            <a:spLocks noGrp="1"/>
          </p:cNvSpPr>
          <p:nvPr>
            <p:ph type="title"/>
          </p:nvPr>
        </p:nvSpPr>
        <p:spPr>
          <a:xfrm>
            <a:off x="838200" y="-269357"/>
            <a:ext cx="10515600" cy="1325563"/>
          </a:xfrm>
        </p:spPr>
        <p:txBody>
          <a:bodyPr/>
          <a:lstStyle/>
          <a:p>
            <a:r>
              <a:rPr lang="en-US" i="1" dirty="0">
                <a:solidFill>
                  <a:srgbClr val="FFC000"/>
                </a:solidFill>
                <a:effectLst>
                  <a:outerShdw blurRad="38100" dist="38100" dir="2700000" algn="tl">
                    <a:srgbClr val="000000">
                      <a:alpha val="43137"/>
                    </a:srgbClr>
                  </a:outerShdw>
                </a:effectLst>
              </a:rPr>
              <a:t>The Feast of Unleavened Bread, First Mention</a:t>
            </a:r>
          </a:p>
        </p:txBody>
      </p:sp>
      <p:sp>
        <p:nvSpPr>
          <p:cNvPr id="4" name="TextBox 3">
            <a:extLst>
              <a:ext uri="{FF2B5EF4-FFF2-40B4-BE49-F238E27FC236}">
                <a16:creationId xmlns:a16="http://schemas.microsoft.com/office/drawing/2014/main" id="{C4A17F03-5C8A-4305-B5ED-BC3D1B6F678C}"/>
              </a:ext>
            </a:extLst>
          </p:cNvPr>
          <p:cNvSpPr txBox="1"/>
          <p:nvPr/>
        </p:nvSpPr>
        <p:spPr>
          <a:xfrm>
            <a:off x="0" y="635599"/>
            <a:ext cx="12192000" cy="4524315"/>
          </a:xfrm>
          <a:prstGeom prst="rect">
            <a:avLst/>
          </a:prstGeom>
          <a:noFill/>
        </p:spPr>
        <p:txBody>
          <a:bodyPr wrap="square">
            <a:spAutoFit/>
          </a:bodyPr>
          <a:lstStyle/>
          <a:p>
            <a:r>
              <a:rPr lang="en-US" sz="2400" dirty="0"/>
              <a:t>Ex. 12:15-20 “</a:t>
            </a:r>
            <a:r>
              <a:rPr lang="en-US" sz="2400" b="1" dirty="0"/>
              <a:t>Seven days shall ye eat unleavened bread; even the first day ye shall put away leaven out of your houses: for whosoever </a:t>
            </a:r>
            <a:r>
              <a:rPr lang="en-US" sz="2400" b="1" dirty="0" err="1"/>
              <a:t>eateth</a:t>
            </a:r>
            <a:r>
              <a:rPr lang="en-US" sz="2400" b="1" dirty="0"/>
              <a:t> leavened bread from the first day until the seventh day, that soul shall be cut off from Israel.</a:t>
            </a:r>
            <a:r>
              <a:rPr lang="en-US" sz="2400" dirty="0"/>
              <a:t> And in </a:t>
            </a:r>
            <a:r>
              <a:rPr lang="en-US" sz="2400" b="1" u="sng" dirty="0"/>
              <a:t>the first day there shall be an holy convocation, and in the seventh day there shall be an holy convocation to you; no manner of work shall be done in them, save that which every man must eat, that only may be done of you</a:t>
            </a:r>
            <a:r>
              <a:rPr lang="en-US" sz="2400" dirty="0"/>
              <a:t>. And ye shall observe </a:t>
            </a:r>
            <a:r>
              <a:rPr lang="en-US" sz="2400" b="1" u="sng" dirty="0"/>
              <a:t>the feast of unleavened bread; for in this selfsame day have I brought your armies out of the land of Egypt</a:t>
            </a:r>
            <a:r>
              <a:rPr lang="en-US" sz="2400" dirty="0"/>
              <a:t>: therefore shall ye observe this day in your generations by an ordinance for ever. In the first month, on the fourteenth day of the month at even, ye shall eat unleavened bread, until the one and twentieth day of the month at even. </a:t>
            </a:r>
            <a:r>
              <a:rPr lang="en-US" sz="2400" b="1" dirty="0"/>
              <a:t>Seven days shall there be no leaven found in your houses: for whosoever </a:t>
            </a:r>
            <a:r>
              <a:rPr lang="en-US" sz="2400" b="1" dirty="0" err="1"/>
              <a:t>eateth</a:t>
            </a:r>
            <a:r>
              <a:rPr lang="en-US" sz="2400" b="1" dirty="0"/>
              <a:t> that which is leavened, even that soul shall be cut off from the congregation of Israel, whether he be a stranger, or born in the land</a:t>
            </a:r>
            <a:r>
              <a:rPr lang="en-US" sz="2400" dirty="0"/>
              <a:t>. Ye shall eat nothing leavened; in all your </a:t>
            </a:r>
            <a:r>
              <a:rPr lang="en-US" sz="2400" b="1" u="sng" dirty="0"/>
              <a:t>habitations shall ye eat unleavened bread</a:t>
            </a:r>
            <a:r>
              <a:rPr lang="en-US" sz="2400" dirty="0"/>
              <a:t>.”</a:t>
            </a:r>
          </a:p>
        </p:txBody>
      </p:sp>
      <p:pic>
        <p:nvPicPr>
          <p:cNvPr id="5" name="Picture 4">
            <a:extLst>
              <a:ext uri="{FF2B5EF4-FFF2-40B4-BE49-F238E27FC236}">
                <a16:creationId xmlns:a16="http://schemas.microsoft.com/office/drawing/2014/main" id="{D02969AC-D350-43EE-8D67-5AED8ECC9BCF}"/>
              </a:ext>
            </a:extLst>
          </p:cNvPr>
          <p:cNvPicPr>
            <a:picLocks noChangeAspect="1"/>
          </p:cNvPicPr>
          <p:nvPr/>
        </p:nvPicPr>
        <p:blipFill rotWithShape="1">
          <a:blip r:embed="rId2"/>
          <a:srcRect t="58674"/>
          <a:stretch/>
        </p:blipFill>
        <p:spPr>
          <a:xfrm>
            <a:off x="1407367" y="5135645"/>
            <a:ext cx="9377265" cy="1722355"/>
          </a:xfrm>
          <a:prstGeom prst="rect">
            <a:avLst/>
          </a:prstGeom>
        </p:spPr>
      </p:pic>
    </p:spTree>
    <p:extLst>
      <p:ext uri="{BB962C8B-B14F-4D97-AF65-F5344CB8AC3E}">
        <p14:creationId xmlns:p14="http://schemas.microsoft.com/office/powerpoint/2010/main" val="222914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82A8-8832-436D-A7EC-FC70AD0D90C8}"/>
              </a:ext>
            </a:extLst>
          </p:cNvPr>
          <p:cNvSpPr>
            <a:spLocks noGrp="1"/>
          </p:cNvSpPr>
          <p:nvPr>
            <p:ph type="title"/>
          </p:nvPr>
        </p:nvSpPr>
        <p:spPr>
          <a:xfrm>
            <a:off x="838200" y="-344002"/>
            <a:ext cx="10515600" cy="1325563"/>
          </a:xfrm>
        </p:spPr>
        <p:txBody>
          <a:bodyPr/>
          <a:lstStyle/>
          <a:p>
            <a:r>
              <a:rPr lang="en-US" b="1" i="1" dirty="0">
                <a:solidFill>
                  <a:srgbClr val="C00000"/>
                </a:solidFill>
              </a:rPr>
              <a:t>The Feast of Unleavened Bread in Numbers</a:t>
            </a:r>
          </a:p>
        </p:txBody>
      </p:sp>
      <p:sp>
        <p:nvSpPr>
          <p:cNvPr id="4" name="TextBox 3">
            <a:extLst>
              <a:ext uri="{FF2B5EF4-FFF2-40B4-BE49-F238E27FC236}">
                <a16:creationId xmlns:a16="http://schemas.microsoft.com/office/drawing/2014/main" id="{DBE0E9F6-10A7-4758-98F7-86BC6DD50632}"/>
              </a:ext>
            </a:extLst>
          </p:cNvPr>
          <p:cNvSpPr txBox="1"/>
          <p:nvPr/>
        </p:nvSpPr>
        <p:spPr>
          <a:xfrm>
            <a:off x="0" y="449874"/>
            <a:ext cx="12192000" cy="5909310"/>
          </a:xfrm>
          <a:prstGeom prst="rect">
            <a:avLst/>
          </a:prstGeom>
          <a:noFill/>
        </p:spPr>
        <p:txBody>
          <a:bodyPr wrap="square">
            <a:spAutoFit/>
          </a:bodyPr>
          <a:lstStyle/>
          <a:p>
            <a:r>
              <a:rPr lang="en-US" sz="2700" dirty="0"/>
              <a:t>Num. 28:16-25 “And in the fourteenth day of the first month is the </a:t>
            </a:r>
            <a:r>
              <a:rPr lang="en-US" sz="2700" dirty="0" err="1"/>
              <a:t>passover</a:t>
            </a:r>
            <a:r>
              <a:rPr lang="en-US" sz="2700" dirty="0"/>
              <a:t> of the Lord. </a:t>
            </a:r>
            <a:r>
              <a:rPr lang="en-US" sz="2700" b="1" u="sng" dirty="0"/>
              <a:t>And in the fifteenth day of this month is the feast: seven days shall unleavened bread be eaten</a:t>
            </a:r>
            <a:r>
              <a:rPr lang="en-US" sz="2700" dirty="0"/>
              <a:t>. In the first day shall be an holy convocation; ye shall do no manner of servile work therein: But ye shall offer a sacrifice made by fire for a </a:t>
            </a:r>
            <a:r>
              <a:rPr lang="en-US" sz="2700" b="1" u="sng" dirty="0"/>
              <a:t>burnt offering unto the Lord; two young bullocks, and one ram, and seven lambs of the first year: they shall be unto you without blemish</a:t>
            </a:r>
            <a:r>
              <a:rPr lang="en-US" sz="2700" dirty="0"/>
              <a:t>: And their </a:t>
            </a:r>
            <a:r>
              <a:rPr lang="en-US" sz="2700" b="1" u="sng" dirty="0"/>
              <a:t>meat offering shall be of flour mingled with oil</a:t>
            </a:r>
            <a:r>
              <a:rPr lang="en-US" sz="2700" dirty="0"/>
              <a:t>: three tenth deals shall ye offer for a bullock, and two tenth deals for a ram; A several tenth deal shalt thou offer for every lamb, throughout the seven lambs: </a:t>
            </a:r>
            <a:r>
              <a:rPr lang="en-US" sz="2700" b="1" u="sng" dirty="0"/>
              <a:t>And one goat for a sin offering, to make an atonement for you</a:t>
            </a:r>
            <a:r>
              <a:rPr lang="en-US" sz="2700" dirty="0"/>
              <a:t>. Ye shall offer these beside the burnt offering in the morning, which is for a continual burnt offering. </a:t>
            </a:r>
            <a:r>
              <a:rPr lang="en-US" sz="2700" b="1" u="sng" dirty="0"/>
              <a:t>After this manner ye shall offer daily, throughout the seven days, the meat of the sacrifice made by fire, of a sweet </a:t>
            </a:r>
            <a:r>
              <a:rPr lang="en-US" sz="2700" b="1" u="sng" dirty="0" err="1"/>
              <a:t>savour</a:t>
            </a:r>
            <a:r>
              <a:rPr lang="en-US" sz="2700" b="1" u="sng" dirty="0"/>
              <a:t> unto the Lord: it shall be offered beside the continual burnt offering, and his drink offering</a:t>
            </a:r>
            <a:r>
              <a:rPr lang="en-US" sz="2700" dirty="0"/>
              <a:t>. And on the seventh day ye shall have an holy convocation; ye shall do no servile work.”</a:t>
            </a:r>
          </a:p>
        </p:txBody>
      </p:sp>
    </p:spTree>
    <p:extLst>
      <p:ext uri="{BB962C8B-B14F-4D97-AF65-F5344CB8AC3E}">
        <p14:creationId xmlns:p14="http://schemas.microsoft.com/office/powerpoint/2010/main" val="107051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D0D1-83F9-4DAA-9CFA-1FD8A7E92EA7}"/>
              </a:ext>
            </a:extLst>
          </p:cNvPr>
          <p:cNvSpPr>
            <a:spLocks noGrp="1"/>
          </p:cNvSpPr>
          <p:nvPr>
            <p:ph type="title"/>
          </p:nvPr>
        </p:nvSpPr>
        <p:spPr>
          <a:xfrm>
            <a:off x="838200" y="-297348"/>
            <a:ext cx="10515600" cy="1325563"/>
          </a:xfrm>
        </p:spPr>
        <p:txBody>
          <a:bodyPr/>
          <a:lstStyle/>
          <a:p>
            <a:r>
              <a:rPr lang="en-US" dirty="0"/>
              <a:t>Eaten with Unleavened Bread?</a:t>
            </a:r>
          </a:p>
        </p:txBody>
      </p:sp>
      <p:sp>
        <p:nvSpPr>
          <p:cNvPr id="3" name="TextBox 2">
            <a:extLst>
              <a:ext uri="{FF2B5EF4-FFF2-40B4-BE49-F238E27FC236}">
                <a16:creationId xmlns:a16="http://schemas.microsoft.com/office/drawing/2014/main" id="{2EA7CCEE-5858-4062-8B7B-38900AD6FAD8}"/>
              </a:ext>
            </a:extLst>
          </p:cNvPr>
          <p:cNvSpPr txBox="1"/>
          <p:nvPr/>
        </p:nvSpPr>
        <p:spPr>
          <a:xfrm>
            <a:off x="0" y="559838"/>
            <a:ext cx="10217020" cy="6370975"/>
          </a:xfrm>
          <a:prstGeom prst="rect">
            <a:avLst/>
          </a:prstGeom>
          <a:noFill/>
        </p:spPr>
        <p:txBody>
          <a:bodyPr wrap="square" rtlCol="0">
            <a:spAutoFit/>
          </a:bodyPr>
          <a:lstStyle/>
          <a:p>
            <a:r>
              <a:rPr lang="en-US" sz="2400" dirty="0"/>
              <a:t>Leaven=sin/sinful traits of character/bad doctrine or policy</a:t>
            </a:r>
          </a:p>
          <a:p>
            <a:endParaRPr lang="en-US" sz="2400" dirty="0"/>
          </a:p>
          <a:p>
            <a:r>
              <a:rPr lang="en-US" sz="2400" dirty="0"/>
              <a:t>Matt. 6:11-12 “</a:t>
            </a:r>
            <a:r>
              <a:rPr lang="en-US" sz="2400" baseline="30000" dirty="0"/>
              <a:t> </a:t>
            </a:r>
            <a:r>
              <a:rPr lang="en-US" sz="2400" dirty="0"/>
              <a:t>How is it that ye do not understand that I </a:t>
            </a:r>
            <a:r>
              <a:rPr lang="en-US" sz="2400" dirty="0" err="1"/>
              <a:t>spake</a:t>
            </a:r>
            <a:r>
              <a:rPr lang="en-US" sz="2400" dirty="0"/>
              <a:t> it not to you concerning bread, that ye should beware of the leaven of the Pharisees and of the Sadducees?</a:t>
            </a:r>
            <a:r>
              <a:rPr lang="en-US" sz="2400" baseline="30000" dirty="0"/>
              <a:t> </a:t>
            </a:r>
            <a:r>
              <a:rPr lang="en-US" sz="2400" b="1" u="sng" dirty="0"/>
              <a:t>Then understood they how that he bade them not beware of the leaven of bread, but of the doctrine of the Pharisees and of the Sadducees</a:t>
            </a:r>
            <a:r>
              <a:rPr lang="en-US" sz="2400" dirty="0"/>
              <a:t>.”</a:t>
            </a:r>
          </a:p>
          <a:p>
            <a:endParaRPr lang="en-US" sz="2400" dirty="0"/>
          </a:p>
          <a:p>
            <a:r>
              <a:rPr lang="en-US" sz="2400" dirty="0"/>
              <a:t>“</a:t>
            </a:r>
            <a:r>
              <a:rPr lang="en-US" sz="2400" b="1" u="sng" dirty="0"/>
              <a:t>The use of unleavened bread also was significant</a:t>
            </a:r>
            <a:r>
              <a:rPr lang="en-US" sz="2400" dirty="0"/>
              <a:t>. It was expressly enjoined in the law of the Passover, and as strictly observed by the Jews in their practice, that no leaven should be found in their houses during the feast. </a:t>
            </a:r>
            <a:r>
              <a:rPr lang="en-US" sz="2400" b="1" dirty="0"/>
              <a:t>In like manner the leaven of sin must be put away from all who would receive life and nourishment from Christ. So Paul writes to the Corinthian church, ‘Purge out therefore the old leaven, that ye may be a new lump. . . . For even Christ our Passover is sacrificed for us: therefore let us keep the feast, not with old leaven, neither with the leaven of malice and wickedness; but with the unleavened bread of sincerity and truth</a:t>
            </a:r>
            <a:r>
              <a:rPr lang="en-US" sz="2400" dirty="0"/>
              <a:t>.’ 1 Corinthians 5:7, 8.” PP, 278</a:t>
            </a:r>
          </a:p>
        </p:txBody>
      </p:sp>
      <p:pic>
        <p:nvPicPr>
          <p:cNvPr id="4" name="Picture 3">
            <a:extLst>
              <a:ext uri="{FF2B5EF4-FFF2-40B4-BE49-F238E27FC236}">
                <a16:creationId xmlns:a16="http://schemas.microsoft.com/office/drawing/2014/main" id="{30ED836F-7DE5-45A9-92EC-C5BDDA55D6E6}"/>
              </a:ext>
            </a:extLst>
          </p:cNvPr>
          <p:cNvPicPr>
            <a:picLocks noChangeAspect="1"/>
          </p:cNvPicPr>
          <p:nvPr/>
        </p:nvPicPr>
        <p:blipFill>
          <a:blip r:embed="rId2"/>
          <a:stretch>
            <a:fillRect/>
          </a:stretch>
        </p:blipFill>
        <p:spPr>
          <a:xfrm>
            <a:off x="9638522" y="110800"/>
            <a:ext cx="2473652" cy="1391429"/>
          </a:xfrm>
          <a:prstGeom prst="rect">
            <a:avLst/>
          </a:prstGeom>
        </p:spPr>
      </p:pic>
      <p:pic>
        <p:nvPicPr>
          <p:cNvPr id="5" name="Picture 4">
            <a:extLst>
              <a:ext uri="{FF2B5EF4-FFF2-40B4-BE49-F238E27FC236}">
                <a16:creationId xmlns:a16="http://schemas.microsoft.com/office/drawing/2014/main" id="{721D93AC-9B54-4D42-97BA-7D4C5E0F6FBB}"/>
              </a:ext>
            </a:extLst>
          </p:cNvPr>
          <p:cNvPicPr>
            <a:picLocks noChangeAspect="1"/>
          </p:cNvPicPr>
          <p:nvPr/>
        </p:nvPicPr>
        <p:blipFill>
          <a:blip r:embed="rId3"/>
          <a:stretch>
            <a:fillRect/>
          </a:stretch>
        </p:blipFill>
        <p:spPr>
          <a:xfrm>
            <a:off x="9931051" y="1921534"/>
            <a:ext cx="2195804" cy="1577446"/>
          </a:xfrm>
          <a:prstGeom prst="rect">
            <a:avLst/>
          </a:prstGeom>
        </p:spPr>
      </p:pic>
      <p:pic>
        <p:nvPicPr>
          <p:cNvPr id="6" name="Picture 5">
            <a:extLst>
              <a:ext uri="{FF2B5EF4-FFF2-40B4-BE49-F238E27FC236}">
                <a16:creationId xmlns:a16="http://schemas.microsoft.com/office/drawing/2014/main" id="{C5A3069A-AF03-46DB-A18F-1EB316DF02B4}"/>
              </a:ext>
            </a:extLst>
          </p:cNvPr>
          <p:cNvPicPr>
            <a:picLocks noChangeAspect="1"/>
          </p:cNvPicPr>
          <p:nvPr/>
        </p:nvPicPr>
        <p:blipFill>
          <a:blip r:embed="rId4"/>
          <a:stretch>
            <a:fillRect/>
          </a:stretch>
        </p:blipFill>
        <p:spPr>
          <a:xfrm>
            <a:off x="9918611" y="4768849"/>
            <a:ext cx="2208244" cy="1472163"/>
          </a:xfrm>
          <a:prstGeom prst="rect">
            <a:avLst/>
          </a:prstGeom>
        </p:spPr>
      </p:pic>
    </p:spTree>
    <p:extLst>
      <p:ext uri="{BB962C8B-B14F-4D97-AF65-F5344CB8AC3E}">
        <p14:creationId xmlns:p14="http://schemas.microsoft.com/office/powerpoint/2010/main" val="285836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659B-7A82-466C-8C41-A7869A03BE80}"/>
              </a:ext>
            </a:extLst>
          </p:cNvPr>
          <p:cNvSpPr>
            <a:spLocks noGrp="1"/>
          </p:cNvSpPr>
          <p:nvPr>
            <p:ph type="title"/>
          </p:nvPr>
        </p:nvSpPr>
        <p:spPr>
          <a:xfrm>
            <a:off x="614266" y="-250695"/>
            <a:ext cx="10515600" cy="1325563"/>
          </a:xfrm>
        </p:spPr>
        <p:txBody>
          <a:bodyPr/>
          <a:lstStyle/>
          <a:p>
            <a:r>
              <a:rPr lang="en-US" dirty="0"/>
              <a:t>Leaven of Judas…</a:t>
            </a:r>
          </a:p>
        </p:txBody>
      </p:sp>
      <p:sp>
        <p:nvSpPr>
          <p:cNvPr id="4" name="TextBox 3">
            <a:extLst>
              <a:ext uri="{FF2B5EF4-FFF2-40B4-BE49-F238E27FC236}">
                <a16:creationId xmlns:a16="http://schemas.microsoft.com/office/drawing/2014/main" id="{4264362C-D501-42A9-819C-B5506F16C4BD}"/>
              </a:ext>
            </a:extLst>
          </p:cNvPr>
          <p:cNvSpPr txBox="1"/>
          <p:nvPr/>
        </p:nvSpPr>
        <p:spPr>
          <a:xfrm>
            <a:off x="5344108" y="637315"/>
            <a:ext cx="6739034" cy="6001643"/>
          </a:xfrm>
          <a:prstGeom prst="rect">
            <a:avLst/>
          </a:prstGeom>
          <a:noFill/>
        </p:spPr>
        <p:txBody>
          <a:bodyPr wrap="square">
            <a:spAutoFit/>
          </a:bodyPr>
          <a:lstStyle/>
          <a:p>
            <a:r>
              <a:rPr lang="en-US" sz="3200" dirty="0"/>
              <a:t>“If Judas were only received as a counselor, he thought, he could suggest many plans for the advantage of the little church. His principles and methods would differ somewhat from Christ's, but in these things he thought himself wiser than Christ. </a:t>
            </a:r>
            <a:r>
              <a:rPr lang="en-US" sz="3200" b="1" u="sng" dirty="0"/>
              <a:t>In all that Christ said to His disciples, there was something with which, in heart, Judas disagreed. Under his influence the leaven of disaffection was fast doing its work</a:t>
            </a:r>
            <a:r>
              <a:rPr lang="en-US" sz="3200" dirty="0"/>
              <a:t>” DA, 719-720</a:t>
            </a:r>
          </a:p>
        </p:txBody>
      </p:sp>
      <p:pic>
        <p:nvPicPr>
          <p:cNvPr id="5" name="Picture 4">
            <a:extLst>
              <a:ext uri="{FF2B5EF4-FFF2-40B4-BE49-F238E27FC236}">
                <a16:creationId xmlns:a16="http://schemas.microsoft.com/office/drawing/2014/main" id="{6B134742-2BAF-47BD-ADF7-2590773FDC37}"/>
              </a:ext>
            </a:extLst>
          </p:cNvPr>
          <p:cNvPicPr>
            <a:picLocks noChangeAspect="1"/>
          </p:cNvPicPr>
          <p:nvPr/>
        </p:nvPicPr>
        <p:blipFill>
          <a:blip r:embed="rId2"/>
          <a:stretch>
            <a:fillRect/>
          </a:stretch>
        </p:blipFill>
        <p:spPr>
          <a:xfrm>
            <a:off x="363505" y="1688842"/>
            <a:ext cx="4524158" cy="3282528"/>
          </a:xfrm>
          <a:prstGeom prst="rect">
            <a:avLst/>
          </a:prstGeom>
        </p:spPr>
      </p:pic>
    </p:spTree>
    <p:extLst>
      <p:ext uri="{BB962C8B-B14F-4D97-AF65-F5344CB8AC3E}">
        <p14:creationId xmlns:p14="http://schemas.microsoft.com/office/powerpoint/2010/main" val="3099849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3543</Words>
  <Application>Microsoft Office PowerPoint</Application>
  <PresentationFormat>Widescreen</PresentationFormat>
  <Paragraphs>103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The Sanctuary pt 47: The Feast of Unleavened Bread and the Wave Sheaf</vt:lpstr>
      <vt:lpstr>Recap of the Passover</vt:lpstr>
      <vt:lpstr>A Follow-up to Passover</vt:lpstr>
      <vt:lpstr>What We Aim to Learn</vt:lpstr>
      <vt:lpstr>Mrs. White Sets the Stage</vt:lpstr>
      <vt:lpstr>The Feast of Unleavened Bread, First Mention</vt:lpstr>
      <vt:lpstr>The Feast of Unleavened Bread in Numbers</vt:lpstr>
      <vt:lpstr>Eaten with Unleavened Bread?</vt:lpstr>
      <vt:lpstr>Leaven of Judas…</vt:lpstr>
      <vt:lpstr>Leaven of Hypocrisy</vt:lpstr>
      <vt:lpstr>Leaven of Apostasy</vt:lpstr>
      <vt:lpstr>The Holy Convocation</vt:lpstr>
      <vt:lpstr>Why 7 Days?</vt:lpstr>
      <vt:lpstr>7 Days 7 Years?</vt:lpstr>
      <vt:lpstr>Comparison</vt:lpstr>
      <vt:lpstr>Feast of Unleavened Bread and Firstfruits in Leviticus</vt:lpstr>
      <vt:lpstr>Ellen White Explains the Wave Sheaf</vt:lpstr>
      <vt:lpstr>Who Are/Is the FirstFruits???</vt:lpstr>
      <vt:lpstr>Other “Firstfruits” Accepted by the Lord!</vt:lpstr>
      <vt:lpstr>Ellen White Further Explains</vt:lpstr>
      <vt:lpstr>PowerPoint Presentation</vt:lpstr>
      <vt:lpstr>Fulfilled Exactly On Time!</vt:lpstr>
      <vt:lpstr>What Replaced This Ceremony?</vt:lpstr>
      <vt:lpstr>Comparison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2</cp:revision>
  <dcterms:created xsi:type="dcterms:W3CDTF">2022-03-16T22:50:32Z</dcterms:created>
  <dcterms:modified xsi:type="dcterms:W3CDTF">2022-03-17T02:10:22Z</dcterms:modified>
</cp:coreProperties>
</file>