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57" r:id="rId5"/>
    <p:sldId id="258" r:id="rId6"/>
    <p:sldId id="259" r:id="rId7"/>
    <p:sldId id="260" r:id="rId8"/>
    <p:sldId id="261" r:id="rId9"/>
    <p:sldId id="262" r:id="rId10"/>
    <p:sldId id="263" r:id="rId11"/>
    <p:sldId id="264" r:id="rId12"/>
    <p:sldId id="265" r:id="rId13"/>
    <p:sldId id="266" r:id="rId14"/>
    <p:sldId id="267" r:id="rId15"/>
    <p:sldId id="271" r:id="rId16"/>
    <p:sldId id="268" r:id="rId17"/>
    <p:sldId id="269" r:id="rId18"/>
    <p:sldId id="270"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2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919452-DB53-4565-B313-8B79CC0B7ABE}"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19452-DB53-4565-B313-8B79CC0B7ABE}"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19452-DB53-4565-B313-8B79CC0B7ABE}"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19452-DB53-4565-B313-8B79CC0B7ABE}"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919452-DB53-4565-B313-8B79CC0B7ABE}"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919452-DB53-4565-B313-8B79CC0B7ABE}" type="datetimeFigureOut">
              <a:rPr lang="en-US" smtClean="0"/>
              <a:pPr/>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919452-DB53-4565-B313-8B79CC0B7ABE}" type="datetimeFigureOut">
              <a:rPr lang="en-US" smtClean="0"/>
              <a:pPr/>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919452-DB53-4565-B313-8B79CC0B7ABE}" type="datetimeFigureOut">
              <a:rPr lang="en-US" smtClean="0"/>
              <a:pPr/>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19452-DB53-4565-B313-8B79CC0B7ABE}" type="datetimeFigureOut">
              <a:rPr lang="en-US" smtClean="0"/>
              <a:pPr/>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19452-DB53-4565-B313-8B79CC0B7ABE}" type="datetimeFigureOut">
              <a:rPr lang="en-US" smtClean="0"/>
              <a:pPr/>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19452-DB53-4565-B313-8B79CC0B7ABE}" type="datetimeFigureOut">
              <a:rPr lang="en-US" smtClean="0"/>
              <a:pPr/>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F6347-5AF4-4CB8-9C3A-9BD1CD474F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19452-DB53-4565-B313-8B79CC0B7ABE}" type="datetimeFigureOut">
              <a:rPr lang="en-US" smtClean="0"/>
              <a:pPr/>
              <a:t>8/5/2016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F6347-5AF4-4CB8-9C3A-9BD1CD474F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ngjamesbibleonline.org/Deuteronomy-6-5/" TargetMode="External"/><Relationship Id="rId2" Type="http://schemas.openxmlformats.org/officeDocument/2006/relationships/hyperlink" Target="http://www.kingjamesbibleonline.org/Deuteronomy-6-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kingjamesbibleonline.org/John-1-2/" TargetMode="External"/><Relationship Id="rId2" Type="http://schemas.openxmlformats.org/officeDocument/2006/relationships/hyperlink" Target="http://www.kingjamesbibleonline.org/John-1-1/" TargetMode="External"/><Relationship Id="rId1" Type="http://schemas.openxmlformats.org/officeDocument/2006/relationships/slideLayout" Target="../slideLayouts/slideLayout2.xml"/><Relationship Id="rId5" Type="http://schemas.openxmlformats.org/officeDocument/2006/relationships/hyperlink" Target="http://www.kingjamesbibleonline.org/John-1-4/" TargetMode="External"/><Relationship Id="rId4" Type="http://schemas.openxmlformats.org/officeDocument/2006/relationships/hyperlink" Target="http://www.kingjamesbibleonline.org/John-1-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kingjamesbibleonline.org/Isaiah-55-9/" TargetMode="External"/><Relationship Id="rId2" Type="http://schemas.openxmlformats.org/officeDocument/2006/relationships/hyperlink" Target="http://www.kingjamesbibleonline.org/Isaiah-55-8/"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C00000"/>
                </a:solidFill>
              </a:rPr>
              <a:t>The Godhead</a:t>
            </a:r>
            <a:endParaRPr lang="en-US" u="sng" dirty="0">
              <a:solidFill>
                <a:srgbClr val="C00000"/>
              </a:solidFill>
            </a:endParaRPr>
          </a:p>
        </p:txBody>
      </p:sp>
      <p:sp>
        <p:nvSpPr>
          <p:cNvPr id="3" name="Subtitle 2"/>
          <p:cNvSpPr>
            <a:spLocks noGrp="1"/>
          </p:cNvSpPr>
          <p:nvPr>
            <p:ph type="subTitle" idx="1"/>
          </p:nvPr>
        </p:nvSpPr>
        <p:spPr/>
        <p:txBody>
          <a:bodyPr/>
          <a:lstStyle/>
          <a:p>
            <a:r>
              <a:rPr lang="en-US" u="sng" dirty="0" smtClean="0">
                <a:solidFill>
                  <a:srgbClr val="0070C0"/>
                </a:solidFill>
              </a:rPr>
              <a:t>What we Believe</a:t>
            </a:r>
            <a:endParaRPr lang="en-US" u="sng"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u="sng" dirty="0" smtClean="0">
                <a:solidFill>
                  <a:srgbClr val="002060"/>
                </a:solidFill>
              </a:rPr>
              <a:t>My Bible Says there is ONE!  You Say Three!</a:t>
            </a:r>
            <a:endParaRPr lang="en-US" u="sng" dirty="0">
              <a:solidFill>
                <a:srgbClr val="002060"/>
              </a:solidFill>
            </a:endParaRPr>
          </a:p>
        </p:txBody>
      </p:sp>
      <p:sp>
        <p:nvSpPr>
          <p:cNvPr id="3" name="Content Placeholder 2"/>
          <p:cNvSpPr>
            <a:spLocks noGrp="1"/>
          </p:cNvSpPr>
          <p:nvPr>
            <p:ph idx="1"/>
          </p:nvPr>
        </p:nvSpPr>
        <p:spPr>
          <a:xfrm>
            <a:off x="0" y="1143000"/>
            <a:ext cx="9144000" cy="5715000"/>
          </a:xfrm>
        </p:spPr>
        <p:txBody>
          <a:bodyPr>
            <a:normAutofit fontScale="55000" lnSpcReduction="20000"/>
          </a:bodyPr>
          <a:lstStyle/>
          <a:p>
            <a:r>
              <a:rPr lang="en-US" sz="4400" dirty="0" smtClean="0"/>
              <a:t>“</a:t>
            </a:r>
            <a:r>
              <a:rPr lang="en-US" sz="4400" dirty="0" smtClean="0">
                <a:hlinkClick r:id="rId2" tooltip="View more translations of Deuteronomy 6:4"/>
              </a:rPr>
              <a:t>Hear, O Israel: The LORD our God is one LORD:</a:t>
            </a:r>
            <a:r>
              <a:rPr lang="en-US" sz="4400" dirty="0"/>
              <a:t> </a:t>
            </a:r>
            <a:r>
              <a:rPr lang="en-US" sz="4400" dirty="0" smtClean="0"/>
              <a:t> </a:t>
            </a:r>
            <a:r>
              <a:rPr lang="en-US" sz="4400" dirty="0" smtClean="0">
                <a:hlinkClick r:id="rId3" tooltip="View more translations of Deuteronomy 6:5"/>
              </a:rPr>
              <a:t>And thou shalt love the LORD thy God with all thine heart, and with all thy soul, and with all thy might.</a:t>
            </a:r>
            <a:r>
              <a:rPr lang="en-US" sz="4400" dirty="0" smtClean="0"/>
              <a:t>”  Deuteronomy 6:4,5  </a:t>
            </a:r>
          </a:p>
          <a:p>
            <a:r>
              <a:rPr lang="en-US" sz="4400" dirty="0" smtClean="0"/>
              <a:t>Amazingly, the word for one in this verse is echad.  Wherever it is used, </a:t>
            </a:r>
            <a:r>
              <a:rPr lang="en-US" sz="4400" u="sng" dirty="0" smtClean="0">
                <a:solidFill>
                  <a:srgbClr val="C00000"/>
                </a:solidFill>
              </a:rPr>
              <a:t>it always refers to two or more elements that comprise a single entity.  </a:t>
            </a:r>
            <a:r>
              <a:rPr lang="en-US" sz="4400" dirty="0" smtClean="0"/>
              <a:t>Let me cite some examples.  In Genesis 1:5, it is talking about the first day of creation and it says, “</a:t>
            </a:r>
            <a:r>
              <a:rPr lang="en-US" sz="4400" dirty="0"/>
              <a:t>And God called the light Day, and the darkness he called Night. And the evening and the morning were the first day</a:t>
            </a:r>
            <a:r>
              <a:rPr lang="en-US" sz="4400" dirty="0" smtClean="0"/>
              <a:t>.”  The literal translation for the last part is, ‘It was evening and it was morning, day one.”  The word for ‘first’ or ‘one’ in that passage is echad.  In this passage, we have two elements; the evening and the morning; and these two elements form a single unit.</a:t>
            </a:r>
          </a:p>
          <a:p>
            <a:r>
              <a:rPr lang="en-US" sz="4400" dirty="0" smtClean="0"/>
              <a:t>Likewise, in Deuteronomy 6:4,5, the word echad is used to describe God or Elohim.  He is one!  Echad confronts us with eternal truth that there are multiple Persons in the Godhead!</a:t>
            </a:r>
            <a:endParaRPr lang="en-US" sz="4400" dirty="0"/>
          </a:p>
          <a:p>
            <a:r>
              <a:rPr lang="en-US" sz="4000" dirty="0" smtClean="0"/>
              <a:t/>
            </a:r>
            <a:br>
              <a:rPr lang="en-US" sz="4000" dirty="0" smtClean="0"/>
            </a:br>
            <a:endParaRPr lang="en-US" sz="4000" dirty="0" smtClean="0"/>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normAutofit fontScale="90000"/>
          </a:bodyPr>
          <a:lstStyle/>
          <a:p>
            <a:r>
              <a:rPr lang="en-US" u="sng" dirty="0" smtClean="0">
                <a:solidFill>
                  <a:srgbClr val="002060"/>
                </a:solidFill>
              </a:rPr>
              <a:t>I’m not Convinced!</a:t>
            </a:r>
            <a:endParaRPr lang="en-US" u="sng" dirty="0">
              <a:solidFill>
                <a:srgbClr val="002060"/>
              </a:solidFill>
            </a:endParaRPr>
          </a:p>
        </p:txBody>
      </p:sp>
      <p:sp>
        <p:nvSpPr>
          <p:cNvPr id="4" name="Content Placeholder 3"/>
          <p:cNvSpPr>
            <a:spLocks noGrp="1"/>
          </p:cNvSpPr>
          <p:nvPr>
            <p:ph sz="half" idx="2"/>
          </p:nvPr>
        </p:nvSpPr>
        <p:spPr>
          <a:xfrm>
            <a:off x="4572000" y="0"/>
            <a:ext cx="4572000" cy="6858000"/>
          </a:xfrm>
        </p:spPr>
        <p:txBody>
          <a:bodyPr>
            <a:normAutofit fontScale="85000" lnSpcReduction="20000"/>
          </a:bodyPr>
          <a:lstStyle/>
          <a:p>
            <a:r>
              <a:rPr lang="en-US" dirty="0" smtClean="0"/>
              <a:t>Well, here is another example.  In Genesis 2:24, the Bible says, “</a:t>
            </a:r>
            <a:r>
              <a:rPr lang="en-US" dirty="0"/>
              <a:t>Therefore shall a man leave his father and his mother, and shall cleave unto his wife: and </a:t>
            </a:r>
            <a:r>
              <a:rPr lang="en-US" u="sng" dirty="0">
                <a:solidFill>
                  <a:srgbClr val="002060"/>
                </a:solidFill>
              </a:rPr>
              <a:t>they shall be one flesh</a:t>
            </a:r>
            <a:r>
              <a:rPr lang="en-US" u="sng" dirty="0" smtClean="0">
                <a:solidFill>
                  <a:srgbClr val="002060"/>
                </a:solidFill>
              </a:rPr>
              <a:t>.” </a:t>
            </a:r>
            <a:r>
              <a:rPr lang="en-US" dirty="0" smtClean="0"/>
              <a:t>Two personages in this case, Adam and Eve, joining together to become one flesh.  The word there for one is; you guessed it; echad.  </a:t>
            </a:r>
          </a:p>
          <a:p>
            <a:r>
              <a:rPr lang="en-US" dirty="0" smtClean="0"/>
              <a:t>There is another word in the Bible that also translates as one.  That word is yachid. This Hebrew word is used 12 times in the Bible and means a unique, solitary one.  Now get this, it NEVER is used in reference to the Godhead!!</a:t>
            </a:r>
            <a:endParaRPr lang="en-US" dirty="0"/>
          </a:p>
          <a:p>
            <a:r>
              <a:rPr lang="en-US" dirty="0" smtClean="0"/>
              <a:t/>
            </a:r>
            <a:br>
              <a:rPr lang="en-US" dirty="0" smtClean="0"/>
            </a:br>
            <a:endParaRPr lang="en-US" dirty="0" smtClean="0"/>
          </a:p>
          <a:p>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685800"/>
            <a:ext cx="4876800" cy="6172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u="sng" dirty="0" smtClean="0">
                <a:solidFill>
                  <a:srgbClr val="C00000"/>
                </a:solidFill>
              </a:rPr>
              <a:t>The Rest of the Story</a:t>
            </a:r>
            <a:endParaRPr lang="en-US" u="sng" dirty="0">
              <a:solidFill>
                <a:srgbClr val="C00000"/>
              </a:solidFill>
            </a:endParaRPr>
          </a:p>
        </p:txBody>
      </p:sp>
      <p:sp>
        <p:nvSpPr>
          <p:cNvPr id="3" name="Content Placeholder 2"/>
          <p:cNvSpPr>
            <a:spLocks noGrp="1"/>
          </p:cNvSpPr>
          <p:nvPr>
            <p:ph sz="half" idx="1"/>
          </p:nvPr>
        </p:nvSpPr>
        <p:spPr>
          <a:xfrm>
            <a:off x="0" y="1143000"/>
            <a:ext cx="4572000" cy="5715000"/>
          </a:xfrm>
        </p:spPr>
        <p:txBody>
          <a:bodyPr>
            <a:normAutofit/>
          </a:bodyPr>
          <a:lstStyle/>
          <a:p>
            <a:r>
              <a:rPr lang="en-US" dirty="0" smtClean="0"/>
              <a:t>Most people have no trouble with the Father being an Eternal Being and a member of the Godhead,  However, when it comes to Christ and the Holy Spirit, people can become very adamant and even angry.  Let us then proceed to look at the other members of the Godhead; the Son and the Holy Spirit!</a:t>
            </a: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Inspirational Support</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25000" lnSpcReduction="20000"/>
          </a:bodyPr>
          <a:lstStyle/>
          <a:p>
            <a:r>
              <a:rPr lang="en-US" sz="9600" dirty="0" smtClean="0"/>
              <a:t>Isaiah 9:6 “</a:t>
            </a:r>
            <a:r>
              <a:rPr lang="en-US" sz="9600" dirty="0"/>
              <a:t>For unto us a child is born, unto us a son is given: and the government shall be upon his shoulder: and his name shall be called Wonderful, </a:t>
            </a:r>
            <a:r>
              <a:rPr lang="en-US" sz="9600" dirty="0" smtClean="0"/>
              <a:t>Counselor, </a:t>
            </a:r>
            <a:r>
              <a:rPr lang="en-US" sz="9600" dirty="0"/>
              <a:t>The mighty God, The everlasting Father, The Prince of Peace</a:t>
            </a:r>
            <a:r>
              <a:rPr lang="en-US" sz="9600" dirty="0" smtClean="0"/>
              <a:t>.”</a:t>
            </a:r>
          </a:p>
          <a:p>
            <a:r>
              <a:rPr lang="en-US" sz="9600" dirty="0" smtClean="0"/>
              <a:t>John 1:1-4 “</a:t>
            </a:r>
            <a:r>
              <a:rPr lang="en-US" sz="9600" dirty="0" smtClean="0">
                <a:hlinkClick r:id="rId2" tooltip="View more translations of John 1:1"/>
              </a:rPr>
              <a:t>In the beginning was the Word, and the Word was with God, and the Word was God.</a:t>
            </a:r>
            <a:r>
              <a:rPr lang="en-US" sz="9600" dirty="0" smtClean="0"/>
              <a:t> </a:t>
            </a:r>
            <a:r>
              <a:rPr lang="en-US" sz="9600" dirty="0" smtClean="0">
                <a:hlinkClick r:id="rId3" tooltip="View more translations of John 1:2"/>
              </a:rPr>
              <a:t>The same was in the beginning with God.</a:t>
            </a:r>
            <a:r>
              <a:rPr lang="en-US" sz="9600" dirty="0" smtClean="0"/>
              <a:t> </a:t>
            </a:r>
            <a:r>
              <a:rPr lang="en-US" sz="9600" dirty="0" smtClean="0">
                <a:hlinkClick r:id="rId4" tooltip="View more translations of John 1:3"/>
              </a:rPr>
              <a:t>All things were made by him; and without him was not any thing made that was made.</a:t>
            </a:r>
            <a:r>
              <a:rPr lang="en-US" sz="9600" dirty="0" smtClean="0"/>
              <a:t> </a:t>
            </a:r>
            <a:r>
              <a:rPr lang="en-US" sz="9600" dirty="0" smtClean="0">
                <a:hlinkClick r:id="rId5" tooltip="View more translations of John 1:4"/>
              </a:rPr>
              <a:t>In him was life; and the life was the light of men.</a:t>
            </a:r>
            <a:r>
              <a:rPr lang="en-US" sz="9600" dirty="0" smtClean="0"/>
              <a:t>”</a:t>
            </a:r>
          </a:p>
          <a:p>
            <a:r>
              <a:rPr lang="en-US" sz="9600" dirty="0" smtClean="0"/>
              <a:t>John 8:56-58 “Your </a:t>
            </a:r>
            <a:r>
              <a:rPr lang="en-US" sz="9600" dirty="0"/>
              <a:t>father Abraham rejoiced to see my day: and he saw </a:t>
            </a:r>
            <a:r>
              <a:rPr lang="en-US" sz="9600" dirty="0" smtClean="0"/>
              <a:t>it, </a:t>
            </a:r>
            <a:r>
              <a:rPr lang="en-US" sz="9600" dirty="0"/>
              <a:t>and was glad</a:t>
            </a:r>
            <a:r>
              <a:rPr lang="en-US" sz="9600" dirty="0" smtClean="0"/>
              <a:t>. </a:t>
            </a:r>
            <a:r>
              <a:rPr lang="en-US" sz="9600" dirty="0"/>
              <a:t>Then said the Jews unto him, Thou art not yet fifty years old, and hast thou seen Abraham</a:t>
            </a:r>
            <a:r>
              <a:rPr lang="en-US" sz="9600" dirty="0" smtClean="0"/>
              <a:t>? </a:t>
            </a:r>
            <a:r>
              <a:rPr lang="en-US" sz="9600" dirty="0"/>
              <a:t>Jesus said unto them, Verily, verily, I say unto you, </a:t>
            </a:r>
            <a:r>
              <a:rPr lang="en-US" sz="9600" u="sng" dirty="0">
                <a:solidFill>
                  <a:srgbClr val="C00000"/>
                </a:solidFill>
              </a:rPr>
              <a:t>Before Abraham was, I am</a:t>
            </a:r>
            <a:r>
              <a:rPr lang="en-US" sz="9600" dirty="0" smtClean="0"/>
              <a:t>.”</a:t>
            </a:r>
          </a:p>
          <a:p>
            <a:r>
              <a:rPr lang="en-US" sz="9600" dirty="0" smtClean="0"/>
              <a:t>Micah 5:2  “</a:t>
            </a:r>
            <a:r>
              <a:rPr lang="en-US" sz="9600" dirty="0"/>
              <a:t>But thou, Bethlehem Ephratah, </a:t>
            </a:r>
            <a:r>
              <a:rPr lang="en-US" sz="9600" dirty="0" smtClean="0"/>
              <a:t>though </a:t>
            </a:r>
            <a:r>
              <a:rPr lang="en-US" sz="9600" dirty="0"/>
              <a:t>thou be little among the thousands of Judah, </a:t>
            </a:r>
            <a:r>
              <a:rPr lang="en-US" sz="9600" dirty="0" smtClean="0"/>
              <a:t>yet </a:t>
            </a:r>
            <a:r>
              <a:rPr lang="en-US" sz="9600" dirty="0"/>
              <a:t>out of thee shall he come forth unto me </a:t>
            </a:r>
            <a:r>
              <a:rPr lang="en-US" sz="9600" dirty="0" smtClean="0"/>
              <a:t>that is </a:t>
            </a:r>
            <a:r>
              <a:rPr lang="en-US" sz="9600" dirty="0"/>
              <a:t>to be ruler in Israel; whose goings forth </a:t>
            </a:r>
            <a:r>
              <a:rPr lang="en-US" sz="9600" dirty="0" smtClean="0"/>
              <a:t>have been </a:t>
            </a:r>
            <a:r>
              <a:rPr lang="en-US" sz="9600" dirty="0"/>
              <a:t>from of old, from everlasting</a:t>
            </a:r>
            <a:r>
              <a:rPr lang="en-US" sz="9600" dirty="0" smtClean="0"/>
              <a:t>.”</a:t>
            </a:r>
            <a:endParaRPr lang="en-US" sz="9600" dirty="0"/>
          </a:p>
          <a:p>
            <a:r>
              <a:rPr lang="en-US" dirty="0" smtClean="0"/>
              <a:t/>
            </a:r>
            <a:br>
              <a:rPr lang="en-US" dirty="0" smtClean="0"/>
            </a:br>
            <a:endParaRPr lang="en-US" dirty="0" smtClean="0"/>
          </a:p>
          <a:p>
            <a:endParaRPr lang="en-US" dirty="0"/>
          </a:p>
          <a:p>
            <a:r>
              <a:rPr lang="en-US" dirty="0" smtClean="0"/>
              <a:t/>
            </a:r>
            <a:br>
              <a:rPr lang="en-US" dirty="0" smtClean="0"/>
            </a:br>
            <a:endParaRPr lang="en-US" dirty="0" smtClean="0"/>
          </a:p>
          <a:p>
            <a:endParaRPr lang="en-US" dirty="0"/>
          </a:p>
          <a:p>
            <a:r>
              <a:rPr lang="en-US" dirty="0" smtClean="0"/>
              <a:t/>
            </a:r>
            <a:br>
              <a:rPr lang="en-US" dirty="0" smtClean="0"/>
            </a:br>
            <a:endParaRPr lang="en-US" dirty="0" smtClean="0"/>
          </a:p>
          <a:p>
            <a:endParaRPr lang="en-US" dirty="0"/>
          </a:p>
          <a:p>
            <a:r>
              <a:rPr lang="en-US" dirty="0" smtClean="0"/>
              <a:t/>
            </a:r>
            <a:br>
              <a:rPr lang="en-US" dirty="0" smtClean="0"/>
            </a:br>
            <a:endParaRPr lang="en-US" dirty="0" smtClean="0"/>
          </a:p>
          <a:p>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u="sng" dirty="0" smtClean="0">
                <a:solidFill>
                  <a:srgbClr val="C00000"/>
                </a:solidFill>
              </a:rPr>
              <a:t>From the Pen of Prophecy</a:t>
            </a:r>
            <a:endParaRPr lang="en-US" u="sng" dirty="0">
              <a:solidFill>
                <a:srgbClr val="C00000"/>
              </a:solidFill>
            </a:endParaRPr>
          </a:p>
        </p:txBody>
      </p:sp>
      <p:sp>
        <p:nvSpPr>
          <p:cNvPr id="4" name="Content Placeholder 3"/>
          <p:cNvSpPr>
            <a:spLocks noGrp="1"/>
          </p:cNvSpPr>
          <p:nvPr>
            <p:ph sz="half" idx="2"/>
          </p:nvPr>
        </p:nvSpPr>
        <p:spPr>
          <a:xfrm>
            <a:off x="4572000" y="0"/>
            <a:ext cx="4572000" cy="6858000"/>
          </a:xfrm>
        </p:spPr>
        <p:txBody>
          <a:bodyPr>
            <a:noAutofit/>
          </a:bodyPr>
          <a:lstStyle/>
          <a:p>
            <a:r>
              <a:rPr lang="en-US" sz="2400" dirty="0" smtClean="0"/>
              <a:t>“With solemn dignity Jesus answered, "Verily, verily, I say unto you, Before Abraham was, I Am."  Silence fell upon the vast assembly. The name of God, given to Moses to express </a:t>
            </a:r>
            <a:r>
              <a:rPr lang="en-US" sz="2400" u="sng" dirty="0" smtClean="0">
                <a:solidFill>
                  <a:srgbClr val="C00000"/>
                </a:solidFill>
              </a:rPr>
              <a:t>the idea of the eternal presence</a:t>
            </a:r>
            <a:r>
              <a:rPr lang="en-US" sz="2400" dirty="0" smtClean="0"/>
              <a:t>, had been claimed as His own by this Galilean Rabbi. </a:t>
            </a:r>
            <a:r>
              <a:rPr lang="en-US" sz="2400" u="sng" dirty="0" smtClean="0">
                <a:solidFill>
                  <a:srgbClr val="C00000"/>
                </a:solidFill>
              </a:rPr>
              <a:t>He had announced Himself to be the self-existent One</a:t>
            </a:r>
            <a:r>
              <a:rPr lang="en-US" sz="2400" dirty="0" smtClean="0"/>
              <a:t>, He who had been promised to Israel, "whose goings forth have been from of old, from the days of eternity." Micah 5:2, margin. “  DA, pgs. 469, </a:t>
            </a:r>
            <a:r>
              <a:rPr lang="en-US" sz="2400" dirty="0" smtClean="0"/>
              <a:t>470 “The </a:t>
            </a:r>
            <a:r>
              <a:rPr lang="en-US" sz="2400" dirty="0" smtClean="0"/>
              <a:t>Lord Jesus Christ, the divine Son of God, existed from eternity, a distinct person</a:t>
            </a:r>
            <a:r>
              <a:rPr lang="en-US" sz="2400" dirty="0" smtClean="0"/>
              <a:t>,--</a:t>
            </a:r>
            <a:r>
              <a:rPr lang="en-US" sz="2400" i="1" dirty="0" smtClean="0"/>
              <a:t>The Review and Herald,</a:t>
            </a:r>
            <a:r>
              <a:rPr lang="en-US" sz="2400" dirty="0" smtClean="0"/>
              <a:t> April 5, 1906, p. 8. </a:t>
            </a:r>
          </a:p>
          <a:p>
            <a:r>
              <a:rPr lang="en-US" sz="2400" dirty="0" smtClean="0"/>
              <a:t>     </a:t>
            </a:r>
          </a:p>
          <a:p>
            <a:endParaRPr lang="en-US" sz="2400"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0" y="1447800"/>
            <a:ext cx="4800600" cy="5410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b="1" i="1" u="sng" dirty="0" smtClean="0">
                <a:solidFill>
                  <a:srgbClr val="FF0000"/>
                </a:solidFill>
              </a:rPr>
              <a:t>Peter and Ananias and the Holy Spirit</a:t>
            </a:r>
            <a:endParaRPr lang="en-US" b="1" i="1"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“But </a:t>
            </a:r>
            <a:r>
              <a:rPr lang="en-US" dirty="0"/>
              <a:t>a certain man named Ananias, with Sapphira his wife, sold a possession</a:t>
            </a:r>
            <a:r>
              <a:rPr lang="en-US" dirty="0" smtClean="0"/>
              <a:t>,  </a:t>
            </a:r>
            <a:r>
              <a:rPr lang="en-US" dirty="0"/>
              <a:t>And kept back part of the price, his wife also being privy to it, and brought a certain part, and laid it at the apostles' feet</a:t>
            </a:r>
            <a:r>
              <a:rPr lang="en-US" dirty="0" smtClean="0"/>
              <a:t>.  </a:t>
            </a:r>
            <a:r>
              <a:rPr lang="en-US" dirty="0"/>
              <a:t>But Peter said, Ananias, why hath Satan filled thine heart to lie to the Holy Ghost, and to keep back part of the price of the </a:t>
            </a:r>
            <a:r>
              <a:rPr lang="en-US" dirty="0" smtClean="0"/>
              <a:t>land? Whiles </a:t>
            </a:r>
            <a:r>
              <a:rPr lang="en-US" dirty="0"/>
              <a:t>it remained, was it not thine own? and after it was sold, was it not in thine own power? why hast thou conceived this thing in thine heart? thou hast not lied unto men, but unto God</a:t>
            </a:r>
            <a:r>
              <a:rPr lang="en-US" dirty="0" smtClean="0"/>
              <a:t>.”  Acts 5:1-4</a:t>
            </a:r>
            <a:endParaRPr lang="en-US" dirty="0"/>
          </a:p>
        </p:txBody>
      </p:sp>
    </p:spTree>
    <p:extLst>
      <p:ext uri="{BB962C8B-B14F-4D97-AF65-F5344CB8AC3E}">
        <p14:creationId xmlns:p14="http://schemas.microsoft.com/office/powerpoint/2010/main" xmlns="" val="205212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EGW and the Holy Spirit</a:t>
            </a:r>
            <a:endParaRPr lang="en-US" u="sng" dirty="0">
              <a:solidFill>
                <a:srgbClr val="C00000"/>
              </a:solidFill>
            </a:endParaRPr>
          </a:p>
        </p:txBody>
      </p:sp>
      <p:sp>
        <p:nvSpPr>
          <p:cNvPr id="3" name="Content Placeholder 2"/>
          <p:cNvSpPr>
            <a:spLocks noGrp="1"/>
          </p:cNvSpPr>
          <p:nvPr>
            <p:ph sz="half" idx="1"/>
          </p:nvPr>
        </p:nvSpPr>
        <p:spPr>
          <a:xfrm>
            <a:off x="0" y="685800"/>
            <a:ext cx="4572000" cy="6172200"/>
          </a:xfrm>
        </p:spPr>
        <p:txBody>
          <a:bodyPr>
            <a:normAutofit fontScale="55000" lnSpcReduction="20000"/>
          </a:bodyPr>
          <a:lstStyle/>
          <a:p>
            <a:r>
              <a:rPr lang="en-US" sz="5100" dirty="0" smtClean="0"/>
              <a:t>“Evil had been accumulating for centuries, and could only be restrained and resisted by </a:t>
            </a:r>
            <a:r>
              <a:rPr lang="en-US" sz="5100" u="sng" dirty="0" smtClean="0">
                <a:solidFill>
                  <a:srgbClr val="C00000"/>
                </a:solidFill>
              </a:rPr>
              <a:t>the mighty power of the Holy Spirit, the third person of the Godhead</a:t>
            </a:r>
            <a:r>
              <a:rPr lang="en-US" sz="5100" dirty="0" smtClean="0"/>
              <a:t>, who would come with no modified energy, but in the fullness of divine power. Another spirit must be met, for the essence of evil was working in all ways, and the submission of man to this satanic captivity was amazing.” UL 51</a:t>
            </a:r>
          </a:p>
          <a:p>
            <a:endParaRPr lang="en-US" dirty="0"/>
          </a:p>
        </p:txBody>
      </p:sp>
      <p:sp>
        <p:nvSpPr>
          <p:cNvPr id="4" name="Content Placeholder 3"/>
          <p:cNvSpPr>
            <a:spLocks noGrp="1"/>
          </p:cNvSpPr>
          <p:nvPr>
            <p:ph sz="half" idx="2"/>
          </p:nvPr>
        </p:nvSpPr>
        <p:spPr>
          <a:xfrm>
            <a:off x="4648200" y="685800"/>
            <a:ext cx="4495800" cy="6172200"/>
          </a:xfrm>
        </p:spPr>
        <p:txBody>
          <a:bodyPr>
            <a:noAutofit/>
          </a:bodyPr>
          <a:lstStyle/>
          <a:p>
            <a:r>
              <a:rPr lang="en-US" sz="2200" dirty="0" smtClean="0"/>
              <a:t>“Christ determined that when He ascended from this earth He would bestow a gift on those who had believed on Him and those who should believe on Him. What gift could He bestow rich enough to signalize and grace His ascension to the mediatorial throne? It must be worthy of His greatness and His royalty. He determined to give His representative, the third person of the Godhead. This gift could not be excelled.” (ST, December 1, 1898)</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Some Things are a Mystery!</a:t>
            </a:r>
            <a:endParaRPr lang="en-US" u="sng" dirty="0">
              <a:solidFill>
                <a:srgbClr val="C00000"/>
              </a:solidFill>
            </a:endParaRPr>
          </a:p>
        </p:txBody>
      </p:sp>
      <p:sp>
        <p:nvSpPr>
          <p:cNvPr id="3" name="Content Placeholder 2"/>
          <p:cNvSpPr>
            <a:spLocks noGrp="1"/>
          </p:cNvSpPr>
          <p:nvPr>
            <p:ph idx="1"/>
          </p:nvPr>
        </p:nvSpPr>
        <p:spPr>
          <a:xfrm>
            <a:off x="0" y="609600"/>
            <a:ext cx="9144000" cy="6248400"/>
          </a:xfrm>
        </p:spPr>
        <p:txBody>
          <a:bodyPr>
            <a:noAutofit/>
          </a:bodyPr>
          <a:lstStyle/>
          <a:p>
            <a:r>
              <a:rPr lang="en-US" sz="2000" dirty="0" smtClean="0"/>
              <a:t>“How </a:t>
            </a:r>
            <a:r>
              <a:rPr lang="en-US" sz="2000" dirty="0"/>
              <a:t>much more shall the blood of Christ, who through the </a:t>
            </a:r>
            <a:r>
              <a:rPr lang="en-US" sz="2000" u="sng" dirty="0"/>
              <a:t>eternal Spirit</a:t>
            </a:r>
            <a:r>
              <a:rPr lang="en-US" sz="2000" dirty="0"/>
              <a:t> offered himself without spot to God, purge your conscience from dead works to serve the living God</a:t>
            </a:r>
            <a:r>
              <a:rPr lang="en-US" sz="2000" dirty="0" smtClean="0"/>
              <a:t>?”  Hebrews 9:14</a:t>
            </a:r>
          </a:p>
          <a:p>
            <a:r>
              <a:rPr lang="en-US" sz="2000" dirty="0" smtClean="0"/>
              <a:t>“</a:t>
            </a:r>
            <a:r>
              <a:rPr lang="en-US" sz="2000" dirty="0"/>
              <a:t>Howbeit when he, the Spirit of truth, is come, he will guide you into all truth: for he shall not speak of himself; but whatsoever he shall hear, </a:t>
            </a:r>
            <a:r>
              <a:rPr lang="en-US" sz="2000" dirty="0" smtClean="0"/>
              <a:t>that </a:t>
            </a:r>
            <a:r>
              <a:rPr lang="en-US" sz="2000" dirty="0"/>
              <a:t>shall he speak: and he will shew you things to come</a:t>
            </a:r>
            <a:r>
              <a:rPr lang="en-US" sz="2000" dirty="0" smtClean="0"/>
              <a:t>.”  John 16:13</a:t>
            </a:r>
          </a:p>
          <a:p>
            <a:r>
              <a:rPr lang="en-US" sz="2000" dirty="0" smtClean="0"/>
              <a:t>“It is not essential for us to be able to define just what the Holy Spirit is. Christ tells us that the Spirit is the Comforter, "the Spirit of truth, which proceedeth from the Father." It is plainly declared regarding the Holy Spirit that, in His work of guiding men into all truth, "He shall not speak of Himself." John 15:26; 16:13.  The nature of the Holy Spirit is a mystery. Men cannot explain it, because the Lord has not revealed it to them. Men having fanciful views may bring together passages of Scripture and put a human construction on them, but the acceptance of these views will not strengthen the church. Regarding such mysteries, which are too deep for human understanding, silence is golden. </a:t>
            </a:r>
          </a:p>
          <a:p>
            <a:r>
              <a:rPr lang="en-US" sz="2000" dirty="0" smtClean="0"/>
              <a:t>The office of the Holy Spirit is distinctly specified in the words of Christ: "When He is come, He will reprove the world of sin, and of righteousness, and of judgment." John 16:8. It is the Holy Spirit that convicts of sin.”  AA, pgs. 51,52 </a:t>
            </a:r>
          </a:p>
          <a:p>
            <a:endParaRPr lang="en-US" sz="2000" dirty="0"/>
          </a:p>
          <a:p>
            <a:r>
              <a:rPr lang="en-US" sz="2200" dirty="0" smtClean="0"/>
              <a:t/>
            </a:r>
            <a:br>
              <a:rPr lang="en-US" sz="2200" dirty="0" smtClean="0"/>
            </a:br>
            <a:endParaRPr lang="en-US" sz="2200" dirty="0" smtClean="0"/>
          </a:p>
          <a:p>
            <a:endParaRPr lang="en-US" sz="22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How About the Pioneers?</a:t>
            </a:r>
            <a:endParaRPr lang="en-US" u="sng" dirty="0">
              <a:solidFill>
                <a:srgbClr val="C0000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Several early pioneers in Adventism believed that Jesus Christ was a created being and that the Holy Spirit came forth from the Father and the Son.  They believed as Arius, an early church father believed.  Several have tried to place Ellen White in that category and that simply is not true.  We follow what the Bible and SOP said.  As long as the pioneers followed Inspiration, then they were fine, but on some things they didn’t and the doctrine of the 3 Person Godhead is one of them!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The Trinity</a:t>
            </a:r>
            <a:endParaRPr lang="en-US" b="1" i="1" u="sng" dirty="0">
              <a:solidFill>
                <a:srgbClr val="FF0000"/>
              </a:solidFill>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600" dirty="0" smtClean="0"/>
              <a:t>1.  The word is not in Scripture.</a:t>
            </a:r>
          </a:p>
          <a:p>
            <a:r>
              <a:rPr lang="en-US" sz="3600" dirty="0" smtClean="0"/>
              <a:t>2. It was adopted by the papists in some of the early church councils.</a:t>
            </a:r>
          </a:p>
          <a:p>
            <a:r>
              <a:rPr lang="en-US" sz="3600" dirty="0" smtClean="0"/>
              <a:t>3.  There is nothing in the natural world that can illustrate the Godhead.</a:t>
            </a:r>
            <a:endParaRPr lang="en-US" sz="3600"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762000"/>
            <a:ext cx="4572000" cy="609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0708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7030A0"/>
                </a:solidFill>
                <a:latin typeface="Aharoni" panose="02010803020104030203" pitchFamily="2" charset="-79"/>
                <a:cs typeface="Aharoni" panose="02010803020104030203" pitchFamily="2" charset="-79"/>
              </a:rPr>
              <a:t>Let Us Hear the Conclusion…</a:t>
            </a:r>
            <a:endParaRPr lang="en-US" b="1" i="1" u="sng" dirty="0">
              <a:solidFill>
                <a:srgbClr val="7030A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a:t>I am instructed to say, The sentiments of those who are searching for advanced scientific ideas are not to be trusted. Such representations as the following are made: “The Father is as the light invisible: the Son is as the light embodied; the Spirit is the light shed abroad.” “The Father is like the dew, invisible vapor; the Son is like the dew gathered in beauteous form; the Spirit is like the dew fallen to the seat of life.” Another representation: “The Father is like the invisible vapor; the Son is like the leaden cloud; the Spirit is rain fallen and working in refreshing power.”</a:t>
            </a:r>
          </a:p>
          <a:p>
            <a:endParaRPr lang="en-US" dirty="0"/>
          </a:p>
          <a:p>
            <a:r>
              <a:rPr lang="en-US" dirty="0"/>
              <a:t>All these spiritualistic representations are simply nothingness. They are imperfect, untrue. They weaken and diminish the Majesty which no earthly likeness can be compared to. God cannot be compared with the things His hands have made. These are mere earthly things, suffering under the curse of God because of the sins of man. The Father cannot be described by the things of earth. </a:t>
            </a:r>
            <a:r>
              <a:rPr lang="en-US" b="1" i="1" u="sng" dirty="0"/>
              <a:t>The Father is all the fullness of the Godhead bodily, and is invisible to mortal sight.</a:t>
            </a:r>
          </a:p>
          <a:p>
            <a:endParaRPr lang="en-US" dirty="0"/>
          </a:p>
          <a:p>
            <a:r>
              <a:rPr lang="en-US" b="1" i="1" u="sng" dirty="0"/>
              <a:t>The Son is all the fullness of the Godhead manifested. </a:t>
            </a:r>
            <a:r>
              <a:rPr lang="en-US" dirty="0"/>
              <a:t>The Word of God declares Him to be “the express image of His person.” “God so loved the world, that He gave His only-begotten Son, that whosoever believeth in Him should not perish, but have</a:t>
            </a:r>
          </a:p>
          <a:p>
            <a:endParaRPr lang="en-US" dirty="0"/>
          </a:p>
          <a:p>
            <a:pPr marL="0" indent="0">
              <a:buNone/>
            </a:pPr>
            <a:endParaRPr lang="en-US" dirty="0"/>
          </a:p>
        </p:txBody>
      </p:sp>
    </p:spTree>
    <p:extLst>
      <p:ext uri="{BB962C8B-B14F-4D97-AF65-F5344CB8AC3E}">
        <p14:creationId xmlns:p14="http://schemas.microsoft.com/office/powerpoint/2010/main" xmlns="" val="34383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
          </a:xfrm>
        </p:spPr>
        <p:txBody>
          <a:bodyPr>
            <a:normAutofit fontScale="90000"/>
          </a:bodyPr>
          <a:lstStyle/>
          <a:p>
            <a:endParaRPr lang="en-US" dirty="0"/>
          </a:p>
        </p:txBody>
      </p:sp>
      <p:sp>
        <p:nvSpPr>
          <p:cNvPr id="3" name="Content Placeholder 2"/>
          <p:cNvSpPr>
            <a:spLocks noGrp="1"/>
          </p:cNvSpPr>
          <p:nvPr>
            <p:ph idx="1"/>
          </p:nvPr>
        </p:nvSpPr>
        <p:spPr>
          <a:xfrm>
            <a:off x="0" y="228600"/>
            <a:ext cx="9144000" cy="6629400"/>
          </a:xfrm>
        </p:spPr>
        <p:txBody>
          <a:bodyPr>
            <a:normAutofit/>
          </a:bodyPr>
          <a:lstStyle/>
          <a:p>
            <a:r>
              <a:rPr lang="en-US" dirty="0"/>
              <a:t>everlasting life.” Here is shown the personality of the </a:t>
            </a:r>
            <a:r>
              <a:rPr lang="en-US" dirty="0" smtClean="0"/>
              <a:t>Father. </a:t>
            </a:r>
            <a:r>
              <a:rPr lang="en-US" b="1" i="1" u="sng" dirty="0" smtClean="0"/>
              <a:t>The </a:t>
            </a:r>
            <a:r>
              <a:rPr lang="en-US" b="1" i="1" u="sng" dirty="0"/>
              <a:t>Comforter that Christ promised to send after He ascended to heaven, is the Spirit in all the fullness of the Godhead, making manifest the power of divine grace to all who receive and believe in Christ as a personal </a:t>
            </a:r>
            <a:r>
              <a:rPr lang="en-US" b="1" i="1" u="sng" dirty="0" err="1"/>
              <a:t>Saviour</a:t>
            </a:r>
            <a:r>
              <a:rPr lang="en-US" b="1" i="1" u="sng" dirty="0"/>
              <a:t>. </a:t>
            </a:r>
            <a:r>
              <a:rPr lang="en-US" dirty="0"/>
              <a:t>There are three living persons of the heavenly trio; in the name of these three great powers—the Father, the Son, and the Holy Spirit—those who receive Christ by living faith are baptized, and these powers will co-operate with the obedient subjects of heaven in their efforts to live the new life in Christ.—Special Testimonies, Series B, No. 7, pp. 62, 63. (1905).</a:t>
            </a:r>
          </a:p>
        </p:txBody>
      </p:sp>
    </p:spTree>
    <p:extLst>
      <p:ext uri="{BB962C8B-B14F-4D97-AF65-F5344CB8AC3E}">
        <p14:creationId xmlns:p14="http://schemas.microsoft.com/office/powerpoint/2010/main" xmlns="" val="199711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Controversy</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dirty="0" smtClean="0"/>
              <a:t>Controversy flies around so many different teachings today.  Here are a few:</a:t>
            </a:r>
          </a:p>
          <a:p>
            <a:r>
              <a:rPr lang="en-US" dirty="0" smtClean="0"/>
              <a:t>1.  the feast days.</a:t>
            </a:r>
          </a:p>
          <a:p>
            <a:r>
              <a:rPr lang="en-US" dirty="0" smtClean="0"/>
              <a:t>2.  the sacred name.</a:t>
            </a:r>
          </a:p>
          <a:p>
            <a:r>
              <a:rPr lang="en-US" dirty="0" smtClean="0"/>
              <a:t>3.  the original writings.</a:t>
            </a:r>
          </a:p>
          <a:p>
            <a:r>
              <a:rPr lang="en-US" dirty="0" smtClean="0"/>
              <a:t>4.  God doesn’t kill.</a:t>
            </a:r>
          </a:p>
          <a:p>
            <a:r>
              <a:rPr lang="en-US" dirty="0" smtClean="0"/>
              <a:t>5.  reapply Daniel 12.</a:t>
            </a:r>
          </a:p>
          <a:p>
            <a:r>
              <a:rPr lang="en-US" dirty="0" smtClean="0"/>
              <a:t>6.  the Godhead/trinity</a:t>
            </a:r>
          </a:p>
          <a:p>
            <a:r>
              <a:rPr lang="en-US" dirty="0" smtClean="0"/>
              <a:t>7.  the church is Babylon</a:t>
            </a:r>
          </a:p>
          <a:p>
            <a:r>
              <a:rPr lang="en-US" dirty="0" smtClean="0"/>
              <a:t>8.  The Wednesday crucifixion</a:t>
            </a:r>
          </a:p>
          <a:p>
            <a:r>
              <a:rPr lang="en-US" dirty="0" smtClean="0"/>
              <a:t>9.  health and dress reform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70C0"/>
                </a:solidFill>
              </a:rPr>
              <a:t>The issue of the Godhead</a:t>
            </a:r>
            <a:endParaRPr lang="en-US" u="sng" dirty="0">
              <a:solidFill>
                <a:srgbClr val="0070C0"/>
              </a:solidFill>
            </a:endParaRPr>
          </a:p>
        </p:txBody>
      </p:sp>
      <p:sp>
        <p:nvSpPr>
          <p:cNvPr id="3" name="Content Placeholder 2"/>
          <p:cNvSpPr>
            <a:spLocks noGrp="1"/>
          </p:cNvSpPr>
          <p:nvPr>
            <p:ph sz="half" idx="1"/>
          </p:nvPr>
        </p:nvSpPr>
        <p:spPr>
          <a:xfrm>
            <a:off x="0" y="762000"/>
            <a:ext cx="4572000" cy="6096000"/>
          </a:xfrm>
        </p:spPr>
        <p:txBody>
          <a:bodyPr>
            <a:normAutofit fontScale="92500"/>
          </a:bodyPr>
          <a:lstStyle/>
          <a:p>
            <a:r>
              <a:rPr lang="en-US" dirty="0" smtClean="0"/>
              <a:t>The one we will look at in this study has to do with the Godhead.  There is a truth to the Godhead that is amazing and beautiful.  Three Beings can be so perfectly united in every way that they are considered to be ONE!  Others say that Christ was created at some point in time, and that the Holy Spirit is really the spirit that comes from Christ and God.  Well, let us take a look at this!</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1" y="762000"/>
            <a:ext cx="4724400" cy="6096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715962"/>
          </a:xfrm>
        </p:spPr>
        <p:txBody>
          <a:bodyPr>
            <a:normAutofit fontScale="90000"/>
          </a:bodyPr>
          <a:lstStyle/>
          <a:p>
            <a:r>
              <a:rPr lang="en-US" u="sng" dirty="0" smtClean="0">
                <a:solidFill>
                  <a:srgbClr val="FF0000"/>
                </a:solidFill>
                <a:latin typeface="Algerian" pitchFamily="82" charset="0"/>
              </a:rPr>
              <a:t>In the Beginning</a:t>
            </a:r>
            <a:endParaRPr lang="en-US" u="sng" dirty="0">
              <a:solidFill>
                <a:srgbClr val="FF0000"/>
              </a:solidFill>
              <a:latin typeface="Algerian" pitchFamily="82" charset="0"/>
            </a:endParaRPr>
          </a:p>
        </p:txBody>
      </p:sp>
      <p:sp>
        <p:nvSpPr>
          <p:cNvPr id="4" name="Content Placeholder 3"/>
          <p:cNvSpPr>
            <a:spLocks noGrp="1"/>
          </p:cNvSpPr>
          <p:nvPr>
            <p:ph sz="half" idx="2"/>
          </p:nvPr>
        </p:nvSpPr>
        <p:spPr>
          <a:xfrm>
            <a:off x="4572000" y="0"/>
            <a:ext cx="4572000" cy="6858000"/>
          </a:xfrm>
        </p:spPr>
        <p:txBody>
          <a:bodyPr>
            <a:normAutofit fontScale="92500" lnSpcReduction="20000"/>
          </a:bodyPr>
          <a:lstStyle/>
          <a:p>
            <a:r>
              <a:rPr lang="en-US" dirty="0" smtClean="0"/>
              <a:t>Genesis chapter 1 provides us with some valuable insights into the Godhead.  Throughout this chapter, the name used for God is Elohim.  This word means the Mighty Covenant Maker, the One who always keeps His promises.  The word Elohim is also </a:t>
            </a:r>
            <a:r>
              <a:rPr lang="en-US" u="sng" dirty="0" smtClean="0">
                <a:solidFill>
                  <a:srgbClr val="002060"/>
                </a:solidFill>
              </a:rPr>
              <a:t>PLURAL.</a:t>
            </a:r>
            <a:r>
              <a:rPr lang="en-US" dirty="0" smtClean="0">
                <a:solidFill>
                  <a:srgbClr val="002060"/>
                </a:solidFill>
              </a:rPr>
              <a:t>  </a:t>
            </a:r>
            <a:r>
              <a:rPr lang="en-US" dirty="0" smtClean="0"/>
              <a:t>The King James Bible translates Elohim as ‘God’.  So, in actuality, Genesis1 should read, “In the beginning, </a:t>
            </a:r>
            <a:r>
              <a:rPr lang="en-US" u="sng" dirty="0" smtClean="0">
                <a:solidFill>
                  <a:srgbClr val="002060"/>
                </a:solidFill>
              </a:rPr>
              <a:t>Gods </a:t>
            </a:r>
            <a:r>
              <a:rPr lang="en-US" dirty="0" smtClean="0"/>
              <a:t>created the heavens and the earth.”  Genesis 1:1 Immediately, the Holy Spirit is alerting us to the fact that the divine being called God has more than one being within that name.  This is amazing!</a:t>
            </a:r>
            <a:endParaRPr lang="en-US" u="sng"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219200"/>
            <a:ext cx="4953000" cy="5638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762000"/>
          </a:xfrm>
        </p:spPr>
        <p:txBody>
          <a:bodyPr>
            <a:normAutofit/>
          </a:bodyPr>
          <a:lstStyle/>
          <a:p>
            <a:r>
              <a:rPr lang="en-US" u="sng" dirty="0" smtClean="0">
                <a:solidFill>
                  <a:srgbClr val="FF0000"/>
                </a:solidFill>
              </a:rPr>
              <a:t>Further Insight</a:t>
            </a:r>
            <a:endParaRPr lang="en-US" u="sng" dirty="0">
              <a:solidFill>
                <a:srgbClr val="FF0000"/>
              </a:solidFill>
            </a:endParaRPr>
          </a:p>
        </p:txBody>
      </p:sp>
      <p:sp>
        <p:nvSpPr>
          <p:cNvPr id="3" name="Content Placeholder 2"/>
          <p:cNvSpPr>
            <a:spLocks noGrp="1"/>
          </p:cNvSpPr>
          <p:nvPr>
            <p:ph sz="half" idx="1"/>
          </p:nvPr>
        </p:nvSpPr>
        <p:spPr>
          <a:xfrm>
            <a:off x="0" y="0"/>
            <a:ext cx="4495800" cy="6858000"/>
          </a:xfrm>
        </p:spPr>
        <p:txBody>
          <a:bodyPr>
            <a:normAutofit fontScale="92500"/>
          </a:bodyPr>
          <a:lstStyle/>
          <a:p>
            <a:r>
              <a:rPr lang="en-US" dirty="0" smtClean="0"/>
              <a:t>While the very name of Elohim alerts us to the fact that there is more than one personage in the Godhead, we are further confronted with this obvious truth in Genesis 1:26  where the Bible says, “</a:t>
            </a:r>
            <a:r>
              <a:rPr lang="en-US" dirty="0"/>
              <a:t>And God said, Let </a:t>
            </a:r>
            <a:r>
              <a:rPr lang="en-US" u="sng" dirty="0"/>
              <a:t>us</a:t>
            </a:r>
            <a:r>
              <a:rPr lang="en-US" dirty="0"/>
              <a:t> make man in </a:t>
            </a:r>
            <a:r>
              <a:rPr lang="en-US" u="sng" dirty="0"/>
              <a:t>our </a:t>
            </a:r>
            <a:r>
              <a:rPr lang="en-US" dirty="0"/>
              <a:t>image, after our likeness</a:t>
            </a:r>
            <a:r>
              <a:rPr lang="en-US" dirty="0" smtClean="0"/>
              <a:t>:”  Both pronouns that refer back to God are plural.  The only way that this can be so is if the noun to which the pronouns refer is also plural and as we have already seen, the word for God is plural!  Awesome!</a:t>
            </a:r>
            <a:endParaRPr lang="en-US" dirty="0"/>
          </a:p>
          <a:p>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19600" y="685800"/>
            <a:ext cx="4724400" cy="617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14400"/>
          </a:xfrm>
        </p:spPr>
        <p:txBody>
          <a:bodyPr/>
          <a:lstStyle/>
          <a:p>
            <a:r>
              <a:rPr lang="en-US" u="sng" dirty="0" smtClean="0">
                <a:solidFill>
                  <a:srgbClr val="002060"/>
                </a:solidFill>
              </a:rPr>
              <a:t>Clarification</a:t>
            </a:r>
            <a:endParaRPr lang="en-US" u="sng" dirty="0">
              <a:solidFill>
                <a:srgbClr val="002060"/>
              </a:solidFill>
            </a:endParaRPr>
          </a:p>
        </p:txBody>
      </p:sp>
      <p:sp>
        <p:nvSpPr>
          <p:cNvPr id="4" name="Content Placeholder 3"/>
          <p:cNvSpPr>
            <a:spLocks noGrp="1"/>
          </p:cNvSpPr>
          <p:nvPr>
            <p:ph sz="half" idx="2"/>
          </p:nvPr>
        </p:nvSpPr>
        <p:spPr>
          <a:xfrm>
            <a:off x="4191000" y="0"/>
            <a:ext cx="4953000" cy="6858000"/>
          </a:xfrm>
        </p:spPr>
        <p:txBody>
          <a:bodyPr>
            <a:noAutofit/>
          </a:bodyPr>
          <a:lstStyle/>
          <a:p>
            <a:r>
              <a:rPr lang="en-US" sz="2200" dirty="0" smtClean="0"/>
              <a:t>As a finite, feeble, and weak human being, who has had to suffer with 6,000 years of debilitation in the human family, it is impossible for any of us to grasp this idea.  Nevertheless, the Bible is clear right in Genesis 1; there are a plural number of beings that comprise the Godhead that are in such harmony that they call themselves ONE!  “</a:t>
            </a:r>
            <a:r>
              <a:rPr lang="en-US" sz="2200" dirty="0" smtClean="0">
                <a:hlinkClick r:id="rId2" tooltip="View more translations of Isaiah 55:8"/>
              </a:rPr>
              <a:t>For my thoughts are not your thoughts, neither are your ways my ways, saith the LORD.</a:t>
            </a:r>
            <a:r>
              <a:rPr lang="en-US" sz="2200" dirty="0"/>
              <a:t> </a:t>
            </a:r>
            <a:r>
              <a:rPr lang="en-US" sz="2200" dirty="0" smtClean="0"/>
              <a:t> </a:t>
            </a:r>
            <a:r>
              <a:rPr lang="en-US" sz="2200" dirty="0" smtClean="0">
                <a:hlinkClick r:id="rId3" tooltip="View more translations of Isaiah 55:9"/>
              </a:rPr>
              <a:t>For as the heavens are higher than the earth, so are my ways higher than your ways, and my thoughts than your thoughts.</a:t>
            </a:r>
            <a:r>
              <a:rPr lang="en-US" sz="2200" dirty="0" smtClean="0"/>
              <a:t>”  Isaiah 55:8,9</a:t>
            </a:r>
          </a:p>
          <a:p>
            <a:r>
              <a:rPr lang="en-US" sz="2200" dirty="0" smtClean="0"/>
              <a:t>For this reason, we must accept this by faith because the Bible says it is so because this is incomprehensible for our little, pea brains!</a:t>
            </a:r>
          </a:p>
          <a:p>
            <a:endParaRPr lang="en-US" sz="2200" dirty="0"/>
          </a:p>
        </p:txBody>
      </p:sp>
      <p:pic>
        <p:nvPicPr>
          <p:cNvPr id="4098" name="Picture 2"/>
          <p:cNvPicPr>
            <a:picLocks noGrp="1" noChangeAspect="1" noChangeArrowheads="1"/>
          </p:cNvPicPr>
          <p:nvPr>
            <p:ph sz="half" idx="1"/>
          </p:nvPr>
        </p:nvPicPr>
        <p:blipFill>
          <a:blip r:embed="rId4" cstate="print"/>
          <a:srcRect/>
          <a:stretch>
            <a:fillRect/>
          </a:stretch>
        </p:blipFill>
        <p:spPr bwMode="auto">
          <a:xfrm>
            <a:off x="0" y="762000"/>
            <a:ext cx="4572000" cy="609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792162"/>
          </a:xfrm>
        </p:spPr>
        <p:txBody>
          <a:bodyPr>
            <a:normAutofit fontScale="90000"/>
          </a:bodyPr>
          <a:lstStyle/>
          <a:p>
            <a:r>
              <a:rPr lang="en-US" u="sng" dirty="0" smtClean="0">
                <a:solidFill>
                  <a:srgbClr val="C00000"/>
                </a:solidFill>
              </a:rPr>
              <a:t>How Many Beings?</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fontScale="85000" lnSpcReduction="10000"/>
          </a:bodyPr>
          <a:lstStyle/>
          <a:p>
            <a:r>
              <a:rPr lang="en-US" dirty="0" smtClean="0"/>
              <a:t>The Bible is very clear that there are 3 Persons in the Godhead.  The Bible speaks of the Father, the Son, and the Holy Spirit.  Each one of them is eternal, equal, and totally committed to doing everything possible to aid us as we walk through this world.</a:t>
            </a:r>
          </a:p>
          <a:p>
            <a:r>
              <a:rPr lang="en-US" dirty="0" smtClean="0"/>
              <a:t>“There are three living persons of the heavenly trio; in the name of these three great powers--the Father, the Son, and the Holy Spirit--those who receive Christ by living faith are baptized, and these powers will co-operate with the obedient subjects of heaven in their efforts to live the new life in Christ.-- </a:t>
            </a:r>
            <a:r>
              <a:rPr lang="en-US" i="1" dirty="0" smtClean="0"/>
              <a:t>Evangelism,</a:t>
            </a:r>
            <a:r>
              <a:rPr lang="en-US" dirty="0" smtClean="0"/>
              <a:t> p. 615. </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343400" y="990600"/>
            <a:ext cx="4800600" cy="5867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2591</Words>
  <Application>Microsoft Office PowerPoint</Application>
  <PresentationFormat>On-screen Show (4:3)</PresentationFormat>
  <Paragraphs>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Godhead</vt:lpstr>
      <vt:lpstr>Let Us Hear the Conclusion…</vt:lpstr>
      <vt:lpstr>Slide 3</vt:lpstr>
      <vt:lpstr>Controversy</vt:lpstr>
      <vt:lpstr>The issue of the Godhead</vt:lpstr>
      <vt:lpstr>In the Beginning</vt:lpstr>
      <vt:lpstr>Further Insight</vt:lpstr>
      <vt:lpstr>Clarification</vt:lpstr>
      <vt:lpstr>How Many Beings?</vt:lpstr>
      <vt:lpstr>My Bible Says there is ONE!  You Say Three!</vt:lpstr>
      <vt:lpstr>I’m not Convinced!</vt:lpstr>
      <vt:lpstr>The Rest of the Story</vt:lpstr>
      <vt:lpstr>Inspirational Support</vt:lpstr>
      <vt:lpstr>From the Pen of Prophecy</vt:lpstr>
      <vt:lpstr>Peter and Ananias and the Holy Spirit</vt:lpstr>
      <vt:lpstr>EGW and the Holy Spirit</vt:lpstr>
      <vt:lpstr>Some Things are a Mystery!</vt:lpstr>
      <vt:lpstr>How About the Pioneers?</vt:lpstr>
      <vt:lpstr>The Trinity</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Godhead</dc:title>
  <dc:creator>Dad</dc:creator>
  <cp:lastModifiedBy>Dad</cp:lastModifiedBy>
  <cp:revision>11</cp:revision>
  <dcterms:created xsi:type="dcterms:W3CDTF">2010-08-14T17:42:05Z</dcterms:created>
  <dcterms:modified xsi:type="dcterms:W3CDTF">2016-08-05T15:37:36Z</dcterms:modified>
</cp:coreProperties>
</file>